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2.xml" ContentType="application/inkml+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3.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ink/ink4.xml" ContentType="application/inkml+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Lst>
  <p:notesMasterIdLst>
    <p:notesMasterId r:id="rId134"/>
  </p:notesMasterIdLst>
  <p:sldIdLst>
    <p:sldId id="263" r:id="rId5"/>
    <p:sldId id="264" r:id="rId6"/>
    <p:sldId id="265" r:id="rId7"/>
    <p:sldId id="266" r:id="rId8"/>
    <p:sldId id="268" r:id="rId9"/>
    <p:sldId id="269" r:id="rId10"/>
    <p:sldId id="270" r:id="rId11"/>
    <p:sldId id="271" r:id="rId12"/>
    <p:sldId id="272" r:id="rId13"/>
    <p:sldId id="275" r:id="rId14"/>
    <p:sldId id="276" r:id="rId15"/>
    <p:sldId id="277" r:id="rId16"/>
    <p:sldId id="278" r:id="rId17"/>
    <p:sldId id="279" r:id="rId18"/>
    <p:sldId id="280" r:id="rId19"/>
    <p:sldId id="281" r:id="rId20"/>
    <p:sldId id="282" r:id="rId21"/>
    <p:sldId id="284" r:id="rId22"/>
    <p:sldId id="286" r:id="rId23"/>
    <p:sldId id="287" r:id="rId24"/>
    <p:sldId id="288" r:id="rId25"/>
    <p:sldId id="289" r:id="rId26"/>
    <p:sldId id="290" r:id="rId27"/>
    <p:sldId id="291" r:id="rId28"/>
    <p:sldId id="292" r:id="rId29"/>
    <p:sldId id="294" r:id="rId30"/>
    <p:sldId id="295" r:id="rId31"/>
    <p:sldId id="297" r:id="rId32"/>
    <p:sldId id="299" r:id="rId33"/>
    <p:sldId id="300" r:id="rId34"/>
    <p:sldId id="301" r:id="rId35"/>
    <p:sldId id="302" r:id="rId36"/>
    <p:sldId id="303" r:id="rId37"/>
    <p:sldId id="304" r:id="rId38"/>
    <p:sldId id="305" r:id="rId39"/>
    <p:sldId id="307"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31" r:id="rId59"/>
    <p:sldId id="332" r:id="rId60"/>
    <p:sldId id="333" r:id="rId61"/>
    <p:sldId id="357" r:id="rId62"/>
    <p:sldId id="358" r:id="rId63"/>
    <p:sldId id="359" r:id="rId64"/>
    <p:sldId id="344" r:id="rId65"/>
    <p:sldId id="345" r:id="rId66"/>
    <p:sldId id="346" r:id="rId67"/>
    <p:sldId id="347" r:id="rId68"/>
    <p:sldId id="360" r:id="rId69"/>
    <p:sldId id="361" r:id="rId70"/>
    <p:sldId id="283" r:id="rId71"/>
    <p:sldId id="362" r:id="rId72"/>
    <p:sldId id="363" r:id="rId73"/>
    <p:sldId id="285" r:id="rId74"/>
    <p:sldId id="364" r:id="rId75"/>
    <p:sldId id="365" r:id="rId76"/>
    <p:sldId id="366" r:id="rId77"/>
    <p:sldId id="367" r:id="rId78"/>
    <p:sldId id="334" r:id="rId79"/>
    <p:sldId id="368" r:id="rId80"/>
    <p:sldId id="369" r:id="rId81"/>
    <p:sldId id="370" r:id="rId82"/>
    <p:sldId id="293" r:id="rId83"/>
    <p:sldId id="371" r:id="rId84"/>
    <p:sldId id="335" r:id="rId85"/>
    <p:sldId id="372" r:id="rId86"/>
    <p:sldId id="348" r:id="rId87"/>
    <p:sldId id="298" r:id="rId88"/>
    <p:sldId id="373" r:id="rId89"/>
    <p:sldId id="338" r:id="rId90"/>
    <p:sldId id="339" r:id="rId91"/>
    <p:sldId id="340" r:id="rId92"/>
    <p:sldId id="350" r:id="rId93"/>
    <p:sldId id="374" r:id="rId94"/>
    <p:sldId id="353" r:id="rId95"/>
    <p:sldId id="309" r:id="rId96"/>
    <p:sldId id="375" r:id="rId97"/>
    <p:sldId id="376" r:id="rId98"/>
    <p:sldId id="342" r:id="rId99"/>
    <p:sldId id="377" r:id="rId100"/>
    <p:sldId id="337" r:id="rId101"/>
    <p:sldId id="378" r:id="rId102"/>
    <p:sldId id="379" r:id="rId103"/>
    <p:sldId id="380" r:id="rId104"/>
    <p:sldId id="381" r:id="rId105"/>
    <p:sldId id="382" r:id="rId106"/>
    <p:sldId id="383" r:id="rId107"/>
    <p:sldId id="384" r:id="rId108"/>
    <p:sldId id="385" r:id="rId109"/>
    <p:sldId id="386" r:id="rId110"/>
    <p:sldId id="387" r:id="rId111"/>
    <p:sldId id="388" r:id="rId112"/>
    <p:sldId id="296" r:id="rId113"/>
    <p:sldId id="389" r:id="rId114"/>
    <p:sldId id="390" r:id="rId115"/>
    <p:sldId id="391" r:id="rId116"/>
    <p:sldId id="392" r:id="rId117"/>
    <p:sldId id="393" r:id="rId118"/>
    <p:sldId id="394" r:id="rId119"/>
    <p:sldId id="395" r:id="rId120"/>
    <p:sldId id="396" r:id="rId121"/>
    <p:sldId id="306" r:id="rId122"/>
    <p:sldId id="397" r:id="rId123"/>
    <p:sldId id="308" r:id="rId124"/>
    <p:sldId id="398" r:id="rId125"/>
    <p:sldId id="256" r:id="rId126"/>
    <p:sldId id="257" r:id="rId127"/>
    <p:sldId id="258" r:id="rId128"/>
    <p:sldId id="259" r:id="rId129"/>
    <p:sldId id="261" r:id="rId130"/>
    <p:sldId id="262" r:id="rId131"/>
    <p:sldId id="399" r:id="rId132"/>
    <p:sldId id="400" r:id="rId1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48"/>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slide" Target="slides/slide122.xml"/><Relationship Id="rId13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9-16T09:09:22.534"/>
    </inkml:context>
    <inkml:brush xml:id="br0">
      <inkml:brushProperty name="width" value="0.05292" units="cm"/>
      <inkml:brushProperty name="height" value="0.05292" units="cm"/>
      <inkml:brushProperty name="color" value="#FF0000"/>
    </inkml:brush>
  </inkml:definitions>
  <inkml:trace contextRef="#ctx0" brushRef="#br0">5509 7446 341 0,'0'-2'50'16,"0"0"8"-16,0 1 5 15,0-2 5-15,0 1 10 16,0 1 7-16,0 1 3 15,0 0 4-15,0 0 4 16,0 0-32-16,0 0-16 16,-3 0-7-16,-4 0-1 15,0 0 9-15,2 0 3 16,-1 0 0-16,3 0 7 16,0 0 13-1,6 0 1-15,-3 0 5 16,3 0 28-16,6 0 20 15,12 0 5-15,7 0-11 16,12 0-7-16,5-2-4 16,2 0-4-16,0-1-10 15,-1-3-2-15,-6 0-7 16,-5-2-27-16,-5 3-20 16,-9 1-10-16,-7 1-7 15,-5 1-9-15,0 0-12 16,-3 2-15-1,-5 0-25-15,4 0-23 16,-4 0-33-16,-2-1-12 16,-9 1-15-16,-7 0-16 15,-13 1-11-15,-8 1 6 16,-10 3 9-16,4-1 20 16,5 1 28-16,12 0 26 15,6-1 37-15,5 0 15 16,4 0 14-16,4 0 17 15,0 0 12-15,2 1-10 16,2 1-19 0,4 4-45-16,0 3-98 15,0 8-166-15,3-1 0 16,-8-4 0-16,-2-7 0 16</inkml:trace>
  <inkml:trace contextRef="#ctx0" brushRef="#br0" timeOffset="69584.7">6518 14128 61 0,'1'-4'2'15,"1"2"-2"-15,-1-2-3 16,1-2-9 0,1 2 0-16,2 1 0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09-16T09:17:18.301"/>
    </inkml:context>
    <inkml:brush xml:id="br0">
      <inkml:brushProperty name="width" value="0.05292" units="cm"/>
      <inkml:brushProperty name="height" value="0.05292" units="cm"/>
      <inkml:brushProperty name="color" value="#FF0000"/>
    </inkml:brush>
  </inkml:definitions>
  <inkml:trace contextRef="#ctx0" brushRef="#br0">4408 7009 148 0,'0'-4'3'0,"2"0"5"15,-2 0-1-15,4-2 0 16,-4 5 0-16,0-1 1 15,0 2 0 1,0-2 0-16,0 2 2 16,-4 0 0-16,-1 0 0 0,2 0-2 15,-4 0 0 1,1 0 0-16,1 0 1 16,-1 0 0-16,-1 0-1 15,-3 0 0-15,-2 0 3 16,0 0 6-16,0 0-3 15,0 0 4-15,2 0 5 16,3 0 5-16,-2 0-4 16,2-2 0-1,2 2 1-15,2-3-1 16,0 2-2-16,3 0-8 16,0 1-2-16,0-1-7 15,-2 1-6-15,1-2-9 16,-1 2 0-16,2 0-6 15,0 0-2-15,-1 0-2 16,1 0 0-16,-3 0-1 16,0 0 2-16,-3 0 2 15,3 0 2 1,-3 0 3-16,-3 2 4 16,1-1 6-16,2 0 3 15,0-1 7-15,2 1 3 16,2-1 1-16,1 0 1 15,1 0 0-15,0 0 0 16,0 0 0-16,0 0 0 16,0 0-1-16,0 0-2 15,0 0-6-15,0 0-4 16,0 0-2-16,0 3-1 16,0-3-1-16,0 0 0 15,0 0 0 1,0 0 2-16,0 0 0 15,0 0 2-15,0 0 7 16,0 0 11-16,0 0 3 16,0 0 2-16,0 0 0 15,0 0 1-15,0 0 0 16,0-3-1-16,0 2 0 16,0 0-3-16,0 0-5 15,0-1-11-15,0 1-3 16,0 0-2-1,0 1-1-15,0-2-3 16,0 2-1-16,0 0-4 16,0 0-4-16,1 0-2 15,-1 0-2-15,3-2 2 16,0 2-1-16,0-1 2 16,2-1 1-16,-1 2 2 15,0-1 1-15,0 1 3 16,-1 0 4-16,3-1 1 15,-3 1-3-15,5 0-4 16,2 0-3 0,1-2-2-16,1 2-3 0,-1 0 0 15,2 0 0 1,-4 0 1-16,4 0 0 16,-2 0 2-16,-2 0 4 15,4 2 4-15,-3-1 4 16,-4-1-1-16,4 1 4 15,-1 1 2-15,-1-1-2 16,5-1 1-16,-2 2 0 16,1 1-1-16,-2-2 0 15,1 1-1 1,0-1 0-16,2 0 2 0,-3 3 0 16,4-4-1-16,1 2 0 15,0 0-1 1,-1 1 1-16,3-2 1 15,-1-1 0-15,5 2 0 16,1-2 0-16,0 0 1 16,5 0 0-16,-2 0 2 15,1 0 0-15,-4 0 1 16,1 0 1-16,-2 0 1 16,-3 0 0-16,1 0 1 15,-2 0 0-15,-3 0 0 16,-1 0 0-16,-5 0-2 15,2 0 0 1,1 0-2-16,-4 0 0 16,2 0-1-16,1 0-1 15,-3 0-1-15,2 1 0 16,-3-1 0-16,0 2-1 16,0 1 0-16,1-2 0 15,-2 1 0-15,1 0-1 16,-3-2 1-16,0 2 0 15,-1 0 1-15,-2-2-1 16,3 2 0 0,-3-2 0-16,1 0 0 15,-1 0 0-15,0 0 0 16,0 0 0-16,3 0 0 16,-3 2 0-16,1-2-1 15,-1 2 0-15,2-2 1 16,-2 0 0-16,0 0-1 15,0 2 2-15,0-2 0 16,0 0 0-16,0 0-1 16,1 0 1-16,1 0 0 15,-2 0 0-15,2 0-1 16,-2 2 0-16,0-2 1 16,0 0-1-1,0 3 0-15,3-3 0 16,-3 0 0-16,3 0 1 15,0 0 0-15,-3 0 0 16,2 0 0-16,-2 2 1 16,2-2 0-16,-2 2-2 15,2-2 4-15,-1 0 1 16,1 0 2-16,2 0-1 16,-1 0 0-16,-1 0 3 15,-1 0 0-15,1 0 0 16,-1 0 0-1,-1 0 1-15,0 0-3 16,0 0-2-16,0 0-1 16,3 2 0-16,-1-2-1 15,1 0-1-15,-3 2 1 16,3-2 0-16,-3 0 2 16,0 0 1-16,0 2 3 15,3-4 2-15,-3 4 1 16,3-2 2-16,-3 0-1 15,0 0 0-15,0 2-3 16,0-2 0 0,0 0-3-16,0 0-2 15,2 0-2-15,-1 0-2 16,2 0-1-16,-3 0-1 16,0 0 0-16,1 0-1 15,1 0 2-15,1 0 0 16,-2 2 1-16,1-2 0 15,-2 0 1-15,0 2 2 16,0-2 2-16,0 0 3 16,0 0 2-16,0 0 3 15,0 0 1 1,0 0 1-16,0 0 1 16,0 0 0-16,0 0 1 15,0 0-1-15,0 0-1 16,0 0-1-16,0 0-2 15,0 0-1-15,0 0 0 16,0 0 0-16,0 0-1 16,0 0 0-16,0 0-1 15,0 0-1-15,0 0-2 16,0 0 0-16,0 0-2 16,0 0 0-1,3 0-2-15,-3 0 0 16,0 0-2-16,1 0-1 15,-1 0 0-15,0 0 0 16,0 0 0-16,0 0-2 16,0 0 1-16,0 0-1 15,0 0 1-15,0 0-1 16,0 0 2-16,0 0 0 16,0 0 1-16,0 0 0 15,0 0 1-15,0 0 3 16,0 0 4-1,0 0 1-15,0 0 1 16,0 0 1-16,0 0 1 16,0 0-1-16,0 0 2 15,0 0-1-15,0 0-1 16,0 0-1-16,0 0-5 16,0 0 1-16,0 0-2 15,0 0-1-15,0 0-1 16,0 0 1-16,0 0-2 15,0 0 1-15,0 0-1 16,0 0 2 0,0 0-2-16,0 0-1 15,0 0 0-15,2 0 1 16,-1 0-1-16,1 0-1 16,-1 0 0-16,-1 0 0 15,0 0 0-15,4 0-3 16,-1 0 2-16,1-2 0 15,2 2-2-15,3-2 1 16,-1-2 0-16,4 0 0 16,0 0-1-16,1 1 0 15,-2-1 2 1,-1 2-1-16,-1 0 1 16,-1 0 0-16,-2-2 1 15,-2 2 0-15,2-1 0 16,-1 0-1-16,4 1 2 15,-6-1 0-15,6 1-2 16,-4-2 2-16,-1 2 0 16,2 2-1-16,0-4 0 15,0 2 1-15,-1 0 0 16,-1 1-1-16,1 0 0 16,0-3-1-16,0 3-1 15,0-1 0 1,1 1 0-16,6-2-1 15,-2 1 1-15,4 0-1 16,1-1 0-16,-2 2 0 16,4-3 1-16,-5 1 0 15,1 2 1-15,0-2-1 16,0 3 0-16,1-2 2 16,-1 1-3-16,1 1 2 15,-2 0-1-15,-1 0 0 16,-1 0 0-16,0 0 0 15,0 0 0 1,3 0 1-16,1-1 0 16,2 1 0-16,4 0 0 15,4-2 1-15,1 0 0 16,1 0 2-16,1 2-2 16,-3-4 2-16,-4 2-2 15,1 0 2-15,-3 0 2 16,1 0 0-16,-4 2 0 15,-2-2 0-15,-1-1 0 16,1 2-2-16,-7 1 1 16,2-1 0-16,-2 1-1 15,1 0 0 1,1-2-2-16,2 2-1 16,4 0 0-16,-2 0 1 15,-5 0 0-15,4 0 0 16,-5 0 0-16,-3 0-2 15,0 0 1-15,2 0 0 16,-3 0 1-16,0 0-1 16,2 0-2-16,-1 0 0 15,0 0 2-15,0 0 0 16,0 0-1-16,0 0 1 16,1 0 1-16,0 0-1 15,2 0-1 1,0 0 0-16,0 0 0 15,-1 0 0-15,1 0-2 16,-6 0 1-16,3 0 0 16,-3 0 2-16,0 0 0 15,0 0 1-15,0 0 2 16,0 0 2-16,0 0 5 16,0 0 5-16,0 0 3 15,0 0 4-15,0 0 1 16,0 0 0-1,0 0 3-15,0 0 0 16,0 0 0-16,0 0-1 16,0 0-2-16,0 0-2 15,0 0-3-15,0 0-2 16,0 0-1-16,0 0 0 16,0 0-2-16,0 0-1 15,0 0-2-15,0 0-1 16,0 0-1-16,0 0-2 15,0 0 0-15,0 0-2 16,0 0-1-16,0 0 1 16,0 0-1-1,0 0 0-15,0 0 0 16,0 0 1-16,0 0-1 16,0 0-1-16,0 0 2 15,0 0-1-15,0 0 0 16,0 0-2-16,0 0 0 15,0 0 0-15,0 0 0 16,0 0-1-16,0 0 0 16,0 0 0-16,0 0-2 15,0 0 2-15,0 0 0 16,0 0 1 0,0 0 0-16,0 0 0 15,0 0 1-15,0 0 3 16,0 0 0-16,0 0 2 15,0 0 4-15,0 0 3 16,3 0 5-16,-3 0 3 16,0 0 0-16,0 0 0 15,0 0 1-15,0 0-4 16,0 0 0-16,0 0 0 16,0 0-4-16,0 0-5 15,0 0-4-15,0 0-4 16,0 0 0-16,0 0-1 15,0 0-1 1,0 0 2-16,0 0 0 16,0 0-1-16,0 0 0 15,0 0 0-15,0 0 0 16,0 0 0-16,0 0 0 16,0 0 1-16,0 0 1 15,0 0-2-15,0 0 0 16,0 0 0-16,0 0-2 15,0 0 1-15,0 0 0 16,0 0 0-16,0 0 1 16,0 0-1-16,0 0 1 15,0 0 0-15,0 0 0 16,0 0 0 0,0 0 1-16,0 0 0 15,0 0 1-15,0 0 1 16,0 0-2-16,0 0 3 15,0 0-2-15,0 0 0 16,4 0 1-16,-4 0-2 16,0 0-1-16,3 0-7 15,-2 0-25-15,7 0-63 16,4 0-220-16,-1 6 0 16,-2-5 0-1,-9-2 0-15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10-14T08:48:33.971"/>
    </inkml:context>
    <inkml:brush xml:id="br0">
      <inkml:brushProperty name="width" value="0.05292" units="cm"/>
      <inkml:brushProperty name="height" value="0.05292" units="cm"/>
      <inkml:brushProperty name="color" value="#FF0000"/>
    </inkml:brush>
  </inkml:definitions>
  <inkml:trace contextRef="#ctx0" brushRef="#br0">19648 10642 60 0,'0'0'13'0,"0"0"6"15,0 1 9-15,0 0 2 16,0 2 1-16,3 0 2 16,-2 0-1-16,2 1 0 15,3 1 2 1,2 0-18-16,10-3-81 15,-8 3 0-15,-4-4 0 16,1-2 0-16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531.16821" units="1/cm"/>
          <inkml:channelProperty channel="Y" name="resolution" value="2391.75171" units="1/cm"/>
          <inkml:channelProperty channel="F" name="resolution" value="0" units="1/dev"/>
          <inkml:channelProperty channel="T" name="resolution" value="1" units="1/dev"/>
        </inkml:channelProperties>
      </inkml:inkSource>
      <inkml:timestamp xml:id="ts0" timeString="2020-10-19T06:14:23.025"/>
    </inkml:context>
    <inkml:brush xml:id="br0">
      <inkml:brushProperty name="width" value="0.05292" units="cm"/>
      <inkml:brushProperty name="height" value="0.05292" units="cm"/>
      <inkml:brushProperty name="color" value="#FF0000"/>
    </inkml:brush>
  </inkml:definitions>
  <inkml:trace contextRef="#ctx0" brushRef="#br0">1492 15062 968 0,'3'-4'-6'0,"0"-2"4"16,3-1 18-16,-3-2 32 15,-1 3 25-15,-1 2 12 16,1 0 3 0,-2 0 1-16,0 2 12 15,0-4 20-15,0 0 10 16,0-5 23-16,0 1 1 15,-2-2-20-15,-1 1-6 16,0 5-8-16,3-1-1 16,-3 6 6-1,3 13 5-15,3 14-6 0,-3 12-9 16,0 19-29-16,0 13-15 16,3 2-12-1,-3 3-18-15,0-5-4 16,-3-6 1-16,-3-7-8 15,-4-8-14-15,-1-8-5 16,-8-10 1-16,-1-8 1 16,-6-8 0-16,-2-9 0 15,-4-6-3-15,8-9 1 16,3-4-5-16,13-5-4 16,8-1-3-16,17-6 2 15,10 1-4 1,9-1-2-16,5 4-6 15,3 0-6-15,1-1-1 16,-8 4-16-16,-7 2-33 16,-7 0-57-16,-8 2-80 15,-9-8-404-15,-5 11 0 16,-8-7 0-16,-8-4 0 16</inkml:trace>
  <inkml:trace contextRef="#ctx0" brushRef="#br0" timeOffset="194.39">1426 14783 2752 0,'0'-2'-61'0,"0"0"-49"16,0 0-85-16,0-5-282 15,0 7 0-15,0 0 0 16,0 0 0-16</inkml:trace>
  <inkml:trace contextRef="#ctx0" brushRef="#br0" timeOffset="2019.9">2439 15147 499 0,'0'-2'-3'15,"0"2"-3"-15,1 0-2 16,-1-2 3-1,0 2 4-15,0 0 4 16,0 0-3-16,0 0-4 16,0 0 11-16,0 0 21 15,0 0 50-15,0 0 48 16,0 0 25-16,0-2 18 16,0-1 18-16,0-1 26 15,0-1 33-15,0-2 29 16,0-3 6-16,0 3-17 15,0-1-37 1,0-2-42-16,4 0-25 16,6-5-18-16,2 2-28 15,7-2-30-15,5 3-35 16,-1 8-19-16,0 4-15 16,-1 13-9-16,-7 10-1 15,-10 10 1-15,-5 10 2 16,-9 9 4-16,-8-1 13 15,-10 2 12-15,0-7 15 16,-3-9 6-16,6-9 15 16,4-10 0-16,4-11-25 15,8-8-42 1,2-12-29-16,6-11-24 16,11-5-24-16,7 0-19 15,6 1-36-15,0 7-32 16,6 12-10-16,-3 9 1 15,-3 8 25-15,-4 7 45 16,-1 2 37-16,1-1 23 16,-8 1 15-1,0-3 2-15,3-7-32 0,12-3-145 16,-6-4-290 0,11-4 0-16,0-9 0 15,-2-3 0-15</inkml:trace>
  <inkml:trace contextRef="#ctx0" brushRef="#br0" timeOffset="2389.04">2936 15081 2097 0,'-6'9'7'0,"1"0"17"15,-4 7 13-15,3 2 9 16,0 3 8-1,5-3 3-15,1 1 1 0,7-2-4 16,5-2-3 0,2-5-8-16,7-2-13 15,3-2-12-15,-1-5-8 16,2-1-4-16,-3 0-6 16,1 1-23-16,-2 1-20 15,-4 5 4-15,-4 3 14 16,-9 5 33-16,-5 4 28 15,-12 8 8-15,-10 2 0 16,-4 3-6-16,-9-1 2 16,3-6 20-1,4-3-13-15,12-10-124 16,3-33-463-16,6 14 0 16,5-15 0-16,3-14 0 15</inkml:trace>
  <inkml:trace contextRef="#ctx0" brushRef="#br0" timeOffset="2606.46">2984 15093 3067 0,'12'-2'1'0,"10"1"1"15,7-10-20-15,9-2-82 16,3-6-133 0,-4-8-310-16,-3 13 0 15,-7 3 0-15,-4 6 0 16</inkml:trace>
  <inkml:trace contextRef="#ctx0" brushRef="#br0" timeOffset="2969.49">3327 15001 3336 0,'0'1'46'0,"-2"1"0"16,2 0 6-16,-3 2 10 16,-1 8 7-16,-4 3 4 15,-1 9 1-15,2 8 0 16,2 5 2 0,5 4-44-16,0 0 0 15,0-2-2-15,3 0-6 16,3-6-11-16,5-2-24 15,1-5-53-15,9-4-55 16,-1-8-57-16,4-6-48 16,3-5-39-16,-2-9-9 15,-8-6 22-15,-7-3 63 16,-4 0 59-16,-10-2 59 16,-8 2 78-1,-2 2 72-15,-8 6 63 16,-7 3 52-16,-6 4 38 15,-1 7 8-15,3 6-53 16,8-1-170-16,29 2-697 16,-7 0 0-16,6-7 0 15</inkml:trace>
  <inkml:trace contextRef="#ctx0" brushRef="#br0" timeOffset="10026.33">3840 15062 1918 0,'0'-1'19'0,"0"-1"26"16,0 2 27-16,0-1 15 15,0 1 8-15,0 0 4 16,0 0 1-16,0-2 4 15,0 0 1-15,0 0-11 16,-2 1-15-16,-1-3-25 16,-4 0-26-1,0 1-16-15,-1 0-10 16,2 0-7-16,-2 2-3 16,3 1-2-16,-2 3-4 15,3 2 4-15,-1 8 5 16,4 1 0-16,1 4-2 15,0-3-4-15,7 0 4 16,4-5 5-16,4-2 3 16,9-2-1-16,4-3 4 15,3 1-1 1,-2 1-2-16,-2 0-2 16,-2-1-3-16,-7 0-7 15,-6 2-8-15,-6 0 1 16,-4 3 7-16,-10 4 5 15,-7 9 0-15,-9 0 5 16,-6 7 3-16,-6-3 7 16,-1 0 8-16,7-4 13 15,8-7 8-15,3-7-25 16,9-4-125-16,6-15-439 16,4-3 0-16,1-8 0 15,2-8 0 1</inkml:trace>
  <inkml:trace contextRef="#ctx0" brushRef="#br0" timeOffset="10468.15">3851 14926 2605 0,'0'1'0'15,"0"1"-11"-15,0-2 2 16,9 1 40-16,9-1 15 16,10 0 7-16,15-1 3 15,15 1 9 1,7-3 6-16,0-2-8 16,-3 0 9-16,-10-1 10 15,-13 1-6-15,-13 2-64 16,-11 2-41-16,-12 1-12 15,0 0-59-15,-3-2-163 16,-8 7-292-16,-7-5 0 16,2 0 0-16,-7-2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E07CC0E-565B-584A-B062-E8BCDAA6D27F}"/>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4099" name="Rectangle 3">
            <a:extLst>
              <a:ext uri="{FF2B5EF4-FFF2-40B4-BE49-F238E27FC236}">
                <a16:creationId xmlns:a16="http://schemas.microsoft.com/office/drawing/2014/main" id="{9C81641C-A6BF-450A-623F-6C56A69350FB}"/>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4100" name="Rectangle 4">
            <a:extLst>
              <a:ext uri="{FF2B5EF4-FFF2-40B4-BE49-F238E27FC236}">
                <a16:creationId xmlns:a16="http://schemas.microsoft.com/office/drawing/2014/main" id="{F6BC43A6-EC75-3EAA-194B-CB50FAF200C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A3C43B75-0BA8-4963-4704-254EF37392E4}"/>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2" name="Rectangle 6">
            <a:extLst>
              <a:ext uri="{FF2B5EF4-FFF2-40B4-BE49-F238E27FC236}">
                <a16:creationId xmlns:a16="http://schemas.microsoft.com/office/drawing/2014/main" id="{C064FEC6-0C64-D425-0D5E-90067F0F8B1E}"/>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4103" name="Rectangle 7">
            <a:extLst>
              <a:ext uri="{FF2B5EF4-FFF2-40B4-BE49-F238E27FC236}">
                <a16:creationId xmlns:a16="http://schemas.microsoft.com/office/drawing/2014/main" id="{AF6B5CCB-1A8B-36FE-FD15-CF264A472A27}"/>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B0AD763-5859-DE4A-B3AA-2E2A624E267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8962C6E-AB0C-614A-80B2-93A3A0D146B2}"/>
              </a:ext>
            </a:extLst>
          </p:cNvPr>
          <p:cNvSpPr>
            <a:spLocks noGrp="1" noChangeArrowheads="1"/>
          </p:cNvSpPr>
          <p:nvPr>
            <p:ph type="sldNum" sz="quarter" idx="5"/>
          </p:nvPr>
        </p:nvSpPr>
        <p:spPr>
          <a:ln/>
        </p:spPr>
        <p:txBody>
          <a:bodyPr/>
          <a:lstStyle/>
          <a:p>
            <a:fld id="{608A54E7-53B6-BD41-B9AC-67856C3CF171}" type="slidenum">
              <a:rPr lang="en-US" altLang="en-US"/>
              <a:pPr/>
              <a:t>1</a:t>
            </a:fld>
            <a:endParaRPr lang="en-US" altLang="en-US"/>
          </a:p>
        </p:txBody>
      </p:sp>
      <p:sp>
        <p:nvSpPr>
          <p:cNvPr id="17410" name="Rectangle 2">
            <a:extLst>
              <a:ext uri="{FF2B5EF4-FFF2-40B4-BE49-F238E27FC236}">
                <a16:creationId xmlns:a16="http://schemas.microsoft.com/office/drawing/2014/main" id="{0254C4DD-68A6-9658-2FAE-4D1EC2F8C5B4}"/>
              </a:ext>
            </a:extLst>
          </p:cNvPr>
          <p:cNvSpPr>
            <a:spLocks noGrp="1" noChangeArrowheads="1"/>
          </p:cNvSpPr>
          <p:nvPr>
            <p:ph type="body" idx="1"/>
          </p:nvPr>
        </p:nvSpPr>
        <p:spPr>
          <a:xfrm>
            <a:off x="914400" y="4343400"/>
            <a:ext cx="5029200" cy="4114800"/>
          </a:xfrm>
          <a:noFill/>
          <a:ln/>
        </p:spPr>
        <p:txBody>
          <a:bodyPr lIns="90480" tIns="44446" rIns="90480" bIns="44446"/>
          <a:lstStyle/>
          <a:p>
            <a:pPr lvl="1"/>
            <a:r>
              <a:rPr lang="en-US" altLang="en-US">
                <a:solidFill>
                  <a:schemeClr val="accent2"/>
                </a:solidFill>
              </a:rPr>
              <a:t>Keep Hardware simple via regularity</a:t>
            </a:r>
            <a:endParaRPr lang="en-US" altLang="en-US"/>
          </a:p>
          <a:p>
            <a:endParaRPr lang="en-US" altLang="en-US"/>
          </a:p>
        </p:txBody>
      </p:sp>
      <p:sp>
        <p:nvSpPr>
          <p:cNvPr id="17411" name="Rectangle 3">
            <a:extLst>
              <a:ext uri="{FF2B5EF4-FFF2-40B4-BE49-F238E27FC236}">
                <a16:creationId xmlns:a16="http://schemas.microsoft.com/office/drawing/2014/main" id="{442AE00D-F846-B289-9751-561E37D5C526}"/>
              </a:ext>
            </a:extLst>
          </p:cNvPr>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A9361AE-8890-8CD5-1C38-491EBC128590}"/>
              </a:ext>
            </a:extLst>
          </p:cNvPr>
          <p:cNvSpPr>
            <a:spLocks noGrp="1" noChangeArrowheads="1"/>
          </p:cNvSpPr>
          <p:nvPr>
            <p:ph type="sldNum" sz="quarter" idx="5"/>
          </p:nvPr>
        </p:nvSpPr>
        <p:spPr>
          <a:ln/>
        </p:spPr>
        <p:txBody>
          <a:bodyPr/>
          <a:lstStyle/>
          <a:p>
            <a:fld id="{D688004C-0CC8-2042-AF55-B3B8DA14BDA3}" type="slidenum">
              <a:rPr lang="en-US" altLang="en-US"/>
              <a:pPr/>
              <a:t>10</a:t>
            </a:fld>
            <a:endParaRPr lang="en-US" altLang="en-US"/>
          </a:p>
        </p:txBody>
      </p:sp>
      <p:sp>
        <p:nvSpPr>
          <p:cNvPr id="41986" name="Rectangle 2">
            <a:extLst>
              <a:ext uri="{FF2B5EF4-FFF2-40B4-BE49-F238E27FC236}">
                <a16:creationId xmlns:a16="http://schemas.microsoft.com/office/drawing/2014/main" id="{71AD9FCC-3E91-066C-124A-3AA2E13B144E}"/>
              </a:ext>
            </a:extLst>
          </p:cNvPr>
          <p:cNvSpPr>
            <a:spLocks noGrp="1" noChangeArrowheads="1"/>
          </p:cNvSpPr>
          <p:nvPr>
            <p:ph type="body" idx="1"/>
          </p:nvPr>
        </p:nvSpPr>
        <p:spPr>
          <a:xfrm>
            <a:off x="914400" y="4343400"/>
            <a:ext cx="5029200" cy="4114800"/>
          </a:xfrm>
          <a:ln/>
        </p:spPr>
        <p:txBody>
          <a:bodyPr lIns="90480" tIns="44446" rIns="90480" bIns="44446"/>
          <a:lstStyle/>
          <a:p>
            <a:endParaRPr lang="en-US" altLang="en-US"/>
          </a:p>
        </p:txBody>
      </p:sp>
      <p:sp>
        <p:nvSpPr>
          <p:cNvPr id="41987" name="Rectangle 3">
            <a:extLst>
              <a:ext uri="{FF2B5EF4-FFF2-40B4-BE49-F238E27FC236}">
                <a16:creationId xmlns:a16="http://schemas.microsoft.com/office/drawing/2014/main" id="{69CC5CB5-E0A3-C61F-675D-5CD7206D6C59}"/>
              </a:ext>
            </a:extLst>
          </p:cNvPr>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D3290E80-B409-E977-C9C1-0CA441EA79E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65539" name="Rectangle 3">
            <a:extLst>
              <a:ext uri="{FF2B5EF4-FFF2-40B4-BE49-F238E27FC236}">
                <a16:creationId xmlns:a16="http://schemas.microsoft.com/office/drawing/2014/main" id="{0C8CB840-B58B-11A7-295F-9FC0F87AC2B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F02FF078-AC2C-4247-9CDB-76D7A46AB4A7}"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5540" name="Rectangle 6">
            <a:extLst>
              <a:ext uri="{FF2B5EF4-FFF2-40B4-BE49-F238E27FC236}">
                <a16:creationId xmlns:a16="http://schemas.microsoft.com/office/drawing/2014/main" id="{62461AD4-771D-6C2E-30ED-58488CB5E4F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65541" name="Rectangle 7">
            <a:extLst>
              <a:ext uri="{FF2B5EF4-FFF2-40B4-BE49-F238E27FC236}">
                <a16:creationId xmlns:a16="http://schemas.microsoft.com/office/drawing/2014/main" id="{D5431BC2-9DFA-FB01-1D17-117FDA54BA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895A4BC-27BF-4D1D-A55C-610E504AF0F0}"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121</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5542" name="Rectangle 2">
            <a:extLst>
              <a:ext uri="{FF2B5EF4-FFF2-40B4-BE49-F238E27FC236}">
                <a16:creationId xmlns:a16="http://schemas.microsoft.com/office/drawing/2014/main" id="{E7C60FE9-4C6B-ADC3-395A-F7F1786F954E}"/>
              </a:ext>
            </a:extLst>
          </p:cNvPr>
          <p:cNvSpPr>
            <a:spLocks noGrp="1" noRot="1" noChangeAspect="1" noChangeArrowheads="1" noTextEdit="1"/>
          </p:cNvSpPr>
          <p:nvPr>
            <p:ph type="sldImg"/>
          </p:nvPr>
        </p:nvSpPr>
        <p:spPr>
          <a:ln/>
        </p:spPr>
      </p:sp>
      <p:sp>
        <p:nvSpPr>
          <p:cNvPr id="65543" name="Rectangle 3">
            <a:extLst>
              <a:ext uri="{FF2B5EF4-FFF2-40B4-BE49-F238E27FC236}">
                <a16:creationId xmlns:a16="http://schemas.microsoft.com/office/drawing/2014/main" id="{27CF2443-5FBC-3588-352E-6625F431BA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DCA57EE-E205-EE0C-434D-ED2A9D969A24}"/>
              </a:ext>
            </a:extLst>
          </p:cNvPr>
          <p:cNvSpPr>
            <a:spLocks noGrp="1" noChangeArrowheads="1"/>
          </p:cNvSpPr>
          <p:nvPr>
            <p:ph type="sldNum" sz="quarter" idx="5"/>
          </p:nvPr>
        </p:nvSpPr>
        <p:spPr>
          <a:ln/>
        </p:spPr>
        <p:txBody>
          <a:bodyPr/>
          <a:lstStyle/>
          <a:p>
            <a:fld id="{334A0C31-6B9C-894A-A5D9-B1B34C0A8082}" type="slidenum">
              <a:rPr lang="en-US" altLang="en-US"/>
              <a:pPr/>
              <a:t>11</a:t>
            </a:fld>
            <a:endParaRPr lang="en-US" altLang="en-US"/>
          </a:p>
        </p:txBody>
      </p:sp>
      <p:sp>
        <p:nvSpPr>
          <p:cNvPr id="44034" name="Rectangle 2">
            <a:extLst>
              <a:ext uri="{FF2B5EF4-FFF2-40B4-BE49-F238E27FC236}">
                <a16:creationId xmlns:a16="http://schemas.microsoft.com/office/drawing/2014/main" id="{2B629CAF-4604-70A8-EE30-C7AF2ED2C2EB}"/>
              </a:ext>
            </a:extLst>
          </p:cNvPr>
          <p:cNvSpPr>
            <a:spLocks noGrp="1" noChangeArrowheads="1"/>
          </p:cNvSpPr>
          <p:nvPr>
            <p:ph type="body" idx="1"/>
          </p:nvPr>
        </p:nvSpPr>
        <p:spPr>
          <a:xfrm>
            <a:off x="914400" y="4343400"/>
            <a:ext cx="5029200" cy="4114800"/>
          </a:xfrm>
          <a:noFill/>
          <a:ln/>
        </p:spPr>
        <p:txBody>
          <a:bodyPr lIns="90480" tIns="44446" rIns="90480" bIns="44446"/>
          <a:lstStyle/>
          <a:p>
            <a:r>
              <a:rPr lang="en-US" altLang="en-US"/>
              <a:t>i.e., what are the  least 2 significant bits of a word address?</a:t>
            </a:r>
          </a:p>
          <a:p>
            <a:endParaRPr lang="en-US" altLang="en-US"/>
          </a:p>
        </p:txBody>
      </p:sp>
      <p:sp>
        <p:nvSpPr>
          <p:cNvPr id="44035" name="Rectangle 3">
            <a:extLst>
              <a:ext uri="{FF2B5EF4-FFF2-40B4-BE49-F238E27FC236}">
                <a16:creationId xmlns:a16="http://schemas.microsoft.com/office/drawing/2014/main" id="{C85BCAB6-5E01-72C0-B3C9-05E2D8D7A87B}"/>
              </a:ext>
            </a:extLst>
          </p:cNvPr>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238BED1-DAD1-C890-F4A1-64613062316F}"/>
              </a:ext>
            </a:extLst>
          </p:cNvPr>
          <p:cNvSpPr>
            <a:spLocks noGrp="1" noChangeArrowheads="1"/>
          </p:cNvSpPr>
          <p:nvPr>
            <p:ph type="sldNum" sz="quarter" idx="5"/>
          </p:nvPr>
        </p:nvSpPr>
        <p:spPr>
          <a:ln/>
        </p:spPr>
        <p:txBody>
          <a:bodyPr/>
          <a:lstStyle/>
          <a:p>
            <a:fld id="{F5C9B458-5545-9743-B3A4-BD4669A97E46}" type="slidenum">
              <a:rPr lang="en-US" altLang="en-US"/>
              <a:pPr/>
              <a:t>12</a:t>
            </a:fld>
            <a:endParaRPr lang="en-US" altLang="en-US"/>
          </a:p>
        </p:txBody>
      </p:sp>
      <p:sp>
        <p:nvSpPr>
          <p:cNvPr id="46082" name="Rectangle 2">
            <a:extLst>
              <a:ext uri="{FF2B5EF4-FFF2-40B4-BE49-F238E27FC236}">
                <a16:creationId xmlns:a16="http://schemas.microsoft.com/office/drawing/2014/main" id="{C4EA39BC-874E-7434-7753-213CB7C5BC58}"/>
              </a:ext>
            </a:extLst>
          </p:cNvPr>
          <p:cNvSpPr>
            <a:spLocks noGrp="1" noRot="1" noChangeAspect="1" noChangeArrowheads="1" noTextEdit="1"/>
          </p:cNvSpPr>
          <p:nvPr>
            <p:ph type="sldImg"/>
          </p:nvPr>
        </p:nvSpPr>
        <p:spPr>
          <a:xfrm>
            <a:off x="1144588" y="685800"/>
            <a:ext cx="4572000" cy="3429000"/>
          </a:xfrm>
          <a:ln/>
        </p:spPr>
      </p:sp>
      <p:sp>
        <p:nvSpPr>
          <p:cNvPr id="46083" name="Rectangle 3">
            <a:extLst>
              <a:ext uri="{FF2B5EF4-FFF2-40B4-BE49-F238E27FC236}">
                <a16:creationId xmlns:a16="http://schemas.microsoft.com/office/drawing/2014/main" id="{5D06CB48-D901-621E-F017-41498839817E}"/>
              </a:ext>
            </a:extLst>
          </p:cNvPr>
          <p:cNvSpPr>
            <a:spLocks noGrp="1" noChangeArrowheads="1"/>
          </p:cNvSpPr>
          <p:nvPr>
            <p:ph type="body" idx="1"/>
          </p:nvPr>
        </p:nvSpPr>
        <p:spPr>
          <a:xfrm>
            <a:off x="914400" y="4343400"/>
            <a:ext cx="5029200" cy="4114800"/>
          </a:xfrm>
        </p:spPr>
        <p:txBody>
          <a:bodyPr/>
          <a:lstStyle/>
          <a:p>
            <a:r>
              <a:rPr lang="en-US" altLang="en-US"/>
              <a:t>the memory address pointed to by the value in $t0, plus 8 bytes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7C51507-8C46-7B93-5E56-31FA9C18A27E}"/>
              </a:ext>
            </a:extLst>
          </p:cNvPr>
          <p:cNvSpPr>
            <a:spLocks noGrp="1" noChangeArrowheads="1"/>
          </p:cNvSpPr>
          <p:nvPr>
            <p:ph type="sldNum" sz="quarter" idx="5"/>
          </p:nvPr>
        </p:nvSpPr>
        <p:spPr>
          <a:ln/>
        </p:spPr>
        <p:txBody>
          <a:bodyPr/>
          <a:lstStyle/>
          <a:p>
            <a:fld id="{0C32ABAE-454C-724F-AE87-F2A3327A0778}" type="slidenum">
              <a:rPr lang="en-US" altLang="en-US"/>
              <a:pPr/>
              <a:t>13</a:t>
            </a:fld>
            <a:endParaRPr lang="en-US" altLang="en-US"/>
          </a:p>
        </p:txBody>
      </p:sp>
      <p:sp>
        <p:nvSpPr>
          <p:cNvPr id="48130" name="Rectangle 2">
            <a:extLst>
              <a:ext uri="{FF2B5EF4-FFF2-40B4-BE49-F238E27FC236}">
                <a16:creationId xmlns:a16="http://schemas.microsoft.com/office/drawing/2014/main" id="{26F2D244-8611-AE2B-C719-658171CFBE43}"/>
              </a:ext>
            </a:extLst>
          </p:cNvPr>
          <p:cNvSpPr>
            <a:spLocks noGrp="1" noRot="1" noChangeAspect="1" noChangeArrowheads="1" noTextEdit="1"/>
          </p:cNvSpPr>
          <p:nvPr>
            <p:ph type="sldImg"/>
          </p:nvPr>
        </p:nvSpPr>
        <p:spPr>
          <a:xfrm>
            <a:off x="1144588" y="685800"/>
            <a:ext cx="4572000" cy="3429000"/>
          </a:xfrm>
          <a:ln/>
        </p:spPr>
      </p:sp>
      <p:sp>
        <p:nvSpPr>
          <p:cNvPr id="48131" name="Rectangle 3">
            <a:extLst>
              <a:ext uri="{FF2B5EF4-FFF2-40B4-BE49-F238E27FC236}">
                <a16:creationId xmlns:a16="http://schemas.microsoft.com/office/drawing/2014/main" id="{B7962687-EE6A-AD35-4464-766DC7E66DA8}"/>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9B3AB39-7DD4-E840-DBC6-14EE7A6877E7}"/>
              </a:ext>
            </a:extLst>
          </p:cNvPr>
          <p:cNvSpPr>
            <a:spLocks noGrp="1" noChangeArrowheads="1"/>
          </p:cNvSpPr>
          <p:nvPr>
            <p:ph type="sldNum" sz="quarter" idx="5"/>
          </p:nvPr>
        </p:nvSpPr>
        <p:spPr>
          <a:ln/>
        </p:spPr>
        <p:txBody>
          <a:bodyPr/>
          <a:lstStyle/>
          <a:p>
            <a:fld id="{E3407B52-6700-B242-9779-FF0D49F93D57}" type="slidenum">
              <a:rPr lang="en-US" altLang="en-US"/>
              <a:pPr/>
              <a:t>14</a:t>
            </a:fld>
            <a:endParaRPr lang="en-US" altLang="en-US"/>
          </a:p>
        </p:txBody>
      </p:sp>
      <p:sp>
        <p:nvSpPr>
          <p:cNvPr id="50178" name="Rectangle 2">
            <a:extLst>
              <a:ext uri="{FF2B5EF4-FFF2-40B4-BE49-F238E27FC236}">
                <a16:creationId xmlns:a16="http://schemas.microsoft.com/office/drawing/2014/main" id="{D4290658-7022-802D-327C-14B23F57285B}"/>
              </a:ext>
            </a:extLst>
          </p:cNvPr>
          <p:cNvSpPr>
            <a:spLocks noGrp="1" noRot="1" noChangeAspect="1" noChangeArrowheads="1" noTextEdit="1"/>
          </p:cNvSpPr>
          <p:nvPr>
            <p:ph type="sldImg"/>
          </p:nvPr>
        </p:nvSpPr>
        <p:spPr>
          <a:xfrm>
            <a:off x="1144588" y="685800"/>
            <a:ext cx="4572000" cy="3429000"/>
          </a:xfrm>
          <a:ln/>
        </p:spPr>
      </p:sp>
      <p:sp>
        <p:nvSpPr>
          <p:cNvPr id="50179" name="Rectangle 3">
            <a:extLst>
              <a:ext uri="{FF2B5EF4-FFF2-40B4-BE49-F238E27FC236}">
                <a16:creationId xmlns:a16="http://schemas.microsoft.com/office/drawing/2014/main" id="{C96FD250-7DDE-2C50-3680-A10AF6EA57C0}"/>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8B74318-4E78-E62D-CF4A-80A5FD996CB2}"/>
              </a:ext>
            </a:extLst>
          </p:cNvPr>
          <p:cNvSpPr>
            <a:spLocks noGrp="1" noChangeArrowheads="1"/>
          </p:cNvSpPr>
          <p:nvPr>
            <p:ph type="sldNum" sz="quarter" idx="5"/>
          </p:nvPr>
        </p:nvSpPr>
        <p:spPr>
          <a:ln/>
        </p:spPr>
        <p:txBody>
          <a:bodyPr/>
          <a:lstStyle/>
          <a:p>
            <a:fld id="{9C34EA38-9C0F-4343-AECB-93D26E1863AB}" type="slidenum">
              <a:rPr lang="en-US" altLang="en-US"/>
              <a:pPr/>
              <a:t>15</a:t>
            </a:fld>
            <a:endParaRPr lang="en-US" altLang="en-US"/>
          </a:p>
        </p:txBody>
      </p:sp>
      <p:sp>
        <p:nvSpPr>
          <p:cNvPr id="52226" name="Rectangle 2">
            <a:extLst>
              <a:ext uri="{FF2B5EF4-FFF2-40B4-BE49-F238E27FC236}">
                <a16:creationId xmlns:a16="http://schemas.microsoft.com/office/drawing/2014/main" id="{315E527D-6572-FAF8-49C1-C4091A3D9FD1}"/>
              </a:ext>
            </a:extLst>
          </p:cNvPr>
          <p:cNvSpPr>
            <a:spLocks noGrp="1" noRot="1" noChangeAspect="1" noChangeArrowheads="1" noTextEdit="1"/>
          </p:cNvSpPr>
          <p:nvPr>
            <p:ph type="sldImg"/>
          </p:nvPr>
        </p:nvSpPr>
        <p:spPr>
          <a:xfrm>
            <a:off x="1144588" y="685800"/>
            <a:ext cx="4572000" cy="3429000"/>
          </a:xfrm>
          <a:ln/>
        </p:spPr>
      </p:sp>
      <p:sp>
        <p:nvSpPr>
          <p:cNvPr id="52227" name="Rectangle 3">
            <a:extLst>
              <a:ext uri="{FF2B5EF4-FFF2-40B4-BE49-F238E27FC236}">
                <a16:creationId xmlns:a16="http://schemas.microsoft.com/office/drawing/2014/main" id="{8DCFCF56-C91B-8C53-AEF6-758AF14B58E9}"/>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EC15E49-CF73-841B-4C1F-2ABA404E1A5A}"/>
              </a:ext>
            </a:extLst>
          </p:cNvPr>
          <p:cNvSpPr>
            <a:spLocks noGrp="1" noChangeArrowheads="1"/>
          </p:cNvSpPr>
          <p:nvPr>
            <p:ph type="sldNum" sz="quarter" idx="5"/>
          </p:nvPr>
        </p:nvSpPr>
        <p:spPr>
          <a:ln/>
        </p:spPr>
        <p:txBody>
          <a:bodyPr/>
          <a:lstStyle/>
          <a:p>
            <a:fld id="{2155FEDB-F0D6-F346-B8E6-F3DE24423421}" type="slidenum">
              <a:rPr lang="en-US" altLang="en-US"/>
              <a:pPr/>
              <a:t>16</a:t>
            </a:fld>
            <a:endParaRPr lang="en-US" altLang="en-US"/>
          </a:p>
        </p:txBody>
      </p:sp>
      <p:sp>
        <p:nvSpPr>
          <p:cNvPr id="54274" name="Rectangle 2">
            <a:extLst>
              <a:ext uri="{FF2B5EF4-FFF2-40B4-BE49-F238E27FC236}">
                <a16:creationId xmlns:a16="http://schemas.microsoft.com/office/drawing/2014/main" id="{1B7E860C-9AFE-9B33-3136-04BEB43C2DE7}"/>
              </a:ext>
            </a:extLst>
          </p:cNvPr>
          <p:cNvSpPr>
            <a:spLocks noGrp="1" noChangeArrowheads="1"/>
          </p:cNvSpPr>
          <p:nvPr>
            <p:ph type="body" idx="1"/>
          </p:nvPr>
        </p:nvSpPr>
        <p:spPr>
          <a:xfrm>
            <a:off x="914400" y="4343400"/>
            <a:ext cx="5029200" cy="4114800"/>
          </a:xfrm>
          <a:ln/>
        </p:spPr>
        <p:txBody>
          <a:bodyPr lIns="90480" tIns="44446" rIns="90480" bIns="44446"/>
          <a:lstStyle/>
          <a:p>
            <a:endParaRPr lang="en-US" altLang="en-US"/>
          </a:p>
        </p:txBody>
      </p:sp>
      <p:sp>
        <p:nvSpPr>
          <p:cNvPr id="54275" name="Rectangle 3">
            <a:extLst>
              <a:ext uri="{FF2B5EF4-FFF2-40B4-BE49-F238E27FC236}">
                <a16:creationId xmlns:a16="http://schemas.microsoft.com/office/drawing/2014/main" id="{8CD93AA3-452B-BCF2-D2B9-FF4A5C1CF442}"/>
              </a:ext>
            </a:extLst>
          </p:cNvPr>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00FEF72-2744-7252-6028-40C1AEBAFD7A}"/>
              </a:ext>
            </a:extLst>
          </p:cNvPr>
          <p:cNvSpPr>
            <a:spLocks noGrp="1" noChangeArrowheads="1"/>
          </p:cNvSpPr>
          <p:nvPr>
            <p:ph type="sldNum" sz="quarter" idx="5"/>
          </p:nvPr>
        </p:nvSpPr>
        <p:spPr>
          <a:ln/>
        </p:spPr>
        <p:txBody>
          <a:bodyPr/>
          <a:lstStyle/>
          <a:p>
            <a:fld id="{69C53EE4-F2F2-294F-859D-837436F2F5DD}" type="slidenum">
              <a:rPr lang="en-US" altLang="en-US"/>
              <a:pPr/>
              <a:t>17</a:t>
            </a:fld>
            <a:endParaRPr lang="en-US" altLang="en-US"/>
          </a:p>
        </p:txBody>
      </p:sp>
      <p:sp>
        <p:nvSpPr>
          <p:cNvPr id="56322" name="Rectangle 2">
            <a:extLst>
              <a:ext uri="{FF2B5EF4-FFF2-40B4-BE49-F238E27FC236}">
                <a16:creationId xmlns:a16="http://schemas.microsoft.com/office/drawing/2014/main" id="{B00606C1-5997-812C-C3E9-802739665E3D}"/>
              </a:ext>
            </a:extLst>
          </p:cNvPr>
          <p:cNvSpPr>
            <a:spLocks noGrp="1" noRot="1" noChangeAspect="1" noChangeArrowheads="1" noTextEdit="1"/>
          </p:cNvSpPr>
          <p:nvPr>
            <p:ph type="sldImg"/>
          </p:nvPr>
        </p:nvSpPr>
        <p:spPr>
          <a:xfrm>
            <a:off x="1144588" y="685800"/>
            <a:ext cx="4572000" cy="3429000"/>
          </a:xfrm>
          <a:ln/>
        </p:spPr>
      </p:sp>
      <p:sp>
        <p:nvSpPr>
          <p:cNvPr id="56323" name="Rectangle 3">
            <a:extLst>
              <a:ext uri="{FF2B5EF4-FFF2-40B4-BE49-F238E27FC236}">
                <a16:creationId xmlns:a16="http://schemas.microsoft.com/office/drawing/2014/main" id="{87F2AB62-3086-F25F-866B-B2361616AD11}"/>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FE3B069-751F-C10E-05B7-65D08178B963}"/>
              </a:ext>
            </a:extLst>
          </p:cNvPr>
          <p:cNvSpPr>
            <a:spLocks noGrp="1" noChangeArrowheads="1"/>
          </p:cNvSpPr>
          <p:nvPr>
            <p:ph type="sldNum" sz="quarter" idx="5"/>
          </p:nvPr>
        </p:nvSpPr>
        <p:spPr>
          <a:ln/>
        </p:spPr>
        <p:txBody>
          <a:bodyPr/>
          <a:lstStyle/>
          <a:p>
            <a:fld id="{AE439B7D-70C0-4448-8825-A3F36EB4DAF6}" type="slidenum">
              <a:rPr lang="en-US" altLang="en-US"/>
              <a:pPr/>
              <a:t>18</a:t>
            </a:fld>
            <a:endParaRPr lang="en-US" altLang="en-US"/>
          </a:p>
        </p:txBody>
      </p:sp>
      <p:sp>
        <p:nvSpPr>
          <p:cNvPr id="60418" name="Rectangle 2">
            <a:extLst>
              <a:ext uri="{FF2B5EF4-FFF2-40B4-BE49-F238E27FC236}">
                <a16:creationId xmlns:a16="http://schemas.microsoft.com/office/drawing/2014/main" id="{C0D69DDB-0609-7267-65ED-9111691608F2}"/>
              </a:ext>
            </a:extLst>
          </p:cNvPr>
          <p:cNvSpPr>
            <a:spLocks noGrp="1" noRot="1" noChangeAspect="1" noChangeArrowheads="1" noTextEdit="1"/>
          </p:cNvSpPr>
          <p:nvPr>
            <p:ph type="sldImg"/>
          </p:nvPr>
        </p:nvSpPr>
        <p:spPr>
          <a:xfrm>
            <a:off x="1144588" y="685800"/>
            <a:ext cx="4572000" cy="3429000"/>
          </a:xfrm>
          <a:ln/>
        </p:spPr>
      </p:sp>
      <p:sp>
        <p:nvSpPr>
          <p:cNvPr id="60419" name="Rectangle 3">
            <a:extLst>
              <a:ext uri="{FF2B5EF4-FFF2-40B4-BE49-F238E27FC236}">
                <a16:creationId xmlns:a16="http://schemas.microsoft.com/office/drawing/2014/main" id="{A87D799F-9958-8197-BC2D-235E9C88AD3D}"/>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F9D1CA6-3629-94B8-194C-94C87063A654}"/>
              </a:ext>
            </a:extLst>
          </p:cNvPr>
          <p:cNvSpPr>
            <a:spLocks noGrp="1" noChangeArrowheads="1"/>
          </p:cNvSpPr>
          <p:nvPr>
            <p:ph type="sldNum" sz="quarter" idx="5"/>
          </p:nvPr>
        </p:nvSpPr>
        <p:spPr>
          <a:ln/>
        </p:spPr>
        <p:txBody>
          <a:bodyPr/>
          <a:lstStyle/>
          <a:p>
            <a:fld id="{62E7720D-68A7-A344-9D28-DC3FD2579BC0}" type="slidenum">
              <a:rPr lang="en-US" altLang="en-US"/>
              <a:pPr/>
              <a:t>19</a:t>
            </a:fld>
            <a:endParaRPr lang="en-US" altLang="en-US"/>
          </a:p>
        </p:txBody>
      </p:sp>
      <p:sp>
        <p:nvSpPr>
          <p:cNvPr id="64514" name="Rectangle 2">
            <a:extLst>
              <a:ext uri="{FF2B5EF4-FFF2-40B4-BE49-F238E27FC236}">
                <a16:creationId xmlns:a16="http://schemas.microsoft.com/office/drawing/2014/main" id="{1ED79CA4-E174-EF80-F213-10B198C616EC}"/>
              </a:ext>
            </a:extLst>
          </p:cNvPr>
          <p:cNvSpPr>
            <a:spLocks noGrp="1" noRot="1" noChangeAspect="1" noChangeArrowheads="1" noTextEdit="1"/>
          </p:cNvSpPr>
          <p:nvPr>
            <p:ph type="sldImg"/>
          </p:nvPr>
        </p:nvSpPr>
        <p:spPr>
          <a:xfrm>
            <a:off x="1158875" y="585788"/>
            <a:ext cx="4556125" cy="3417887"/>
          </a:xfrm>
          <a:ln/>
        </p:spPr>
      </p:sp>
      <p:sp>
        <p:nvSpPr>
          <p:cNvPr id="64515" name="Rectangle 3">
            <a:extLst>
              <a:ext uri="{FF2B5EF4-FFF2-40B4-BE49-F238E27FC236}">
                <a16:creationId xmlns:a16="http://schemas.microsoft.com/office/drawing/2014/main" id="{4745FF9E-DA3D-9340-F558-6123BF41AD91}"/>
              </a:ext>
            </a:extLst>
          </p:cNvPr>
          <p:cNvSpPr>
            <a:spLocks noGrp="1" noChangeArrowheads="1"/>
          </p:cNvSpPr>
          <p:nvPr>
            <p:ph type="body" idx="1"/>
          </p:nvPr>
        </p:nvSpPr>
        <p:spPr>
          <a:xfrm>
            <a:off x="515938" y="4344988"/>
            <a:ext cx="5910262" cy="4113212"/>
          </a:xfrm>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FBF7502-9835-B975-AA29-D22ECDD63DE8}"/>
              </a:ext>
            </a:extLst>
          </p:cNvPr>
          <p:cNvSpPr>
            <a:spLocks noGrp="1" noChangeArrowheads="1"/>
          </p:cNvSpPr>
          <p:nvPr>
            <p:ph type="sldNum" sz="quarter" idx="5"/>
          </p:nvPr>
        </p:nvSpPr>
        <p:spPr>
          <a:ln/>
        </p:spPr>
        <p:txBody>
          <a:bodyPr/>
          <a:lstStyle/>
          <a:p>
            <a:fld id="{128BE901-633D-9A48-B014-8378C6BA917F}" type="slidenum">
              <a:rPr lang="en-US" altLang="en-US"/>
              <a:pPr/>
              <a:t>2</a:t>
            </a:fld>
            <a:endParaRPr lang="en-US" altLang="en-US"/>
          </a:p>
        </p:txBody>
      </p:sp>
      <p:sp>
        <p:nvSpPr>
          <p:cNvPr id="19458" name="Rectangle 2">
            <a:extLst>
              <a:ext uri="{FF2B5EF4-FFF2-40B4-BE49-F238E27FC236}">
                <a16:creationId xmlns:a16="http://schemas.microsoft.com/office/drawing/2014/main" id="{7F1DAC2F-04EF-A9FE-80A7-E5C423DCF085}"/>
              </a:ext>
            </a:extLst>
          </p:cNvPr>
          <p:cNvSpPr>
            <a:spLocks noGrp="1" noRot="1" noChangeAspect="1" noChangeArrowheads="1" noTextEdit="1"/>
          </p:cNvSpPr>
          <p:nvPr>
            <p:ph type="sldImg"/>
          </p:nvPr>
        </p:nvSpPr>
        <p:spPr>
          <a:xfrm>
            <a:off x="1144588" y="685800"/>
            <a:ext cx="4572000" cy="3429000"/>
          </a:xfrm>
          <a:ln/>
        </p:spPr>
      </p:sp>
      <p:sp>
        <p:nvSpPr>
          <p:cNvPr id="19459" name="Rectangle 3">
            <a:extLst>
              <a:ext uri="{FF2B5EF4-FFF2-40B4-BE49-F238E27FC236}">
                <a16:creationId xmlns:a16="http://schemas.microsoft.com/office/drawing/2014/main" id="{5EACF0E7-A4B9-C3E4-78E3-F1514DCB16D4}"/>
              </a:ext>
            </a:extLst>
          </p:cNvPr>
          <p:cNvSpPr>
            <a:spLocks noGrp="1" noChangeArrowheads="1"/>
          </p:cNvSpPr>
          <p:nvPr>
            <p:ph type="body" idx="1"/>
          </p:nvPr>
        </p:nvSpPr>
        <p:spPr>
          <a:xfrm>
            <a:off x="914400" y="4343400"/>
            <a:ext cx="5029200" cy="4114800"/>
          </a:xfrm>
        </p:spPr>
        <p:txBody>
          <a:bodyPr/>
          <a:lstStyle/>
          <a:p>
            <a:pPr lvl="1"/>
            <a:r>
              <a:rPr lang="en-US" altLang="en-US"/>
              <a:t>Register-register: MIPS, SPARC, PowerPC, DEC Alpha</a:t>
            </a:r>
          </a:p>
          <a:p>
            <a:pPr lvl="1"/>
            <a:r>
              <a:rPr lang="en-US" altLang="en-US"/>
              <a:t>Registers are directly in hardware, they are very fast (less than 1 billionth of a second)</a:t>
            </a:r>
          </a:p>
          <a:p>
            <a:pPr lvl="1"/>
            <a:r>
              <a:rPr lang="en-US" altLang="en-US"/>
              <a:t>More efficient than other forms of internal storage</a:t>
            </a:r>
          </a:p>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533B2A-72AF-D3C8-D7C9-63BA23996C15}"/>
              </a:ext>
            </a:extLst>
          </p:cNvPr>
          <p:cNvSpPr>
            <a:spLocks noGrp="1" noChangeArrowheads="1"/>
          </p:cNvSpPr>
          <p:nvPr>
            <p:ph type="sldNum" sz="quarter" idx="5"/>
          </p:nvPr>
        </p:nvSpPr>
        <p:spPr>
          <a:ln/>
        </p:spPr>
        <p:txBody>
          <a:bodyPr/>
          <a:lstStyle/>
          <a:p>
            <a:fld id="{6D725DAC-03AF-1349-9F8D-C557B650F25F}" type="slidenum">
              <a:rPr lang="en-US" altLang="en-US"/>
              <a:pPr/>
              <a:t>20</a:t>
            </a:fld>
            <a:endParaRPr lang="en-US" altLang="en-US"/>
          </a:p>
        </p:txBody>
      </p:sp>
      <p:sp>
        <p:nvSpPr>
          <p:cNvPr id="66562" name="Rectangle 2">
            <a:extLst>
              <a:ext uri="{FF2B5EF4-FFF2-40B4-BE49-F238E27FC236}">
                <a16:creationId xmlns:a16="http://schemas.microsoft.com/office/drawing/2014/main" id="{F2532C64-B77E-98C7-A936-A8C7D9C3536E}"/>
              </a:ext>
            </a:extLst>
          </p:cNvPr>
          <p:cNvSpPr>
            <a:spLocks noGrp="1" noRot="1" noChangeAspect="1" noChangeArrowheads="1" noTextEdit="1"/>
          </p:cNvSpPr>
          <p:nvPr>
            <p:ph type="sldImg"/>
          </p:nvPr>
        </p:nvSpPr>
        <p:spPr>
          <a:xfrm>
            <a:off x="1158875" y="585788"/>
            <a:ext cx="4556125" cy="3417887"/>
          </a:xfrm>
          <a:ln/>
        </p:spPr>
      </p:sp>
      <p:sp>
        <p:nvSpPr>
          <p:cNvPr id="66563" name="Rectangle 3">
            <a:extLst>
              <a:ext uri="{FF2B5EF4-FFF2-40B4-BE49-F238E27FC236}">
                <a16:creationId xmlns:a16="http://schemas.microsoft.com/office/drawing/2014/main" id="{A949132A-6825-2307-43B2-0813F4747481}"/>
              </a:ext>
            </a:extLst>
          </p:cNvPr>
          <p:cNvSpPr>
            <a:spLocks noGrp="1" noChangeArrowheads="1"/>
          </p:cNvSpPr>
          <p:nvPr>
            <p:ph type="body" idx="1"/>
          </p:nvPr>
        </p:nvSpPr>
        <p:spPr>
          <a:xfrm>
            <a:off x="515938" y="4344988"/>
            <a:ext cx="5910262" cy="4113212"/>
          </a:xfrm>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3E4CA75-12EF-1FF1-3DEA-431DD777AACD}"/>
              </a:ext>
            </a:extLst>
          </p:cNvPr>
          <p:cNvSpPr>
            <a:spLocks noGrp="1" noChangeArrowheads="1"/>
          </p:cNvSpPr>
          <p:nvPr>
            <p:ph type="sldNum" sz="quarter" idx="5"/>
          </p:nvPr>
        </p:nvSpPr>
        <p:spPr>
          <a:ln/>
        </p:spPr>
        <p:txBody>
          <a:bodyPr/>
          <a:lstStyle/>
          <a:p>
            <a:fld id="{A746F8A4-0EA6-2944-A2F6-6DEE7F51BDED}" type="slidenum">
              <a:rPr lang="en-US" altLang="en-US"/>
              <a:pPr/>
              <a:t>21</a:t>
            </a:fld>
            <a:endParaRPr lang="en-US" altLang="en-US"/>
          </a:p>
        </p:txBody>
      </p:sp>
      <p:sp>
        <p:nvSpPr>
          <p:cNvPr id="68610" name="Rectangle 2">
            <a:extLst>
              <a:ext uri="{FF2B5EF4-FFF2-40B4-BE49-F238E27FC236}">
                <a16:creationId xmlns:a16="http://schemas.microsoft.com/office/drawing/2014/main" id="{4EE0CA4B-6196-F44C-1F4E-97396949B698}"/>
              </a:ext>
            </a:extLst>
          </p:cNvPr>
          <p:cNvSpPr>
            <a:spLocks noGrp="1" noRot="1" noChangeAspect="1" noChangeArrowheads="1" noTextEdit="1"/>
          </p:cNvSpPr>
          <p:nvPr>
            <p:ph type="sldImg"/>
          </p:nvPr>
        </p:nvSpPr>
        <p:spPr>
          <a:xfrm>
            <a:off x="1158875" y="585788"/>
            <a:ext cx="4556125" cy="3417887"/>
          </a:xfrm>
          <a:ln/>
        </p:spPr>
      </p:sp>
      <p:sp>
        <p:nvSpPr>
          <p:cNvPr id="68611" name="Rectangle 3">
            <a:extLst>
              <a:ext uri="{FF2B5EF4-FFF2-40B4-BE49-F238E27FC236}">
                <a16:creationId xmlns:a16="http://schemas.microsoft.com/office/drawing/2014/main" id="{99912A60-177D-C2FA-05B5-A168429097B7}"/>
              </a:ext>
            </a:extLst>
          </p:cNvPr>
          <p:cNvSpPr>
            <a:spLocks noGrp="1" noChangeArrowheads="1"/>
          </p:cNvSpPr>
          <p:nvPr>
            <p:ph type="body" idx="1"/>
          </p:nvPr>
        </p:nvSpPr>
        <p:spPr>
          <a:xfrm>
            <a:off x="515938" y="4344988"/>
            <a:ext cx="5910262" cy="4113212"/>
          </a:xfrm>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21386EC-D092-3F98-9A07-26ABAE0950D0}"/>
              </a:ext>
            </a:extLst>
          </p:cNvPr>
          <p:cNvSpPr>
            <a:spLocks noGrp="1" noChangeArrowheads="1"/>
          </p:cNvSpPr>
          <p:nvPr>
            <p:ph type="sldNum" sz="quarter" idx="5"/>
          </p:nvPr>
        </p:nvSpPr>
        <p:spPr>
          <a:ln/>
        </p:spPr>
        <p:txBody>
          <a:bodyPr/>
          <a:lstStyle/>
          <a:p>
            <a:fld id="{F6CBAB98-C558-0C4B-A9AA-608DAA8D36F5}" type="slidenum">
              <a:rPr lang="en-US" altLang="en-US"/>
              <a:pPr/>
              <a:t>22</a:t>
            </a:fld>
            <a:endParaRPr lang="en-US" altLang="en-US"/>
          </a:p>
        </p:txBody>
      </p:sp>
      <p:sp>
        <p:nvSpPr>
          <p:cNvPr id="70658" name="Rectangle 2">
            <a:extLst>
              <a:ext uri="{FF2B5EF4-FFF2-40B4-BE49-F238E27FC236}">
                <a16:creationId xmlns:a16="http://schemas.microsoft.com/office/drawing/2014/main" id="{B6135003-46E8-6DB0-7C1A-5921D631B5F5}"/>
              </a:ext>
            </a:extLst>
          </p:cNvPr>
          <p:cNvSpPr>
            <a:spLocks noGrp="1" noRot="1" noChangeAspect="1" noChangeArrowheads="1" noTextEdit="1"/>
          </p:cNvSpPr>
          <p:nvPr>
            <p:ph type="sldImg"/>
          </p:nvPr>
        </p:nvSpPr>
        <p:spPr>
          <a:xfrm>
            <a:off x="1158875" y="585788"/>
            <a:ext cx="4556125" cy="3417887"/>
          </a:xfrm>
          <a:ln/>
        </p:spPr>
      </p:sp>
      <p:sp>
        <p:nvSpPr>
          <p:cNvPr id="70659" name="Rectangle 3">
            <a:extLst>
              <a:ext uri="{FF2B5EF4-FFF2-40B4-BE49-F238E27FC236}">
                <a16:creationId xmlns:a16="http://schemas.microsoft.com/office/drawing/2014/main" id="{F98B3414-4B7E-0C4D-5BC6-F39EAC52F9B0}"/>
              </a:ext>
            </a:extLst>
          </p:cNvPr>
          <p:cNvSpPr>
            <a:spLocks noGrp="1" noChangeArrowheads="1"/>
          </p:cNvSpPr>
          <p:nvPr>
            <p:ph type="body" idx="1"/>
          </p:nvPr>
        </p:nvSpPr>
        <p:spPr>
          <a:xfrm>
            <a:off x="515938" y="4344988"/>
            <a:ext cx="5910262" cy="4113212"/>
          </a:xfrm>
        </p:spPr>
        <p:txBody>
          <a:bodyPr/>
          <a:lstStyle/>
          <a:p>
            <a:r>
              <a:rPr lang="en-US" altLang="en-US"/>
              <a:t>).</a:t>
            </a:r>
            <a:br>
              <a:rPr lang="en-US" altLang="en-US"/>
            </a:br>
            <a:r>
              <a:rPr lang="en-US" altLang="en-US"/>
              <a:t>Generally not found in HLL code.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1425D17-7EAB-7A19-B583-26A9E2C6EBAD}"/>
              </a:ext>
            </a:extLst>
          </p:cNvPr>
          <p:cNvSpPr>
            <a:spLocks noGrp="1" noChangeArrowheads="1"/>
          </p:cNvSpPr>
          <p:nvPr>
            <p:ph type="sldNum" sz="quarter" idx="5"/>
          </p:nvPr>
        </p:nvSpPr>
        <p:spPr>
          <a:ln/>
        </p:spPr>
        <p:txBody>
          <a:bodyPr/>
          <a:lstStyle/>
          <a:p>
            <a:fld id="{BC955CE4-F7B7-A140-A499-F66EC4BA7728}" type="slidenum">
              <a:rPr lang="en-US" altLang="en-US"/>
              <a:pPr/>
              <a:t>23</a:t>
            </a:fld>
            <a:endParaRPr lang="en-US" altLang="en-US"/>
          </a:p>
        </p:txBody>
      </p:sp>
      <p:sp>
        <p:nvSpPr>
          <p:cNvPr id="72706" name="Rectangle 2">
            <a:extLst>
              <a:ext uri="{FF2B5EF4-FFF2-40B4-BE49-F238E27FC236}">
                <a16:creationId xmlns:a16="http://schemas.microsoft.com/office/drawing/2014/main" id="{D33B1BEC-91AE-DD7A-95BB-D4338839C29B}"/>
              </a:ext>
            </a:extLst>
          </p:cNvPr>
          <p:cNvSpPr>
            <a:spLocks noGrp="1" noRot="1" noChangeAspect="1" noChangeArrowheads="1" noTextEdit="1"/>
          </p:cNvSpPr>
          <p:nvPr>
            <p:ph type="sldImg"/>
          </p:nvPr>
        </p:nvSpPr>
        <p:spPr>
          <a:xfrm>
            <a:off x="1158875" y="585788"/>
            <a:ext cx="4556125" cy="3417887"/>
          </a:xfrm>
          <a:ln/>
        </p:spPr>
      </p:sp>
      <p:sp>
        <p:nvSpPr>
          <p:cNvPr id="72707" name="Rectangle 3">
            <a:extLst>
              <a:ext uri="{FF2B5EF4-FFF2-40B4-BE49-F238E27FC236}">
                <a16:creationId xmlns:a16="http://schemas.microsoft.com/office/drawing/2014/main" id="{A85ADC8F-6F36-D71E-6123-AB2836AE0581}"/>
              </a:ext>
            </a:extLst>
          </p:cNvPr>
          <p:cNvSpPr>
            <a:spLocks noGrp="1" noChangeArrowheads="1"/>
          </p:cNvSpPr>
          <p:nvPr>
            <p:ph type="body" idx="1"/>
          </p:nvPr>
        </p:nvSpPr>
        <p:spPr>
          <a:xfrm>
            <a:off x="515938" y="4344988"/>
            <a:ext cx="5910262" cy="4113212"/>
          </a:xfrm>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6FF6A41-F266-3867-EC58-87A8089104BC}"/>
              </a:ext>
            </a:extLst>
          </p:cNvPr>
          <p:cNvSpPr>
            <a:spLocks noGrp="1" noChangeArrowheads="1"/>
          </p:cNvSpPr>
          <p:nvPr>
            <p:ph type="sldNum" sz="quarter" idx="5"/>
          </p:nvPr>
        </p:nvSpPr>
        <p:spPr>
          <a:ln/>
        </p:spPr>
        <p:txBody>
          <a:bodyPr/>
          <a:lstStyle/>
          <a:p>
            <a:fld id="{B9625DD2-16E6-B445-9349-701C13FA7DB8}" type="slidenum">
              <a:rPr lang="en-US" altLang="en-US"/>
              <a:pPr/>
              <a:t>24</a:t>
            </a:fld>
            <a:endParaRPr lang="en-US" altLang="en-US"/>
          </a:p>
        </p:txBody>
      </p:sp>
      <p:sp>
        <p:nvSpPr>
          <p:cNvPr id="74754" name="Rectangle 2">
            <a:extLst>
              <a:ext uri="{FF2B5EF4-FFF2-40B4-BE49-F238E27FC236}">
                <a16:creationId xmlns:a16="http://schemas.microsoft.com/office/drawing/2014/main" id="{AEB6966C-BA38-6A6B-4B1C-C5E7578083AC}"/>
              </a:ext>
            </a:extLst>
          </p:cNvPr>
          <p:cNvSpPr>
            <a:spLocks noGrp="1" noRot="1" noChangeAspect="1" noChangeArrowheads="1" noTextEdit="1"/>
          </p:cNvSpPr>
          <p:nvPr>
            <p:ph type="sldImg"/>
          </p:nvPr>
        </p:nvSpPr>
        <p:spPr>
          <a:xfrm>
            <a:off x="1162050" y="585788"/>
            <a:ext cx="4556125" cy="3417887"/>
          </a:xfrm>
          <a:ln/>
        </p:spPr>
      </p:sp>
      <p:sp>
        <p:nvSpPr>
          <p:cNvPr id="74755" name="Rectangle 3">
            <a:extLst>
              <a:ext uri="{FF2B5EF4-FFF2-40B4-BE49-F238E27FC236}">
                <a16:creationId xmlns:a16="http://schemas.microsoft.com/office/drawing/2014/main" id="{201786C0-9890-E6AC-E2A2-5C05CA1A4A59}"/>
              </a:ext>
            </a:extLst>
          </p:cNvPr>
          <p:cNvSpPr>
            <a:spLocks noGrp="1" noChangeArrowheads="1"/>
          </p:cNvSpPr>
          <p:nvPr>
            <p:ph type="body" idx="1"/>
          </p:nvPr>
        </p:nvSpPr>
        <p:spPr>
          <a:xfrm>
            <a:off x="515938" y="4346575"/>
            <a:ext cx="5908675" cy="4111625"/>
          </a:xfrm>
        </p:spPr>
        <p:txBody>
          <a:bodyPr/>
          <a:lstStyle/>
          <a:p>
            <a:pPr marL="209550" indent="-209550">
              <a:buFontTx/>
              <a:buAutoNum type="arabicPeriod"/>
            </a:pPr>
            <a:r>
              <a:rPr lang="en-US" altLang="en-US"/>
              <a:t>Do goto first</a:t>
            </a:r>
          </a:p>
          <a:p>
            <a:pPr marL="209550" indent="-209550">
              <a:buFontTx/>
              <a:buAutoNum type="arabicPeriod"/>
            </a:pPr>
            <a:r>
              <a:rPr lang="en-US" altLang="en-US"/>
              <a:t>Then I = I + J</a:t>
            </a:r>
          </a:p>
          <a:p>
            <a:pPr marL="209550" indent="-209550">
              <a:buFontTx/>
              <a:buAutoNum type="arabicPeriod"/>
            </a:pPr>
            <a:r>
              <a:rPr lang="en-US" altLang="en-US"/>
              <a:t>Then 1</a:t>
            </a:r>
            <a:r>
              <a:rPr lang="en-US" altLang="en-US" baseline="30000"/>
              <a:t>st</a:t>
            </a:r>
            <a:r>
              <a:rPr lang="en-US" altLang="en-US"/>
              <a:t> 4</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123406C-1C89-579A-F862-565135253042}"/>
              </a:ext>
            </a:extLst>
          </p:cNvPr>
          <p:cNvSpPr>
            <a:spLocks noGrp="1" noChangeArrowheads="1"/>
          </p:cNvSpPr>
          <p:nvPr>
            <p:ph type="sldNum" sz="quarter" idx="5"/>
          </p:nvPr>
        </p:nvSpPr>
        <p:spPr>
          <a:ln/>
        </p:spPr>
        <p:txBody>
          <a:bodyPr/>
          <a:lstStyle/>
          <a:p>
            <a:fld id="{27BDF5AC-12D5-8B4E-941B-0A455FECFAAD}" type="slidenum">
              <a:rPr lang="en-US" altLang="en-US"/>
              <a:pPr/>
              <a:t>25</a:t>
            </a:fld>
            <a:endParaRPr lang="en-US" altLang="en-US"/>
          </a:p>
        </p:txBody>
      </p:sp>
      <p:sp>
        <p:nvSpPr>
          <p:cNvPr id="76802" name="Rectangle 2">
            <a:extLst>
              <a:ext uri="{FF2B5EF4-FFF2-40B4-BE49-F238E27FC236}">
                <a16:creationId xmlns:a16="http://schemas.microsoft.com/office/drawing/2014/main" id="{4A4A41F3-F14D-401B-BF37-9D565666ABD4}"/>
              </a:ext>
            </a:extLst>
          </p:cNvPr>
          <p:cNvSpPr>
            <a:spLocks noGrp="1" noRot="1" noChangeAspect="1" noChangeArrowheads="1" noTextEdit="1"/>
          </p:cNvSpPr>
          <p:nvPr>
            <p:ph type="sldImg"/>
          </p:nvPr>
        </p:nvSpPr>
        <p:spPr>
          <a:xfrm>
            <a:off x="1144588" y="685800"/>
            <a:ext cx="4572000" cy="3429000"/>
          </a:xfrm>
          <a:ln/>
        </p:spPr>
      </p:sp>
      <p:sp>
        <p:nvSpPr>
          <p:cNvPr id="76803" name="Rectangle 3">
            <a:extLst>
              <a:ext uri="{FF2B5EF4-FFF2-40B4-BE49-F238E27FC236}">
                <a16:creationId xmlns:a16="http://schemas.microsoft.com/office/drawing/2014/main" id="{76F6789D-D3A6-68BA-F9B6-4C4D90D5EBE3}"/>
              </a:ext>
            </a:extLst>
          </p:cNvPr>
          <p:cNvSpPr>
            <a:spLocks noGrp="1" noChangeArrowheads="1"/>
          </p:cNvSpPr>
          <p:nvPr>
            <p:ph type="body" idx="1"/>
          </p:nvPr>
        </p:nvSpPr>
        <p:spPr>
          <a:xfrm>
            <a:off x="914400" y="4343400"/>
            <a:ext cx="5029200" cy="4114800"/>
          </a:xfrm>
        </p:spPr>
        <p:txBody>
          <a:bodyPr/>
          <a:lstStyle/>
          <a:p>
            <a:r>
              <a:rPr lang="en-US" altLang="en-US"/>
              <a:t>Switch as HW? Quiz?</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38BFD9D-FEFE-F6E4-B2CF-029A2E609E65}"/>
              </a:ext>
            </a:extLst>
          </p:cNvPr>
          <p:cNvSpPr>
            <a:spLocks noGrp="1" noChangeArrowheads="1"/>
          </p:cNvSpPr>
          <p:nvPr>
            <p:ph type="sldNum" sz="quarter" idx="5"/>
          </p:nvPr>
        </p:nvSpPr>
        <p:spPr>
          <a:ln/>
        </p:spPr>
        <p:txBody>
          <a:bodyPr/>
          <a:lstStyle/>
          <a:p>
            <a:fld id="{B862523C-87AC-AF46-B72F-16C888ED8C10}" type="slidenum">
              <a:rPr lang="en-US" altLang="en-US"/>
              <a:pPr/>
              <a:t>26</a:t>
            </a:fld>
            <a:endParaRPr lang="en-US" altLang="en-US"/>
          </a:p>
        </p:txBody>
      </p:sp>
      <p:sp>
        <p:nvSpPr>
          <p:cNvPr id="80898" name="Rectangle 2">
            <a:extLst>
              <a:ext uri="{FF2B5EF4-FFF2-40B4-BE49-F238E27FC236}">
                <a16:creationId xmlns:a16="http://schemas.microsoft.com/office/drawing/2014/main" id="{86294A5F-35D4-20BD-F4B0-A675DEDAEBA2}"/>
              </a:ext>
            </a:extLst>
          </p:cNvPr>
          <p:cNvSpPr>
            <a:spLocks noGrp="1" noRot="1" noChangeAspect="1" noChangeArrowheads="1" noTextEdit="1"/>
          </p:cNvSpPr>
          <p:nvPr>
            <p:ph type="sldImg"/>
          </p:nvPr>
        </p:nvSpPr>
        <p:spPr>
          <a:xfrm>
            <a:off x="1144588" y="685800"/>
            <a:ext cx="4572000" cy="3429000"/>
          </a:xfrm>
          <a:ln/>
        </p:spPr>
      </p:sp>
      <p:sp>
        <p:nvSpPr>
          <p:cNvPr id="80899" name="Rectangle 3">
            <a:extLst>
              <a:ext uri="{FF2B5EF4-FFF2-40B4-BE49-F238E27FC236}">
                <a16:creationId xmlns:a16="http://schemas.microsoft.com/office/drawing/2014/main" id="{F81B6E99-5726-9811-DEAC-96D48CB35F17}"/>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4AB12E0-43E1-88C2-586B-6DC57BDBED91}"/>
              </a:ext>
            </a:extLst>
          </p:cNvPr>
          <p:cNvSpPr>
            <a:spLocks noGrp="1" noChangeArrowheads="1"/>
          </p:cNvSpPr>
          <p:nvPr>
            <p:ph type="sldNum" sz="quarter" idx="5"/>
          </p:nvPr>
        </p:nvSpPr>
        <p:spPr>
          <a:ln/>
        </p:spPr>
        <p:txBody>
          <a:bodyPr/>
          <a:lstStyle/>
          <a:p>
            <a:fld id="{AF2661F5-49CE-824C-8041-EEDF9C1C1F84}" type="slidenum">
              <a:rPr lang="en-US" altLang="en-US"/>
              <a:pPr/>
              <a:t>27</a:t>
            </a:fld>
            <a:endParaRPr lang="en-US" altLang="en-US"/>
          </a:p>
        </p:txBody>
      </p:sp>
      <p:sp>
        <p:nvSpPr>
          <p:cNvPr id="82946" name="Rectangle 2">
            <a:extLst>
              <a:ext uri="{FF2B5EF4-FFF2-40B4-BE49-F238E27FC236}">
                <a16:creationId xmlns:a16="http://schemas.microsoft.com/office/drawing/2014/main" id="{7FE7A993-D88B-605A-F5B0-1D825E1187DC}"/>
              </a:ext>
            </a:extLst>
          </p:cNvPr>
          <p:cNvSpPr>
            <a:spLocks noGrp="1" noRot="1" noChangeAspect="1" noChangeArrowheads="1" noTextEdit="1"/>
          </p:cNvSpPr>
          <p:nvPr>
            <p:ph type="sldImg"/>
          </p:nvPr>
        </p:nvSpPr>
        <p:spPr>
          <a:xfrm>
            <a:off x="1144588" y="685800"/>
            <a:ext cx="4572000" cy="3429000"/>
          </a:xfrm>
          <a:ln/>
        </p:spPr>
      </p:sp>
      <p:sp>
        <p:nvSpPr>
          <p:cNvPr id="82947" name="Rectangle 3">
            <a:extLst>
              <a:ext uri="{FF2B5EF4-FFF2-40B4-BE49-F238E27FC236}">
                <a16:creationId xmlns:a16="http://schemas.microsoft.com/office/drawing/2014/main" id="{AEF1F517-4570-3CDE-8058-B6B0870B40F1}"/>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AED764D-2793-B302-8497-42385C286B75}"/>
              </a:ext>
            </a:extLst>
          </p:cNvPr>
          <p:cNvSpPr>
            <a:spLocks noGrp="1" noChangeArrowheads="1"/>
          </p:cNvSpPr>
          <p:nvPr>
            <p:ph type="sldNum" sz="quarter" idx="5"/>
          </p:nvPr>
        </p:nvSpPr>
        <p:spPr>
          <a:ln/>
        </p:spPr>
        <p:txBody>
          <a:bodyPr/>
          <a:lstStyle/>
          <a:p>
            <a:fld id="{BFA8A443-8ECD-3F46-A5EC-3618FC75E75F}" type="slidenum">
              <a:rPr lang="en-US" altLang="en-US"/>
              <a:pPr/>
              <a:t>28</a:t>
            </a:fld>
            <a:endParaRPr lang="en-US" altLang="en-US"/>
          </a:p>
        </p:txBody>
      </p:sp>
      <p:sp>
        <p:nvSpPr>
          <p:cNvPr id="87042" name="Rectangle 2">
            <a:extLst>
              <a:ext uri="{FF2B5EF4-FFF2-40B4-BE49-F238E27FC236}">
                <a16:creationId xmlns:a16="http://schemas.microsoft.com/office/drawing/2014/main" id="{25D7AC98-C283-76E8-1133-927841796F25}"/>
              </a:ext>
            </a:extLst>
          </p:cNvPr>
          <p:cNvSpPr>
            <a:spLocks noGrp="1" noRot="1" noChangeAspect="1" noChangeArrowheads="1" noTextEdit="1"/>
          </p:cNvSpPr>
          <p:nvPr>
            <p:ph type="sldImg"/>
          </p:nvPr>
        </p:nvSpPr>
        <p:spPr>
          <a:xfrm>
            <a:off x="1144588" y="685800"/>
            <a:ext cx="4572000" cy="3429000"/>
          </a:xfrm>
          <a:ln/>
        </p:spPr>
      </p:sp>
      <p:sp>
        <p:nvSpPr>
          <p:cNvPr id="87043" name="Rectangle 3">
            <a:extLst>
              <a:ext uri="{FF2B5EF4-FFF2-40B4-BE49-F238E27FC236}">
                <a16:creationId xmlns:a16="http://schemas.microsoft.com/office/drawing/2014/main" id="{37D02FF0-353D-59AF-83B5-0149D232E9A4}"/>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A10626A-C052-B0A7-B4F1-CCF2FA92C12C}"/>
              </a:ext>
            </a:extLst>
          </p:cNvPr>
          <p:cNvSpPr>
            <a:spLocks noGrp="1" noChangeArrowheads="1"/>
          </p:cNvSpPr>
          <p:nvPr>
            <p:ph type="sldNum" sz="quarter" idx="5"/>
          </p:nvPr>
        </p:nvSpPr>
        <p:spPr>
          <a:ln/>
        </p:spPr>
        <p:txBody>
          <a:bodyPr/>
          <a:lstStyle/>
          <a:p>
            <a:fld id="{BFA8990B-DAC4-A440-B282-FE22ACDBC9CA}" type="slidenum">
              <a:rPr lang="en-US" altLang="en-US"/>
              <a:pPr/>
              <a:t>29</a:t>
            </a:fld>
            <a:endParaRPr lang="en-US" altLang="en-US"/>
          </a:p>
        </p:txBody>
      </p:sp>
      <p:sp>
        <p:nvSpPr>
          <p:cNvPr id="91138" name="Rectangle 2">
            <a:extLst>
              <a:ext uri="{FF2B5EF4-FFF2-40B4-BE49-F238E27FC236}">
                <a16:creationId xmlns:a16="http://schemas.microsoft.com/office/drawing/2014/main" id="{C8396A9A-4910-007B-5730-76C15F3D0F64}"/>
              </a:ext>
            </a:extLst>
          </p:cNvPr>
          <p:cNvSpPr>
            <a:spLocks noGrp="1" noRot="1" noChangeAspect="1" noChangeArrowheads="1" noTextEdit="1"/>
          </p:cNvSpPr>
          <p:nvPr>
            <p:ph type="sldImg"/>
          </p:nvPr>
        </p:nvSpPr>
        <p:spPr>
          <a:xfrm>
            <a:off x="1144588" y="685800"/>
            <a:ext cx="4572000" cy="3429000"/>
          </a:xfrm>
          <a:ln/>
        </p:spPr>
      </p:sp>
      <p:sp>
        <p:nvSpPr>
          <p:cNvPr id="91139" name="Rectangle 3">
            <a:extLst>
              <a:ext uri="{FF2B5EF4-FFF2-40B4-BE49-F238E27FC236}">
                <a16:creationId xmlns:a16="http://schemas.microsoft.com/office/drawing/2014/main" id="{238D945D-EB5B-3F80-7F61-8BECBAD974E8}"/>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354B114-20C0-8E3E-D4DD-16414929630E}"/>
              </a:ext>
            </a:extLst>
          </p:cNvPr>
          <p:cNvSpPr>
            <a:spLocks noGrp="1" noChangeArrowheads="1"/>
          </p:cNvSpPr>
          <p:nvPr>
            <p:ph type="sldNum" sz="quarter" idx="5"/>
          </p:nvPr>
        </p:nvSpPr>
        <p:spPr>
          <a:ln/>
        </p:spPr>
        <p:txBody>
          <a:bodyPr/>
          <a:lstStyle/>
          <a:p>
            <a:fld id="{C63D1541-661E-0A42-9AF6-7184CE49C671}" type="slidenum">
              <a:rPr lang="en-US" altLang="en-US"/>
              <a:pPr/>
              <a:t>3</a:t>
            </a:fld>
            <a:endParaRPr lang="en-US" altLang="en-US"/>
          </a:p>
        </p:txBody>
      </p:sp>
      <p:sp>
        <p:nvSpPr>
          <p:cNvPr id="21506" name="Rectangle 2">
            <a:extLst>
              <a:ext uri="{FF2B5EF4-FFF2-40B4-BE49-F238E27FC236}">
                <a16:creationId xmlns:a16="http://schemas.microsoft.com/office/drawing/2014/main" id="{8680440C-4A42-2CDE-DE16-866A11111678}"/>
              </a:ext>
            </a:extLst>
          </p:cNvPr>
          <p:cNvSpPr>
            <a:spLocks noGrp="1" noRot="1" noChangeAspect="1" noChangeArrowheads="1" noTextEdit="1"/>
          </p:cNvSpPr>
          <p:nvPr>
            <p:ph type="sldImg"/>
          </p:nvPr>
        </p:nvSpPr>
        <p:spPr>
          <a:xfrm>
            <a:off x="1144588" y="685800"/>
            <a:ext cx="4572000" cy="3429000"/>
          </a:xfrm>
          <a:ln/>
        </p:spPr>
      </p:sp>
      <p:sp>
        <p:nvSpPr>
          <p:cNvPr id="21507" name="Rectangle 3">
            <a:extLst>
              <a:ext uri="{FF2B5EF4-FFF2-40B4-BE49-F238E27FC236}">
                <a16:creationId xmlns:a16="http://schemas.microsoft.com/office/drawing/2014/main" id="{2E8E34EF-6055-3618-506C-240202D2338A}"/>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B370B28-751A-F086-2E17-90769C13884E}"/>
              </a:ext>
            </a:extLst>
          </p:cNvPr>
          <p:cNvSpPr>
            <a:spLocks noGrp="1" noChangeArrowheads="1"/>
          </p:cNvSpPr>
          <p:nvPr>
            <p:ph type="sldNum" sz="quarter" idx="5"/>
          </p:nvPr>
        </p:nvSpPr>
        <p:spPr>
          <a:ln/>
        </p:spPr>
        <p:txBody>
          <a:bodyPr/>
          <a:lstStyle/>
          <a:p>
            <a:fld id="{AC8E0421-7FAE-CE4A-A5D2-55CD7F274B15}" type="slidenum">
              <a:rPr lang="en-US" altLang="en-US"/>
              <a:pPr/>
              <a:t>30</a:t>
            </a:fld>
            <a:endParaRPr lang="en-US" altLang="en-US"/>
          </a:p>
        </p:txBody>
      </p:sp>
      <p:sp>
        <p:nvSpPr>
          <p:cNvPr id="93186" name="Rectangle 2">
            <a:extLst>
              <a:ext uri="{FF2B5EF4-FFF2-40B4-BE49-F238E27FC236}">
                <a16:creationId xmlns:a16="http://schemas.microsoft.com/office/drawing/2014/main" id="{43DFF82A-BE66-28C0-75A2-F3D7D0E85ED3}"/>
              </a:ext>
            </a:extLst>
          </p:cNvPr>
          <p:cNvSpPr>
            <a:spLocks noGrp="1" noRot="1" noChangeAspect="1" noChangeArrowheads="1" noTextEdit="1"/>
          </p:cNvSpPr>
          <p:nvPr>
            <p:ph type="sldImg"/>
          </p:nvPr>
        </p:nvSpPr>
        <p:spPr>
          <a:xfrm>
            <a:off x="1144588" y="685800"/>
            <a:ext cx="4572000" cy="3429000"/>
          </a:xfrm>
          <a:ln/>
        </p:spPr>
      </p:sp>
      <p:sp>
        <p:nvSpPr>
          <p:cNvPr id="93187" name="Rectangle 3">
            <a:extLst>
              <a:ext uri="{FF2B5EF4-FFF2-40B4-BE49-F238E27FC236}">
                <a16:creationId xmlns:a16="http://schemas.microsoft.com/office/drawing/2014/main" id="{6935324E-88FF-E5D5-3B61-34FEDFA5A38B}"/>
              </a:ext>
            </a:extLst>
          </p:cNvPr>
          <p:cNvSpPr>
            <a:spLocks noGrp="1" noChangeArrowheads="1"/>
          </p:cNvSpPr>
          <p:nvPr>
            <p:ph type="body" idx="1"/>
          </p:nvPr>
        </p:nvSpPr>
        <p:spPr>
          <a:xfrm>
            <a:off x="914400" y="4343400"/>
            <a:ext cx="5029200" cy="4114800"/>
          </a:xfrm>
        </p:spPr>
        <p:txBody>
          <a:bodyPr/>
          <a:lstStyle/>
          <a:p>
            <a:r>
              <a:rPr lang="en-US" altLang="en-US"/>
              <a:t>Nor $t0, $t1, $t2   # $t0 = not ($t1 or $t2), if $t2=0, $t0=not $t1</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C585A8C-9CA5-D7EE-B625-DF338AA031E2}"/>
              </a:ext>
            </a:extLst>
          </p:cNvPr>
          <p:cNvSpPr>
            <a:spLocks noGrp="1" noChangeArrowheads="1"/>
          </p:cNvSpPr>
          <p:nvPr>
            <p:ph type="sldNum" sz="quarter" idx="5"/>
          </p:nvPr>
        </p:nvSpPr>
        <p:spPr>
          <a:ln/>
        </p:spPr>
        <p:txBody>
          <a:bodyPr/>
          <a:lstStyle/>
          <a:p>
            <a:fld id="{6130080E-B3E6-6843-AAC0-41F67664D937}" type="slidenum">
              <a:rPr lang="en-US" altLang="en-US"/>
              <a:pPr/>
              <a:t>31</a:t>
            </a:fld>
            <a:endParaRPr lang="en-US" altLang="en-US"/>
          </a:p>
        </p:txBody>
      </p:sp>
      <p:sp>
        <p:nvSpPr>
          <p:cNvPr id="95234" name="Rectangle 2">
            <a:extLst>
              <a:ext uri="{FF2B5EF4-FFF2-40B4-BE49-F238E27FC236}">
                <a16:creationId xmlns:a16="http://schemas.microsoft.com/office/drawing/2014/main" id="{5B474371-912B-D059-3EBA-BA7C91AA066A}"/>
              </a:ext>
            </a:extLst>
          </p:cNvPr>
          <p:cNvSpPr>
            <a:spLocks noGrp="1" noRot="1" noChangeAspect="1" noChangeArrowheads="1" noTextEdit="1"/>
          </p:cNvSpPr>
          <p:nvPr>
            <p:ph type="sldImg"/>
          </p:nvPr>
        </p:nvSpPr>
        <p:spPr>
          <a:xfrm>
            <a:off x="1144588" y="685800"/>
            <a:ext cx="4572000" cy="3429000"/>
          </a:xfrm>
          <a:ln/>
        </p:spPr>
      </p:sp>
      <p:sp>
        <p:nvSpPr>
          <p:cNvPr id="95235" name="Rectangle 3">
            <a:extLst>
              <a:ext uri="{FF2B5EF4-FFF2-40B4-BE49-F238E27FC236}">
                <a16:creationId xmlns:a16="http://schemas.microsoft.com/office/drawing/2014/main" id="{3F29C22A-1660-A3BA-899B-848BFC400B8D}"/>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4131EE4-357B-A642-ECB8-F638DCDA635E}"/>
              </a:ext>
            </a:extLst>
          </p:cNvPr>
          <p:cNvSpPr>
            <a:spLocks noGrp="1" noChangeArrowheads="1"/>
          </p:cNvSpPr>
          <p:nvPr>
            <p:ph type="sldNum" sz="quarter" idx="5"/>
          </p:nvPr>
        </p:nvSpPr>
        <p:spPr>
          <a:ln/>
        </p:spPr>
        <p:txBody>
          <a:bodyPr/>
          <a:lstStyle/>
          <a:p>
            <a:fld id="{37A2B368-3153-4F46-82AF-2D03C0EE342E}" type="slidenum">
              <a:rPr lang="en-US" altLang="en-US"/>
              <a:pPr/>
              <a:t>32</a:t>
            </a:fld>
            <a:endParaRPr lang="en-US" altLang="en-US"/>
          </a:p>
        </p:txBody>
      </p:sp>
      <p:sp>
        <p:nvSpPr>
          <p:cNvPr id="97282" name="Rectangle 2">
            <a:extLst>
              <a:ext uri="{FF2B5EF4-FFF2-40B4-BE49-F238E27FC236}">
                <a16:creationId xmlns:a16="http://schemas.microsoft.com/office/drawing/2014/main" id="{C24A970F-A59E-2510-B344-979C6D471910}"/>
              </a:ext>
            </a:extLst>
          </p:cNvPr>
          <p:cNvSpPr>
            <a:spLocks noGrp="1" noRot="1" noChangeAspect="1" noChangeArrowheads="1" noTextEdit="1"/>
          </p:cNvSpPr>
          <p:nvPr>
            <p:ph type="sldImg"/>
          </p:nvPr>
        </p:nvSpPr>
        <p:spPr>
          <a:xfrm>
            <a:off x="1144588" y="685800"/>
            <a:ext cx="4572000" cy="3429000"/>
          </a:xfrm>
          <a:ln/>
        </p:spPr>
      </p:sp>
      <p:sp>
        <p:nvSpPr>
          <p:cNvPr id="97283" name="Rectangle 3">
            <a:extLst>
              <a:ext uri="{FF2B5EF4-FFF2-40B4-BE49-F238E27FC236}">
                <a16:creationId xmlns:a16="http://schemas.microsoft.com/office/drawing/2014/main" id="{AE9E0507-9ECC-1AF1-70F8-0F7EA0C66A67}"/>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A5EABE-6A44-FA66-AFCC-9951F4663938}"/>
              </a:ext>
            </a:extLst>
          </p:cNvPr>
          <p:cNvSpPr>
            <a:spLocks noGrp="1" noChangeArrowheads="1"/>
          </p:cNvSpPr>
          <p:nvPr>
            <p:ph type="sldNum" sz="quarter" idx="5"/>
          </p:nvPr>
        </p:nvSpPr>
        <p:spPr>
          <a:ln/>
        </p:spPr>
        <p:txBody>
          <a:bodyPr/>
          <a:lstStyle/>
          <a:p>
            <a:fld id="{508CF036-0027-3A4F-8FBA-7D2B186CB011}" type="slidenum">
              <a:rPr lang="en-US" altLang="en-US"/>
              <a:pPr/>
              <a:t>33</a:t>
            </a:fld>
            <a:endParaRPr lang="en-US" altLang="en-US"/>
          </a:p>
        </p:txBody>
      </p:sp>
      <p:sp>
        <p:nvSpPr>
          <p:cNvPr id="99330" name="Rectangle 2">
            <a:extLst>
              <a:ext uri="{FF2B5EF4-FFF2-40B4-BE49-F238E27FC236}">
                <a16:creationId xmlns:a16="http://schemas.microsoft.com/office/drawing/2014/main" id="{956ED07C-606A-1FA2-CBEC-DA3C10C70529}"/>
              </a:ext>
            </a:extLst>
          </p:cNvPr>
          <p:cNvSpPr>
            <a:spLocks noGrp="1" noRot="1" noChangeAspect="1" noChangeArrowheads="1" noTextEdit="1"/>
          </p:cNvSpPr>
          <p:nvPr>
            <p:ph type="sldImg"/>
          </p:nvPr>
        </p:nvSpPr>
        <p:spPr>
          <a:xfrm>
            <a:off x="1144588" y="685800"/>
            <a:ext cx="4572000" cy="3429000"/>
          </a:xfrm>
          <a:ln/>
        </p:spPr>
      </p:sp>
      <p:sp>
        <p:nvSpPr>
          <p:cNvPr id="99331" name="Rectangle 3">
            <a:extLst>
              <a:ext uri="{FF2B5EF4-FFF2-40B4-BE49-F238E27FC236}">
                <a16:creationId xmlns:a16="http://schemas.microsoft.com/office/drawing/2014/main" id="{95C83B93-CA8F-3AB5-46B2-4E2BD48B4875}"/>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F796575-9E31-84F3-5F12-3104D2107AD9}"/>
              </a:ext>
            </a:extLst>
          </p:cNvPr>
          <p:cNvSpPr>
            <a:spLocks noGrp="1" noChangeArrowheads="1"/>
          </p:cNvSpPr>
          <p:nvPr>
            <p:ph type="sldNum" sz="quarter" idx="5"/>
          </p:nvPr>
        </p:nvSpPr>
        <p:spPr>
          <a:ln/>
        </p:spPr>
        <p:txBody>
          <a:bodyPr/>
          <a:lstStyle/>
          <a:p>
            <a:fld id="{4E3BFC98-ED5A-2C4B-8CBB-311130898349}" type="slidenum">
              <a:rPr lang="en-US" altLang="en-US"/>
              <a:pPr/>
              <a:t>34</a:t>
            </a:fld>
            <a:endParaRPr lang="en-US" altLang="en-US"/>
          </a:p>
        </p:txBody>
      </p:sp>
      <p:sp>
        <p:nvSpPr>
          <p:cNvPr id="101378" name="Rectangle 2">
            <a:extLst>
              <a:ext uri="{FF2B5EF4-FFF2-40B4-BE49-F238E27FC236}">
                <a16:creationId xmlns:a16="http://schemas.microsoft.com/office/drawing/2014/main" id="{FE8EFCDC-98FB-6622-517E-3DBB952DD0ED}"/>
              </a:ext>
            </a:extLst>
          </p:cNvPr>
          <p:cNvSpPr>
            <a:spLocks noGrp="1" noRot="1" noChangeAspect="1" noChangeArrowheads="1" noTextEdit="1"/>
          </p:cNvSpPr>
          <p:nvPr>
            <p:ph type="sldImg"/>
          </p:nvPr>
        </p:nvSpPr>
        <p:spPr>
          <a:xfrm>
            <a:off x="1144588" y="685800"/>
            <a:ext cx="4572000" cy="3429000"/>
          </a:xfrm>
          <a:ln/>
        </p:spPr>
      </p:sp>
      <p:sp>
        <p:nvSpPr>
          <p:cNvPr id="101379" name="Rectangle 3">
            <a:extLst>
              <a:ext uri="{FF2B5EF4-FFF2-40B4-BE49-F238E27FC236}">
                <a16:creationId xmlns:a16="http://schemas.microsoft.com/office/drawing/2014/main" id="{328573C4-32E4-90D8-C067-04E377C4AAC5}"/>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94C1CC5-B0BC-B3F8-CDEB-85284580DAA3}"/>
              </a:ext>
            </a:extLst>
          </p:cNvPr>
          <p:cNvSpPr>
            <a:spLocks noGrp="1" noChangeArrowheads="1"/>
          </p:cNvSpPr>
          <p:nvPr>
            <p:ph type="sldNum" sz="quarter" idx="5"/>
          </p:nvPr>
        </p:nvSpPr>
        <p:spPr>
          <a:ln/>
        </p:spPr>
        <p:txBody>
          <a:bodyPr/>
          <a:lstStyle/>
          <a:p>
            <a:fld id="{E36D04F5-DBA0-964F-B104-D32AFF3EA38C}" type="slidenum">
              <a:rPr lang="en-US" altLang="en-US"/>
              <a:pPr/>
              <a:t>35</a:t>
            </a:fld>
            <a:endParaRPr lang="en-US" altLang="en-US"/>
          </a:p>
        </p:txBody>
      </p:sp>
      <p:sp>
        <p:nvSpPr>
          <p:cNvPr id="103426" name="Rectangle 2">
            <a:extLst>
              <a:ext uri="{FF2B5EF4-FFF2-40B4-BE49-F238E27FC236}">
                <a16:creationId xmlns:a16="http://schemas.microsoft.com/office/drawing/2014/main" id="{50F27571-95C0-381B-DB27-53F0178A2BAF}"/>
              </a:ext>
            </a:extLst>
          </p:cNvPr>
          <p:cNvSpPr>
            <a:spLocks noGrp="1" noRot="1" noChangeAspect="1" noChangeArrowheads="1" noTextEdit="1"/>
          </p:cNvSpPr>
          <p:nvPr>
            <p:ph type="sldImg"/>
          </p:nvPr>
        </p:nvSpPr>
        <p:spPr>
          <a:xfrm>
            <a:off x="1144588" y="685800"/>
            <a:ext cx="4572000" cy="3429000"/>
          </a:xfrm>
          <a:ln/>
        </p:spPr>
      </p:sp>
      <p:sp>
        <p:nvSpPr>
          <p:cNvPr id="103427" name="Rectangle 3">
            <a:extLst>
              <a:ext uri="{FF2B5EF4-FFF2-40B4-BE49-F238E27FC236}">
                <a16:creationId xmlns:a16="http://schemas.microsoft.com/office/drawing/2014/main" id="{87F0C622-14AF-3F4D-80A2-13495F9D35E2}"/>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7D9601A-5799-AD00-3677-EDF873AC3854}"/>
              </a:ext>
            </a:extLst>
          </p:cNvPr>
          <p:cNvSpPr>
            <a:spLocks noGrp="1" noChangeArrowheads="1"/>
          </p:cNvSpPr>
          <p:nvPr>
            <p:ph type="sldNum" sz="quarter" idx="5"/>
          </p:nvPr>
        </p:nvSpPr>
        <p:spPr>
          <a:ln/>
        </p:spPr>
        <p:txBody>
          <a:bodyPr/>
          <a:lstStyle/>
          <a:p>
            <a:fld id="{A3F44001-3C54-3E47-A36B-0F0E1C77D3E5}" type="slidenum">
              <a:rPr lang="en-US" altLang="en-US"/>
              <a:pPr/>
              <a:t>36</a:t>
            </a:fld>
            <a:endParaRPr lang="en-US" altLang="en-US"/>
          </a:p>
        </p:txBody>
      </p:sp>
      <p:sp>
        <p:nvSpPr>
          <p:cNvPr id="107522" name="Rectangle 2">
            <a:extLst>
              <a:ext uri="{FF2B5EF4-FFF2-40B4-BE49-F238E27FC236}">
                <a16:creationId xmlns:a16="http://schemas.microsoft.com/office/drawing/2014/main" id="{9B81B263-9A7A-6942-E71B-8AAD22351B61}"/>
              </a:ext>
            </a:extLst>
          </p:cNvPr>
          <p:cNvSpPr>
            <a:spLocks noGrp="1" noChangeArrowheads="1"/>
          </p:cNvSpPr>
          <p:nvPr>
            <p:ph type="body" idx="1"/>
          </p:nvPr>
        </p:nvSpPr>
        <p:spPr>
          <a:xfrm>
            <a:off x="914400" y="4343400"/>
            <a:ext cx="5029200" cy="4114800"/>
          </a:xfrm>
          <a:noFill/>
          <a:ln/>
        </p:spPr>
        <p:txBody>
          <a:bodyPr lIns="90480" tIns="44446" rIns="90480" bIns="44446"/>
          <a:lstStyle/>
          <a:p>
            <a:r>
              <a:rPr lang="en-US" altLang="en-US"/>
              <a:t>Computers built on 2 key principles:</a:t>
            </a:r>
          </a:p>
          <a:p>
            <a:pPr lvl="1"/>
            <a:r>
              <a:rPr lang="en-US" altLang="en-US" sz="1400"/>
              <a:t>1) Instructions are represented as</a:t>
            </a:r>
            <a:r>
              <a:rPr lang="en-US" altLang="zh-CN" sz="1400">
                <a:ea typeface="宋体" panose="02010600030101010101" pitchFamily="2" charset="-122"/>
              </a:rPr>
              <a:t> </a:t>
            </a:r>
            <a:r>
              <a:rPr lang="en-US" altLang="en-US" sz="1400"/>
              <a:t>numbers.</a:t>
            </a:r>
          </a:p>
          <a:p>
            <a:pPr lvl="1"/>
            <a:r>
              <a:rPr lang="en-US" altLang="en-US" sz="1400"/>
              <a:t>2) Therefore, entire programs can be stored in memory to be read or written just like numbers (data).</a:t>
            </a:r>
            <a:endParaRPr lang="en-US" altLang="en-US"/>
          </a:p>
          <a:p>
            <a:r>
              <a:rPr lang="en-US" altLang="en-US"/>
              <a:t>Simplifies SW/HW of computer systems: </a:t>
            </a:r>
          </a:p>
          <a:p>
            <a:pPr lvl="1"/>
            <a:r>
              <a:rPr lang="en-US" altLang="en-US" sz="1400"/>
              <a:t>Memory technology for data also used for programs</a:t>
            </a:r>
          </a:p>
          <a:p>
            <a:endParaRPr lang="en-US" altLang="en-US"/>
          </a:p>
        </p:txBody>
      </p:sp>
      <p:sp>
        <p:nvSpPr>
          <p:cNvPr id="107523" name="Rectangle 3">
            <a:extLst>
              <a:ext uri="{FF2B5EF4-FFF2-40B4-BE49-F238E27FC236}">
                <a16:creationId xmlns:a16="http://schemas.microsoft.com/office/drawing/2014/main" id="{326D78D0-76C5-0652-5304-3760A3BE9C9C}"/>
              </a:ext>
            </a:extLst>
          </p:cNvPr>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9D9FC1B-6368-07C7-F1A5-2431A4BDDF16}"/>
              </a:ext>
            </a:extLst>
          </p:cNvPr>
          <p:cNvSpPr>
            <a:spLocks noGrp="1" noChangeArrowheads="1"/>
          </p:cNvSpPr>
          <p:nvPr>
            <p:ph type="sldNum" sz="quarter" idx="5"/>
          </p:nvPr>
        </p:nvSpPr>
        <p:spPr>
          <a:ln/>
        </p:spPr>
        <p:txBody>
          <a:bodyPr/>
          <a:lstStyle/>
          <a:p>
            <a:fld id="{277D1695-0C5F-984D-BF60-F880EE246B0B}" type="slidenum">
              <a:rPr lang="en-US" altLang="en-US"/>
              <a:pPr/>
              <a:t>37</a:t>
            </a:fld>
            <a:endParaRPr lang="en-US" altLang="en-US"/>
          </a:p>
        </p:txBody>
      </p:sp>
      <p:sp>
        <p:nvSpPr>
          <p:cNvPr id="113666" name="Rectangle 2">
            <a:extLst>
              <a:ext uri="{FF2B5EF4-FFF2-40B4-BE49-F238E27FC236}">
                <a16:creationId xmlns:a16="http://schemas.microsoft.com/office/drawing/2014/main" id="{D4390AE6-7B49-A24A-1681-D092BB0B60EB}"/>
              </a:ext>
            </a:extLst>
          </p:cNvPr>
          <p:cNvSpPr>
            <a:spLocks noGrp="1" noRot="1" noChangeAspect="1" noChangeArrowheads="1" noTextEdit="1"/>
          </p:cNvSpPr>
          <p:nvPr>
            <p:ph type="sldImg"/>
          </p:nvPr>
        </p:nvSpPr>
        <p:spPr>
          <a:xfrm>
            <a:off x="1144588" y="685800"/>
            <a:ext cx="4572000" cy="3429000"/>
          </a:xfrm>
          <a:ln/>
        </p:spPr>
      </p:sp>
      <p:sp>
        <p:nvSpPr>
          <p:cNvPr id="113667" name="Rectangle 3">
            <a:extLst>
              <a:ext uri="{FF2B5EF4-FFF2-40B4-BE49-F238E27FC236}">
                <a16:creationId xmlns:a16="http://schemas.microsoft.com/office/drawing/2014/main" id="{D87A9392-52B3-878A-277E-B8FC77358818}"/>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EEF92B6-A074-64C9-B762-44E84874CD76}"/>
              </a:ext>
            </a:extLst>
          </p:cNvPr>
          <p:cNvSpPr>
            <a:spLocks noGrp="1" noChangeArrowheads="1"/>
          </p:cNvSpPr>
          <p:nvPr>
            <p:ph type="sldNum" sz="quarter" idx="5"/>
          </p:nvPr>
        </p:nvSpPr>
        <p:spPr>
          <a:ln/>
        </p:spPr>
        <p:txBody>
          <a:bodyPr/>
          <a:lstStyle/>
          <a:p>
            <a:fld id="{24610A77-E3D6-354B-B337-A04934981C48}" type="slidenum">
              <a:rPr lang="en-US" altLang="en-US"/>
              <a:pPr/>
              <a:t>38</a:t>
            </a:fld>
            <a:endParaRPr lang="en-US" altLang="en-US"/>
          </a:p>
        </p:txBody>
      </p:sp>
      <p:sp>
        <p:nvSpPr>
          <p:cNvPr id="115714" name="Rectangle 2">
            <a:extLst>
              <a:ext uri="{FF2B5EF4-FFF2-40B4-BE49-F238E27FC236}">
                <a16:creationId xmlns:a16="http://schemas.microsoft.com/office/drawing/2014/main" id="{6221E542-0500-6DD1-7030-5206B5A4BB9F}"/>
              </a:ext>
            </a:extLst>
          </p:cNvPr>
          <p:cNvSpPr>
            <a:spLocks noGrp="1" noRot="1" noChangeAspect="1" noChangeArrowheads="1" noTextEdit="1"/>
          </p:cNvSpPr>
          <p:nvPr>
            <p:ph type="sldImg"/>
          </p:nvPr>
        </p:nvSpPr>
        <p:spPr>
          <a:xfrm>
            <a:off x="1144588" y="685800"/>
            <a:ext cx="4572000" cy="3429000"/>
          </a:xfrm>
          <a:ln/>
        </p:spPr>
      </p:sp>
      <p:sp>
        <p:nvSpPr>
          <p:cNvPr id="115715" name="Rectangle 3">
            <a:extLst>
              <a:ext uri="{FF2B5EF4-FFF2-40B4-BE49-F238E27FC236}">
                <a16:creationId xmlns:a16="http://schemas.microsoft.com/office/drawing/2014/main" id="{85BE41E4-F824-B18B-4B6F-3C0F461F48BB}"/>
              </a:ext>
            </a:extLst>
          </p:cNvPr>
          <p:cNvSpPr>
            <a:spLocks noGrp="1" noChangeArrowheads="1"/>
          </p:cNvSpPr>
          <p:nvPr>
            <p:ph type="body" idx="1"/>
          </p:nvPr>
        </p:nvSpPr>
        <p:spPr>
          <a:xfrm>
            <a:off x="914400" y="4343400"/>
            <a:ext cx="5029200" cy="4114800"/>
          </a:xfrm>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1043E8E-172C-5930-C07D-B0CC55D38D7E}"/>
              </a:ext>
            </a:extLst>
          </p:cNvPr>
          <p:cNvSpPr>
            <a:spLocks noGrp="1" noChangeArrowheads="1"/>
          </p:cNvSpPr>
          <p:nvPr>
            <p:ph type="sldNum" sz="quarter" idx="5"/>
          </p:nvPr>
        </p:nvSpPr>
        <p:spPr>
          <a:ln/>
        </p:spPr>
        <p:txBody>
          <a:bodyPr/>
          <a:lstStyle/>
          <a:p>
            <a:fld id="{B3632C7C-7926-9645-A03F-548540F1F089}" type="slidenum">
              <a:rPr lang="en-US" altLang="en-US"/>
              <a:pPr/>
              <a:t>39</a:t>
            </a:fld>
            <a:endParaRPr lang="en-US" altLang="en-US"/>
          </a:p>
        </p:txBody>
      </p:sp>
      <p:sp>
        <p:nvSpPr>
          <p:cNvPr id="117762" name="Rectangle 2">
            <a:extLst>
              <a:ext uri="{FF2B5EF4-FFF2-40B4-BE49-F238E27FC236}">
                <a16:creationId xmlns:a16="http://schemas.microsoft.com/office/drawing/2014/main" id="{C090A4FC-8E8D-4EB6-DAD5-EF4B6EC0BFD8}"/>
              </a:ext>
            </a:extLst>
          </p:cNvPr>
          <p:cNvSpPr>
            <a:spLocks noGrp="1" noRot="1" noChangeAspect="1" noChangeArrowheads="1" noTextEdit="1"/>
          </p:cNvSpPr>
          <p:nvPr>
            <p:ph type="sldImg"/>
          </p:nvPr>
        </p:nvSpPr>
        <p:spPr>
          <a:xfrm>
            <a:off x="1144588" y="685800"/>
            <a:ext cx="4572000" cy="3429000"/>
          </a:xfrm>
          <a:ln/>
        </p:spPr>
      </p:sp>
      <p:sp>
        <p:nvSpPr>
          <p:cNvPr id="117763" name="Rectangle 3">
            <a:extLst>
              <a:ext uri="{FF2B5EF4-FFF2-40B4-BE49-F238E27FC236}">
                <a16:creationId xmlns:a16="http://schemas.microsoft.com/office/drawing/2014/main" id="{17318634-B879-D016-ACC4-26F6769CB610}"/>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210E571-9566-98E1-A81F-F3FDD5AD7EF6}"/>
              </a:ext>
            </a:extLst>
          </p:cNvPr>
          <p:cNvSpPr>
            <a:spLocks noGrp="1" noChangeArrowheads="1"/>
          </p:cNvSpPr>
          <p:nvPr>
            <p:ph type="sldNum" sz="quarter" idx="5"/>
          </p:nvPr>
        </p:nvSpPr>
        <p:spPr>
          <a:ln/>
        </p:spPr>
        <p:txBody>
          <a:bodyPr/>
          <a:lstStyle/>
          <a:p>
            <a:fld id="{13B21230-361C-674A-89B4-0D3FA2FC0644}" type="slidenum">
              <a:rPr lang="en-US" altLang="en-US"/>
              <a:pPr/>
              <a:t>4</a:t>
            </a:fld>
            <a:endParaRPr lang="en-US" altLang="en-US"/>
          </a:p>
        </p:txBody>
      </p:sp>
      <p:sp>
        <p:nvSpPr>
          <p:cNvPr id="23554" name="Rectangle 2">
            <a:extLst>
              <a:ext uri="{FF2B5EF4-FFF2-40B4-BE49-F238E27FC236}">
                <a16:creationId xmlns:a16="http://schemas.microsoft.com/office/drawing/2014/main" id="{A8BDA026-D1E8-299F-7ECF-9C5C5E8E52E8}"/>
              </a:ext>
            </a:extLst>
          </p:cNvPr>
          <p:cNvSpPr>
            <a:spLocks noGrp="1" noChangeArrowheads="1"/>
          </p:cNvSpPr>
          <p:nvPr>
            <p:ph type="body" idx="1"/>
          </p:nvPr>
        </p:nvSpPr>
        <p:spPr>
          <a:xfrm>
            <a:off x="914400" y="4343400"/>
            <a:ext cx="5029200" cy="4114800"/>
          </a:xfrm>
          <a:ln/>
        </p:spPr>
        <p:txBody>
          <a:bodyPr lIns="90480" tIns="44446" rIns="90480" bIns="44446"/>
          <a:lstStyle/>
          <a:p>
            <a:endParaRPr lang="en-US" altLang="en-US"/>
          </a:p>
        </p:txBody>
      </p:sp>
      <p:sp>
        <p:nvSpPr>
          <p:cNvPr id="23555" name="Rectangle 3">
            <a:extLst>
              <a:ext uri="{FF2B5EF4-FFF2-40B4-BE49-F238E27FC236}">
                <a16:creationId xmlns:a16="http://schemas.microsoft.com/office/drawing/2014/main" id="{EE0D6B59-548D-AF5B-50CD-3E5F5454D253}"/>
              </a:ext>
            </a:extLst>
          </p:cNvPr>
          <p:cNvSpPr>
            <a:spLocks noGrp="1" noRot="1" noChangeAspect="1" noChangeArrowheads="1" noTextEdit="1"/>
          </p:cNvSpPr>
          <p:nvPr>
            <p:ph type="sldImg"/>
          </p:nvPr>
        </p:nvSpPr>
        <p:spPr>
          <a:xfrm>
            <a:off x="1152525" y="692150"/>
            <a:ext cx="4554538" cy="3416300"/>
          </a:xfrm>
          <a:ln w="12700" cap="flat">
            <a:solidFill>
              <a:schemeClr val="tx1"/>
            </a:solidFill>
          </a:ln>
          <a:extLst>
            <a:ext uri="{909E8E84-426E-40DD-AFC4-6F175D3DCCD1}">
              <a14:hiddenFill xmlns:a14="http://schemas.microsoft.com/office/drawing/2010/main">
                <a:noFill/>
              </a14:hiddenFill>
            </a:ext>
          </a:extLst>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E2269EC-B434-5073-47E7-A1728C845E75}"/>
              </a:ext>
            </a:extLst>
          </p:cNvPr>
          <p:cNvSpPr>
            <a:spLocks noGrp="1" noChangeArrowheads="1"/>
          </p:cNvSpPr>
          <p:nvPr>
            <p:ph type="sldNum" sz="quarter" idx="5"/>
          </p:nvPr>
        </p:nvSpPr>
        <p:spPr>
          <a:ln/>
        </p:spPr>
        <p:txBody>
          <a:bodyPr/>
          <a:lstStyle/>
          <a:p>
            <a:fld id="{B9F47658-0739-CE45-9EBA-CBD3F52F3FAA}" type="slidenum">
              <a:rPr lang="en-US" altLang="en-US"/>
              <a:pPr/>
              <a:t>40</a:t>
            </a:fld>
            <a:endParaRPr lang="en-US" altLang="en-US"/>
          </a:p>
        </p:txBody>
      </p:sp>
      <p:sp>
        <p:nvSpPr>
          <p:cNvPr id="119810" name="Rectangle 2">
            <a:extLst>
              <a:ext uri="{FF2B5EF4-FFF2-40B4-BE49-F238E27FC236}">
                <a16:creationId xmlns:a16="http://schemas.microsoft.com/office/drawing/2014/main" id="{8C2CB099-7A96-DEA6-EEEC-79F979AFBAE9}"/>
              </a:ext>
            </a:extLst>
          </p:cNvPr>
          <p:cNvSpPr>
            <a:spLocks noGrp="1" noRot="1" noChangeAspect="1" noChangeArrowheads="1" noTextEdit="1"/>
          </p:cNvSpPr>
          <p:nvPr>
            <p:ph type="sldImg"/>
          </p:nvPr>
        </p:nvSpPr>
        <p:spPr>
          <a:xfrm>
            <a:off x="1144588" y="685800"/>
            <a:ext cx="4572000" cy="3429000"/>
          </a:xfrm>
          <a:ln/>
        </p:spPr>
      </p:sp>
      <p:sp>
        <p:nvSpPr>
          <p:cNvPr id="119811" name="Rectangle 3">
            <a:extLst>
              <a:ext uri="{FF2B5EF4-FFF2-40B4-BE49-F238E27FC236}">
                <a16:creationId xmlns:a16="http://schemas.microsoft.com/office/drawing/2014/main" id="{6628E194-5974-6C16-135A-3A446D32A3FB}"/>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A3D717D-F03A-080F-5AA7-B478FEB17C50}"/>
              </a:ext>
            </a:extLst>
          </p:cNvPr>
          <p:cNvSpPr>
            <a:spLocks noGrp="1" noChangeArrowheads="1"/>
          </p:cNvSpPr>
          <p:nvPr>
            <p:ph type="sldNum" sz="quarter" idx="5"/>
          </p:nvPr>
        </p:nvSpPr>
        <p:spPr>
          <a:ln/>
        </p:spPr>
        <p:txBody>
          <a:bodyPr/>
          <a:lstStyle/>
          <a:p>
            <a:fld id="{241D5396-EDAC-4242-996D-FDC7221C04F7}" type="slidenum">
              <a:rPr lang="en-US" altLang="en-US"/>
              <a:pPr/>
              <a:t>41</a:t>
            </a:fld>
            <a:endParaRPr lang="en-US" altLang="en-US"/>
          </a:p>
        </p:txBody>
      </p:sp>
      <p:sp>
        <p:nvSpPr>
          <p:cNvPr id="121858" name="Rectangle 2">
            <a:extLst>
              <a:ext uri="{FF2B5EF4-FFF2-40B4-BE49-F238E27FC236}">
                <a16:creationId xmlns:a16="http://schemas.microsoft.com/office/drawing/2014/main" id="{A8BEF6A6-FEAB-B2AE-A92C-8265D917D06E}"/>
              </a:ext>
            </a:extLst>
          </p:cNvPr>
          <p:cNvSpPr>
            <a:spLocks noGrp="1" noRot="1" noChangeAspect="1" noChangeArrowheads="1" noTextEdit="1"/>
          </p:cNvSpPr>
          <p:nvPr>
            <p:ph type="sldImg"/>
          </p:nvPr>
        </p:nvSpPr>
        <p:spPr>
          <a:xfrm>
            <a:off x="1144588" y="685800"/>
            <a:ext cx="4572000" cy="3429000"/>
          </a:xfrm>
          <a:ln/>
        </p:spPr>
      </p:sp>
      <p:sp>
        <p:nvSpPr>
          <p:cNvPr id="121859" name="Rectangle 3">
            <a:extLst>
              <a:ext uri="{FF2B5EF4-FFF2-40B4-BE49-F238E27FC236}">
                <a16:creationId xmlns:a16="http://schemas.microsoft.com/office/drawing/2014/main" id="{4C2D18F0-3074-BD9A-C83C-9737144AF54D}"/>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0F24F89-8951-34C7-E1F6-2A37ECB47DA2}"/>
              </a:ext>
            </a:extLst>
          </p:cNvPr>
          <p:cNvSpPr>
            <a:spLocks noGrp="1" noChangeArrowheads="1"/>
          </p:cNvSpPr>
          <p:nvPr>
            <p:ph type="sldNum" sz="quarter" idx="5"/>
          </p:nvPr>
        </p:nvSpPr>
        <p:spPr>
          <a:ln/>
        </p:spPr>
        <p:txBody>
          <a:bodyPr/>
          <a:lstStyle/>
          <a:p>
            <a:fld id="{974FEF7E-1C9D-7E4C-B9A6-604CF5478288}" type="slidenum">
              <a:rPr lang="en-US" altLang="en-US"/>
              <a:pPr/>
              <a:t>42</a:t>
            </a:fld>
            <a:endParaRPr lang="en-US" altLang="en-US"/>
          </a:p>
        </p:txBody>
      </p:sp>
      <p:sp>
        <p:nvSpPr>
          <p:cNvPr id="123906" name="Rectangle 2">
            <a:extLst>
              <a:ext uri="{FF2B5EF4-FFF2-40B4-BE49-F238E27FC236}">
                <a16:creationId xmlns:a16="http://schemas.microsoft.com/office/drawing/2014/main" id="{8CB293B0-55F2-F06E-575F-C63F5809A2E6}"/>
              </a:ext>
            </a:extLst>
          </p:cNvPr>
          <p:cNvSpPr>
            <a:spLocks noGrp="1" noRot="1" noChangeAspect="1" noChangeArrowheads="1" noTextEdit="1"/>
          </p:cNvSpPr>
          <p:nvPr>
            <p:ph type="sldImg"/>
          </p:nvPr>
        </p:nvSpPr>
        <p:spPr>
          <a:xfrm>
            <a:off x="1144588" y="685800"/>
            <a:ext cx="4572000" cy="3429000"/>
          </a:xfrm>
          <a:ln/>
        </p:spPr>
      </p:sp>
      <p:sp>
        <p:nvSpPr>
          <p:cNvPr id="123907" name="Rectangle 3">
            <a:extLst>
              <a:ext uri="{FF2B5EF4-FFF2-40B4-BE49-F238E27FC236}">
                <a16:creationId xmlns:a16="http://schemas.microsoft.com/office/drawing/2014/main" id="{3AA76CA8-C842-E3BE-C422-7FCBF7FE4AFA}"/>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946FBE8-AB48-5E57-603F-0666245B092A}"/>
              </a:ext>
            </a:extLst>
          </p:cNvPr>
          <p:cNvSpPr>
            <a:spLocks noGrp="1" noChangeArrowheads="1"/>
          </p:cNvSpPr>
          <p:nvPr>
            <p:ph type="sldNum" sz="quarter" idx="5"/>
          </p:nvPr>
        </p:nvSpPr>
        <p:spPr>
          <a:ln/>
        </p:spPr>
        <p:txBody>
          <a:bodyPr/>
          <a:lstStyle/>
          <a:p>
            <a:fld id="{30DB3604-1D2F-1C41-91CD-FA215F93967B}" type="slidenum">
              <a:rPr lang="en-US" altLang="en-US"/>
              <a:pPr/>
              <a:t>43</a:t>
            </a:fld>
            <a:endParaRPr lang="en-US" altLang="en-US"/>
          </a:p>
        </p:txBody>
      </p:sp>
      <p:sp>
        <p:nvSpPr>
          <p:cNvPr id="125954" name="Rectangle 2">
            <a:extLst>
              <a:ext uri="{FF2B5EF4-FFF2-40B4-BE49-F238E27FC236}">
                <a16:creationId xmlns:a16="http://schemas.microsoft.com/office/drawing/2014/main" id="{42DADB06-1B17-4220-6753-B1B64E2BC55E}"/>
              </a:ext>
            </a:extLst>
          </p:cNvPr>
          <p:cNvSpPr>
            <a:spLocks noGrp="1" noRot="1" noChangeAspect="1" noChangeArrowheads="1" noTextEdit="1"/>
          </p:cNvSpPr>
          <p:nvPr>
            <p:ph type="sldImg"/>
          </p:nvPr>
        </p:nvSpPr>
        <p:spPr>
          <a:xfrm>
            <a:off x="1144588" y="685800"/>
            <a:ext cx="4572000" cy="3429000"/>
          </a:xfrm>
          <a:ln/>
        </p:spPr>
      </p:sp>
      <p:sp>
        <p:nvSpPr>
          <p:cNvPr id="125955" name="Rectangle 3">
            <a:extLst>
              <a:ext uri="{FF2B5EF4-FFF2-40B4-BE49-F238E27FC236}">
                <a16:creationId xmlns:a16="http://schemas.microsoft.com/office/drawing/2014/main" id="{A6324ED8-3E0F-7340-222C-B8906CA9C9B5}"/>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12CBA6A-446D-599E-71FE-FCC871103AA2}"/>
              </a:ext>
            </a:extLst>
          </p:cNvPr>
          <p:cNvSpPr>
            <a:spLocks noGrp="1" noChangeArrowheads="1"/>
          </p:cNvSpPr>
          <p:nvPr>
            <p:ph type="sldNum" sz="quarter" idx="5"/>
          </p:nvPr>
        </p:nvSpPr>
        <p:spPr>
          <a:ln/>
        </p:spPr>
        <p:txBody>
          <a:bodyPr/>
          <a:lstStyle/>
          <a:p>
            <a:fld id="{2BBBE0B9-6845-2347-ACDF-4C649E9ED50A}" type="slidenum">
              <a:rPr lang="en-US" altLang="en-US"/>
              <a:pPr/>
              <a:t>44</a:t>
            </a:fld>
            <a:endParaRPr lang="en-US" altLang="en-US"/>
          </a:p>
        </p:txBody>
      </p:sp>
      <p:sp>
        <p:nvSpPr>
          <p:cNvPr id="128002" name="Rectangle 2">
            <a:extLst>
              <a:ext uri="{FF2B5EF4-FFF2-40B4-BE49-F238E27FC236}">
                <a16:creationId xmlns:a16="http://schemas.microsoft.com/office/drawing/2014/main" id="{F9BA8C7B-1BC8-7604-A759-7B1EDD81D874}"/>
              </a:ext>
            </a:extLst>
          </p:cNvPr>
          <p:cNvSpPr>
            <a:spLocks noGrp="1" noRot="1" noChangeAspect="1" noChangeArrowheads="1" noTextEdit="1"/>
          </p:cNvSpPr>
          <p:nvPr>
            <p:ph type="sldImg"/>
          </p:nvPr>
        </p:nvSpPr>
        <p:spPr>
          <a:xfrm>
            <a:off x="1158875" y="587375"/>
            <a:ext cx="4554538" cy="3416300"/>
          </a:xfrm>
          <a:ln/>
        </p:spPr>
      </p:sp>
      <p:sp>
        <p:nvSpPr>
          <p:cNvPr id="128003" name="Rectangle 3">
            <a:extLst>
              <a:ext uri="{FF2B5EF4-FFF2-40B4-BE49-F238E27FC236}">
                <a16:creationId xmlns:a16="http://schemas.microsoft.com/office/drawing/2014/main" id="{B161A05F-A3AF-59BE-EC54-76E068222733}"/>
              </a:ext>
            </a:extLst>
          </p:cNvPr>
          <p:cNvSpPr>
            <a:spLocks noGrp="1" noChangeArrowheads="1"/>
          </p:cNvSpPr>
          <p:nvPr>
            <p:ph type="body" idx="1"/>
          </p:nvPr>
        </p:nvSpPr>
        <p:spPr>
          <a:xfrm>
            <a:off x="515938" y="4343400"/>
            <a:ext cx="5910262" cy="4114800"/>
          </a:xfrm>
        </p:spPr>
        <p:txBody>
          <a:bodyPr lIns="91426" tIns="45712" rIns="91426" bIns="45712"/>
          <a:lstStyle/>
          <a:p>
            <a:r>
              <a:rPr lang="en-US" altLang="en-US"/>
              <a:t>Same format? Same length?</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57177CB-B455-1134-161B-5F2821FF1B6F}"/>
              </a:ext>
            </a:extLst>
          </p:cNvPr>
          <p:cNvSpPr>
            <a:spLocks noGrp="1" noChangeArrowheads="1"/>
          </p:cNvSpPr>
          <p:nvPr>
            <p:ph type="sldNum" sz="quarter" idx="5"/>
          </p:nvPr>
        </p:nvSpPr>
        <p:spPr>
          <a:ln/>
        </p:spPr>
        <p:txBody>
          <a:bodyPr/>
          <a:lstStyle/>
          <a:p>
            <a:fld id="{14211257-15B9-AF42-91A4-640BD0FE2868}" type="slidenum">
              <a:rPr lang="en-US" altLang="en-US"/>
              <a:pPr/>
              <a:t>45</a:t>
            </a:fld>
            <a:endParaRPr lang="en-US" altLang="en-US"/>
          </a:p>
        </p:txBody>
      </p:sp>
      <p:sp>
        <p:nvSpPr>
          <p:cNvPr id="130050" name="Rectangle 2">
            <a:extLst>
              <a:ext uri="{FF2B5EF4-FFF2-40B4-BE49-F238E27FC236}">
                <a16:creationId xmlns:a16="http://schemas.microsoft.com/office/drawing/2014/main" id="{B8C07A79-6497-AC94-4380-D2F614748ED2}"/>
              </a:ext>
            </a:extLst>
          </p:cNvPr>
          <p:cNvSpPr>
            <a:spLocks noGrp="1" noRot="1" noChangeAspect="1" noChangeArrowheads="1" noTextEdit="1"/>
          </p:cNvSpPr>
          <p:nvPr>
            <p:ph type="sldImg"/>
          </p:nvPr>
        </p:nvSpPr>
        <p:spPr>
          <a:xfrm>
            <a:off x="1144588" y="685800"/>
            <a:ext cx="4572000" cy="3429000"/>
          </a:xfrm>
          <a:ln/>
        </p:spPr>
      </p:sp>
      <p:sp>
        <p:nvSpPr>
          <p:cNvPr id="130051" name="Rectangle 3">
            <a:extLst>
              <a:ext uri="{FF2B5EF4-FFF2-40B4-BE49-F238E27FC236}">
                <a16:creationId xmlns:a16="http://schemas.microsoft.com/office/drawing/2014/main" id="{46DA0329-2D27-8BEE-80E1-8559AEB42DCF}"/>
              </a:ext>
            </a:extLst>
          </p:cNvPr>
          <p:cNvSpPr>
            <a:spLocks noGrp="1" noChangeArrowheads="1"/>
          </p:cNvSpPr>
          <p:nvPr>
            <p:ph type="body" idx="1"/>
          </p:nvPr>
        </p:nvSpPr>
        <p:spPr>
          <a:xfrm>
            <a:off x="914400" y="4343400"/>
            <a:ext cx="5029200" cy="4114800"/>
          </a:xfrm>
        </p:spPr>
        <p:txBody>
          <a:bodyPr/>
          <a:lstStyle/>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35DE7B0-8247-51C5-3BEC-3986E32CE8B2}"/>
              </a:ext>
            </a:extLst>
          </p:cNvPr>
          <p:cNvSpPr>
            <a:spLocks noGrp="1" noChangeArrowheads="1"/>
          </p:cNvSpPr>
          <p:nvPr>
            <p:ph type="sldNum" sz="quarter" idx="5"/>
          </p:nvPr>
        </p:nvSpPr>
        <p:spPr>
          <a:ln/>
        </p:spPr>
        <p:txBody>
          <a:bodyPr/>
          <a:lstStyle/>
          <a:p>
            <a:fld id="{4A19D821-49A4-5C4A-99AB-233A3E07D9BF}" type="slidenum">
              <a:rPr lang="en-US" altLang="en-US"/>
              <a:pPr/>
              <a:t>46</a:t>
            </a:fld>
            <a:endParaRPr lang="en-US" altLang="en-US"/>
          </a:p>
        </p:txBody>
      </p:sp>
      <p:sp>
        <p:nvSpPr>
          <p:cNvPr id="132098" name="Rectangle 2">
            <a:extLst>
              <a:ext uri="{FF2B5EF4-FFF2-40B4-BE49-F238E27FC236}">
                <a16:creationId xmlns:a16="http://schemas.microsoft.com/office/drawing/2014/main" id="{EB1B0D4C-0B64-080F-AE92-AE5771329EB3}"/>
              </a:ext>
            </a:extLst>
          </p:cNvPr>
          <p:cNvSpPr>
            <a:spLocks noGrp="1" noRot="1" noChangeAspect="1" noChangeArrowheads="1" noTextEdit="1"/>
          </p:cNvSpPr>
          <p:nvPr>
            <p:ph type="sldImg"/>
          </p:nvPr>
        </p:nvSpPr>
        <p:spPr>
          <a:xfrm>
            <a:off x="1144588" y="685800"/>
            <a:ext cx="4572000" cy="3429000"/>
          </a:xfrm>
          <a:ln/>
        </p:spPr>
      </p:sp>
      <p:sp>
        <p:nvSpPr>
          <p:cNvPr id="132099" name="Rectangle 3">
            <a:extLst>
              <a:ext uri="{FF2B5EF4-FFF2-40B4-BE49-F238E27FC236}">
                <a16:creationId xmlns:a16="http://schemas.microsoft.com/office/drawing/2014/main" id="{D3E7FCC7-FF09-364F-BB65-D7F996AA3932}"/>
              </a:ext>
            </a:extLst>
          </p:cNvPr>
          <p:cNvSpPr>
            <a:spLocks noGrp="1" noChangeArrowheads="1"/>
          </p:cNvSpPr>
          <p:nvPr>
            <p:ph type="body" idx="1"/>
          </p:nvPr>
        </p:nvSpPr>
        <p:spPr>
          <a:xfrm>
            <a:off x="914400" y="4343400"/>
            <a:ext cx="5029200" cy="4114800"/>
          </a:xfrm>
        </p:spPr>
        <p:txBody>
          <a:bodyPr/>
          <a:lstStyle/>
          <a:p>
            <a:r>
              <a:rPr lang="en-US" altLang="en-US"/>
              <a:t>This also answers question of why           R-format has two 6-bit fields to identify instruction instead of a single 12-bit field: in order to be consistent with other formats.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C0D72E9-0ACC-4872-66A1-FA22D8806507}"/>
              </a:ext>
            </a:extLst>
          </p:cNvPr>
          <p:cNvSpPr>
            <a:spLocks noGrp="1" noChangeArrowheads="1"/>
          </p:cNvSpPr>
          <p:nvPr>
            <p:ph type="sldNum" sz="quarter" idx="5"/>
          </p:nvPr>
        </p:nvSpPr>
        <p:spPr>
          <a:ln/>
        </p:spPr>
        <p:txBody>
          <a:bodyPr/>
          <a:lstStyle/>
          <a:p>
            <a:fld id="{B6289FA1-D8FC-F44C-93A7-F87A295BC8D4}" type="slidenum">
              <a:rPr lang="en-US" altLang="en-US"/>
              <a:pPr/>
              <a:t>47</a:t>
            </a:fld>
            <a:endParaRPr lang="en-US" altLang="en-US"/>
          </a:p>
        </p:txBody>
      </p:sp>
      <p:sp>
        <p:nvSpPr>
          <p:cNvPr id="134146" name="Rectangle 2">
            <a:extLst>
              <a:ext uri="{FF2B5EF4-FFF2-40B4-BE49-F238E27FC236}">
                <a16:creationId xmlns:a16="http://schemas.microsoft.com/office/drawing/2014/main" id="{21EB2ACF-6FD9-44DF-5FB7-F22C0694E2F4}"/>
              </a:ext>
            </a:extLst>
          </p:cNvPr>
          <p:cNvSpPr>
            <a:spLocks noGrp="1" noRot="1" noChangeAspect="1" noChangeArrowheads="1" noTextEdit="1"/>
          </p:cNvSpPr>
          <p:nvPr>
            <p:ph type="sldImg"/>
          </p:nvPr>
        </p:nvSpPr>
        <p:spPr>
          <a:xfrm>
            <a:off x="1144588" y="685800"/>
            <a:ext cx="4572000" cy="3429000"/>
          </a:xfrm>
          <a:ln/>
        </p:spPr>
      </p:sp>
      <p:sp>
        <p:nvSpPr>
          <p:cNvPr id="134147" name="Rectangle 3">
            <a:extLst>
              <a:ext uri="{FF2B5EF4-FFF2-40B4-BE49-F238E27FC236}">
                <a16:creationId xmlns:a16="http://schemas.microsoft.com/office/drawing/2014/main" id="{4507DC2A-2039-0409-276F-475515148A49}"/>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0565778-E4D5-C5AE-071C-D06DCD803F67}"/>
              </a:ext>
            </a:extLst>
          </p:cNvPr>
          <p:cNvSpPr>
            <a:spLocks noGrp="1" noChangeArrowheads="1"/>
          </p:cNvSpPr>
          <p:nvPr>
            <p:ph type="sldNum" sz="quarter" idx="5"/>
          </p:nvPr>
        </p:nvSpPr>
        <p:spPr>
          <a:ln/>
        </p:spPr>
        <p:txBody>
          <a:bodyPr/>
          <a:lstStyle/>
          <a:p>
            <a:fld id="{5E4976EA-52DC-FF45-AD01-B2268C8423DB}" type="slidenum">
              <a:rPr lang="en-US" altLang="en-US"/>
              <a:pPr/>
              <a:t>48</a:t>
            </a:fld>
            <a:endParaRPr lang="en-US" altLang="en-US"/>
          </a:p>
        </p:txBody>
      </p:sp>
      <p:sp>
        <p:nvSpPr>
          <p:cNvPr id="136194" name="Rectangle 2">
            <a:extLst>
              <a:ext uri="{FF2B5EF4-FFF2-40B4-BE49-F238E27FC236}">
                <a16:creationId xmlns:a16="http://schemas.microsoft.com/office/drawing/2014/main" id="{3CF2B48A-0743-AB6D-1552-DC52BE767D1B}"/>
              </a:ext>
            </a:extLst>
          </p:cNvPr>
          <p:cNvSpPr>
            <a:spLocks noGrp="1" noRot="1" noChangeAspect="1" noChangeArrowheads="1" noTextEdit="1"/>
          </p:cNvSpPr>
          <p:nvPr>
            <p:ph type="sldImg"/>
          </p:nvPr>
        </p:nvSpPr>
        <p:spPr>
          <a:xfrm>
            <a:off x="1144588" y="685800"/>
            <a:ext cx="4572000" cy="3429000"/>
          </a:xfrm>
          <a:ln/>
        </p:spPr>
      </p:sp>
      <p:sp>
        <p:nvSpPr>
          <p:cNvPr id="136195" name="Rectangle 3">
            <a:extLst>
              <a:ext uri="{FF2B5EF4-FFF2-40B4-BE49-F238E27FC236}">
                <a16:creationId xmlns:a16="http://schemas.microsoft.com/office/drawing/2014/main" id="{01823D13-689F-4766-B0D1-CA9F9D7835B5}"/>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1C4403C-0E30-185A-6037-6546B0E3E33A}"/>
              </a:ext>
            </a:extLst>
          </p:cNvPr>
          <p:cNvSpPr>
            <a:spLocks noGrp="1" noChangeArrowheads="1"/>
          </p:cNvSpPr>
          <p:nvPr>
            <p:ph type="sldNum" sz="quarter" idx="5"/>
          </p:nvPr>
        </p:nvSpPr>
        <p:spPr>
          <a:ln/>
        </p:spPr>
        <p:txBody>
          <a:bodyPr/>
          <a:lstStyle/>
          <a:p>
            <a:fld id="{6E9E018C-1B46-324F-B38F-6F9B3388E84D}" type="slidenum">
              <a:rPr lang="en-US" altLang="en-US"/>
              <a:pPr/>
              <a:t>49</a:t>
            </a:fld>
            <a:endParaRPr lang="en-US" altLang="en-US"/>
          </a:p>
        </p:txBody>
      </p:sp>
      <p:sp>
        <p:nvSpPr>
          <p:cNvPr id="138242" name="Rectangle 2">
            <a:extLst>
              <a:ext uri="{FF2B5EF4-FFF2-40B4-BE49-F238E27FC236}">
                <a16:creationId xmlns:a16="http://schemas.microsoft.com/office/drawing/2014/main" id="{E305533A-AEA0-05B3-35D4-9A5A7F6424BD}"/>
              </a:ext>
            </a:extLst>
          </p:cNvPr>
          <p:cNvSpPr>
            <a:spLocks noGrp="1" noRot="1" noChangeAspect="1" noChangeArrowheads="1" noTextEdit="1"/>
          </p:cNvSpPr>
          <p:nvPr>
            <p:ph type="sldImg"/>
          </p:nvPr>
        </p:nvSpPr>
        <p:spPr>
          <a:xfrm>
            <a:off x="1144588" y="685800"/>
            <a:ext cx="4572000" cy="3429000"/>
          </a:xfrm>
          <a:ln/>
        </p:spPr>
      </p:sp>
      <p:sp>
        <p:nvSpPr>
          <p:cNvPr id="138243" name="Rectangle 3">
            <a:extLst>
              <a:ext uri="{FF2B5EF4-FFF2-40B4-BE49-F238E27FC236}">
                <a16:creationId xmlns:a16="http://schemas.microsoft.com/office/drawing/2014/main" id="{94CD3F8D-964C-0CC9-6CDC-FD33C1324834}"/>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6695766-BAA9-F871-2E55-C7F3707D5B23}"/>
              </a:ext>
            </a:extLst>
          </p:cNvPr>
          <p:cNvSpPr>
            <a:spLocks noGrp="1" noChangeArrowheads="1"/>
          </p:cNvSpPr>
          <p:nvPr>
            <p:ph type="sldNum" sz="quarter" idx="5"/>
          </p:nvPr>
        </p:nvSpPr>
        <p:spPr>
          <a:ln/>
        </p:spPr>
        <p:txBody>
          <a:bodyPr/>
          <a:lstStyle/>
          <a:p>
            <a:fld id="{FAF0987C-7673-1341-B4A4-AF6B9234C272}" type="slidenum">
              <a:rPr lang="en-US" altLang="en-US"/>
              <a:pPr/>
              <a:t>5</a:t>
            </a:fld>
            <a:endParaRPr lang="en-US" altLang="en-US"/>
          </a:p>
        </p:txBody>
      </p:sp>
      <p:sp>
        <p:nvSpPr>
          <p:cNvPr id="27650" name="Rectangle 2">
            <a:extLst>
              <a:ext uri="{FF2B5EF4-FFF2-40B4-BE49-F238E27FC236}">
                <a16:creationId xmlns:a16="http://schemas.microsoft.com/office/drawing/2014/main" id="{215E3E0B-4177-3C8F-DA46-4FC82280F297}"/>
              </a:ext>
            </a:extLst>
          </p:cNvPr>
          <p:cNvSpPr>
            <a:spLocks noGrp="1" noRot="1" noChangeAspect="1" noChangeArrowheads="1" noTextEdit="1"/>
          </p:cNvSpPr>
          <p:nvPr>
            <p:ph type="sldImg"/>
          </p:nvPr>
        </p:nvSpPr>
        <p:spPr>
          <a:xfrm>
            <a:off x="1144588" y="685800"/>
            <a:ext cx="4572000" cy="3429000"/>
          </a:xfrm>
          <a:ln/>
        </p:spPr>
      </p:sp>
      <p:sp>
        <p:nvSpPr>
          <p:cNvPr id="27651" name="Rectangle 3">
            <a:extLst>
              <a:ext uri="{FF2B5EF4-FFF2-40B4-BE49-F238E27FC236}">
                <a16:creationId xmlns:a16="http://schemas.microsoft.com/office/drawing/2014/main" id="{CBE52AB9-C20B-4578-7F1D-08C2C50BDBE8}"/>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B3DB74E-73CC-6FD2-4251-6902C784870A}"/>
              </a:ext>
            </a:extLst>
          </p:cNvPr>
          <p:cNvSpPr>
            <a:spLocks noGrp="1" noChangeArrowheads="1"/>
          </p:cNvSpPr>
          <p:nvPr>
            <p:ph type="sldNum" sz="quarter" idx="5"/>
          </p:nvPr>
        </p:nvSpPr>
        <p:spPr>
          <a:ln/>
        </p:spPr>
        <p:txBody>
          <a:bodyPr/>
          <a:lstStyle/>
          <a:p>
            <a:fld id="{EDE26870-D528-A149-A3D4-CF6B90D5F5C7}" type="slidenum">
              <a:rPr lang="en-US" altLang="en-US"/>
              <a:pPr/>
              <a:t>50</a:t>
            </a:fld>
            <a:endParaRPr lang="en-US" altLang="en-US"/>
          </a:p>
        </p:txBody>
      </p:sp>
      <p:sp>
        <p:nvSpPr>
          <p:cNvPr id="140290" name="Rectangle 2">
            <a:extLst>
              <a:ext uri="{FF2B5EF4-FFF2-40B4-BE49-F238E27FC236}">
                <a16:creationId xmlns:a16="http://schemas.microsoft.com/office/drawing/2014/main" id="{BDF21FFF-F73E-A19B-F0F7-697C247600D6}"/>
              </a:ext>
            </a:extLst>
          </p:cNvPr>
          <p:cNvSpPr>
            <a:spLocks noGrp="1" noRot="1" noChangeAspect="1" noChangeArrowheads="1" noTextEdit="1"/>
          </p:cNvSpPr>
          <p:nvPr>
            <p:ph type="sldImg"/>
          </p:nvPr>
        </p:nvSpPr>
        <p:spPr>
          <a:xfrm>
            <a:off x="1144588" y="685800"/>
            <a:ext cx="4572000" cy="3429000"/>
          </a:xfrm>
          <a:ln/>
        </p:spPr>
      </p:sp>
      <p:sp>
        <p:nvSpPr>
          <p:cNvPr id="140291" name="Rectangle 3">
            <a:extLst>
              <a:ext uri="{FF2B5EF4-FFF2-40B4-BE49-F238E27FC236}">
                <a16:creationId xmlns:a16="http://schemas.microsoft.com/office/drawing/2014/main" id="{843B2748-CCF2-89A4-7552-FB7E9767BF2D}"/>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CC5D77-7014-51D7-3147-092DE6BF1D97}"/>
              </a:ext>
            </a:extLst>
          </p:cNvPr>
          <p:cNvSpPr>
            <a:spLocks noGrp="1" noChangeArrowheads="1"/>
          </p:cNvSpPr>
          <p:nvPr>
            <p:ph type="sldNum" sz="quarter" idx="5"/>
          </p:nvPr>
        </p:nvSpPr>
        <p:spPr>
          <a:ln/>
        </p:spPr>
        <p:txBody>
          <a:bodyPr/>
          <a:lstStyle/>
          <a:p>
            <a:fld id="{75C29FE2-FB17-6A47-A87F-0C5C965AE55E}" type="slidenum">
              <a:rPr lang="en-US" altLang="en-US"/>
              <a:pPr/>
              <a:t>51</a:t>
            </a:fld>
            <a:endParaRPr lang="en-US" altLang="en-US"/>
          </a:p>
        </p:txBody>
      </p:sp>
      <p:sp>
        <p:nvSpPr>
          <p:cNvPr id="142338" name="Rectangle 2">
            <a:extLst>
              <a:ext uri="{FF2B5EF4-FFF2-40B4-BE49-F238E27FC236}">
                <a16:creationId xmlns:a16="http://schemas.microsoft.com/office/drawing/2014/main" id="{A0EAFC6C-5AFC-A5DF-A941-55F025A5100F}"/>
              </a:ext>
            </a:extLst>
          </p:cNvPr>
          <p:cNvSpPr>
            <a:spLocks noGrp="1" noRot="1" noChangeAspect="1" noChangeArrowheads="1" noTextEdit="1"/>
          </p:cNvSpPr>
          <p:nvPr>
            <p:ph type="sldImg"/>
          </p:nvPr>
        </p:nvSpPr>
        <p:spPr>
          <a:xfrm>
            <a:off x="1144588" y="685800"/>
            <a:ext cx="4572000" cy="3429000"/>
          </a:xfrm>
          <a:ln/>
        </p:spPr>
      </p:sp>
      <p:sp>
        <p:nvSpPr>
          <p:cNvPr id="142339" name="Rectangle 3">
            <a:extLst>
              <a:ext uri="{FF2B5EF4-FFF2-40B4-BE49-F238E27FC236}">
                <a16:creationId xmlns:a16="http://schemas.microsoft.com/office/drawing/2014/main" id="{107217A5-5FC9-6C80-A088-2E8F6326D7E7}"/>
              </a:ext>
            </a:extLst>
          </p:cNvPr>
          <p:cNvSpPr>
            <a:spLocks noGrp="1" noChangeArrowheads="1"/>
          </p:cNvSpPr>
          <p:nvPr>
            <p:ph type="body" idx="1"/>
          </p:nvPr>
        </p:nvSpPr>
        <p:spPr>
          <a:xfrm>
            <a:off x="914400" y="4343400"/>
            <a:ext cx="5029200" cy="4114800"/>
          </a:xfrm>
        </p:spPr>
        <p:txBody>
          <a:bodyPr/>
          <a:lstStyle/>
          <a:p>
            <a:r>
              <a:rPr lang="en-US" altLang="en-US"/>
              <a:t>Half of all conditional branches Spec2000 benchmarks go to locations &lt; 16 instructions away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20874B1-B081-A1F3-ECB0-B92C5C68D056}"/>
              </a:ext>
            </a:extLst>
          </p:cNvPr>
          <p:cNvSpPr>
            <a:spLocks noGrp="1" noChangeArrowheads="1"/>
          </p:cNvSpPr>
          <p:nvPr>
            <p:ph type="sldNum" sz="quarter" idx="5"/>
          </p:nvPr>
        </p:nvSpPr>
        <p:spPr>
          <a:ln/>
        </p:spPr>
        <p:txBody>
          <a:bodyPr/>
          <a:lstStyle/>
          <a:p>
            <a:fld id="{5C30601D-08E2-1A4D-93B3-86A130843A45}" type="slidenum">
              <a:rPr lang="en-US" altLang="en-US"/>
              <a:pPr/>
              <a:t>52</a:t>
            </a:fld>
            <a:endParaRPr lang="en-US" altLang="en-US"/>
          </a:p>
        </p:txBody>
      </p:sp>
      <p:sp>
        <p:nvSpPr>
          <p:cNvPr id="144386" name="Rectangle 2">
            <a:extLst>
              <a:ext uri="{FF2B5EF4-FFF2-40B4-BE49-F238E27FC236}">
                <a16:creationId xmlns:a16="http://schemas.microsoft.com/office/drawing/2014/main" id="{02D05920-F858-14F1-983C-6235E51BC409}"/>
              </a:ext>
            </a:extLst>
          </p:cNvPr>
          <p:cNvSpPr>
            <a:spLocks noGrp="1" noRot="1" noChangeAspect="1" noChangeArrowheads="1" noTextEdit="1"/>
          </p:cNvSpPr>
          <p:nvPr>
            <p:ph type="sldImg"/>
          </p:nvPr>
        </p:nvSpPr>
        <p:spPr>
          <a:xfrm>
            <a:off x="1144588" y="685800"/>
            <a:ext cx="4572000" cy="3429000"/>
          </a:xfrm>
          <a:ln/>
        </p:spPr>
      </p:sp>
      <p:sp>
        <p:nvSpPr>
          <p:cNvPr id="144387" name="Rectangle 3">
            <a:extLst>
              <a:ext uri="{FF2B5EF4-FFF2-40B4-BE49-F238E27FC236}">
                <a16:creationId xmlns:a16="http://schemas.microsoft.com/office/drawing/2014/main" id="{401C1FEF-7481-F2F0-C6C3-7EA0A2008F4A}"/>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D190BA7-0768-1646-68AE-3BE3ACF7B092}"/>
              </a:ext>
            </a:extLst>
          </p:cNvPr>
          <p:cNvSpPr>
            <a:spLocks noGrp="1" noChangeArrowheads="1"/>
          </p:cNvSpPr>
          <p:nvPr>
            <p:ph type="sldNum" sz="quarter" idx="5"/>
          </p:nvPr>
        </p:nvSpPr>
        <p:spPr>
          <a:ln/>
        </p:spPr>
        <p:txBody>
          <a:bodyPr/>
          <a:lstStyle/>
          <a:p>
            <a:fld id="{13B1672F-546C-CB48-B790-2EA77B76A3FE}" type="slidenum">
              <a:rPr lang="en-US" altLang="en-US"/>
              <a:pPr/>
              <a:t>53</a:t>
            </a:fld>
            <a:endParaRPr lang="en-US" altLang="en-US"/>
          </a:p>
        </p:txBody>
      </p:sp>
      <p:sp>
        <p:nvSpPr>
          <p:cNvPr id="146434" name="Rectangle 2">
            <a:extLst>
              <a:ext uri="{FF2B5EF4-FFF2-40B4-BE49-F238E27FC236}">
                <a16:creationId xmlns:a16="http://schemas.microsoft.com/office/drawing/2014/main" id="{632A4F52-DD80-20DE-537B-DAB919A14ADB}"/>
              </a:ext>
            </a:extLst>
          </p:cNvPr>
          <p:cNvSpPr>
            <a:spLocks noGrp="1" noRot="1" noChangeAspect="1" noChangeArrowheads="1" noTextEdit="1"/>
          </p:cNvSpPr>
          <p:nvPr>
            <p:ph type="sldImg"/>
          </p:nvPr>
        </p:nvSpPr>
        <p:spPr>
          <a:xfrm>
            <a:off x="1144588" y="685800"/>
            <a:ext cx="4572000" cy="3429000"/>
          </a:xfrm>
          <a:ln/>
        </p:spPr>
      </p:sp>
      <p:sp>
        <p:nvSpPr>
          <p:cNvPr id="146435" name="Rectangle 3">
            <a:extLst>
              <a:ext uri="{FF2B5EF4-FFF2-40B4-BE49-F238E27FC236}">
                <a16:creationId xmlns:a16="http://schemas.microsoft.com/office/drawing/2014/main" id="{175D37DD-4806-3D4A-4C43-15F333082F4B}"/>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2D31538-4A50-8BFC-520C-940A8A53D962}"/>
              </a:ext>
            </a:extLst>
          </p:cNvPr>
          <p:cNvSpPr>
            <a:spLocks noGrp="1" noChangeArrowheads="1"/>
          </p:cNvSpPr>
          <p:nvPr>
            <p:ph type="sldNum" sz="quarter" idx="5"/>
          </p:nvPr>
        </p:nvSpPr>
        <p:spPr>
          <a:ln/>
        </p:spPr>
        <p:txBody>
          <a:bodyPr/>
          <a:lstStyle/>
          <a:p>
            <a:fld id="{0E9E2A15-04D3-D144-8161-615E0A225650}" type="slidenum">
              <a:rPr lang="en-US" altLang="en-US"/>
              <a:pPr/>
              <a:t>54</a:t>
            </a:fld>
            <a:endParaRPr lang="en-US" altLang="en-US"/>
          </a:p>
        </p:txBody>
      </p:sp>
      <p:sp>
        <p:nvSpPr>
          <p:cNvPr id="148482" name="Rectangle 2">
            <a:extLst>
              <a:ext uri="{FF2B5EF4-FFF2-40B4-BE49-F238E27FC236}">
                <a16:creationId xmlns:a16="http://schemas.microsoft.com/office/drawing/2014/main" id="{77A4AD0B-2112-2EDD-C5BF-6C6281540729}"/>
              </a:ext>
            </a:extLst>
          </p:cNvPr>
          <p:cNvSpPr>
            <a:spLocks noGrp="1" noRot="1" noChangeAspect="1" noChangeArrowheads="1" noTextEdit="1"/>
          </p:cNvSpPr>
          <p:nvPr>
            <p:ph type="sldImg"/>
          </p:nvPr>
        </p:nvSpPr>
        <p:spPr>
          <a:xfrm>
            <a:off x="1144588" y="685800"/>
            <a:ext cx="4572000" cy="3429000"/>
          </a:xfrm>
          <a:ln/>
        </p:spPr>
      </p:sp>
      <p:sp>
        <p:nvSpPr>
          <p:cNvPr id="148483" name="Rectangle 3">
            <a:extLst>
              <a:ext uri="{FF2B5EF4-FFF2-40B4-BE49-F238E27FC236}">
                <a16:creationId xmlns:a16="http://schemas.microsoft.com/office/drawing/2014/main" id="{3E999F3B-1FE2-453B-BDDE-68C35E462910}"/>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5A956BF-8AA7-6C42-C650-7A63FA1CC5EE}"/>
              </a:ext>
            </a:extLst>
          </p:cNvPr>
          <p:cNvSpPr>
            <a:spLocks noGrp="1" noChangeArrowheads="1"/>
          </p:cNvSpPr>
          <p:nvPr>
            <p:ph type="sldNum" sz="quarter" idx="5"/>
          </p:nvPr>
        </p:nvSpPr>
        <p:spPr>
          <a:ln/>
        </p:spPr>
        <p:txBody>
          <a:bodyPr/>
          <a:lstStyle/>
          <a:p>
            <a:fld id="{7AE62330-61B7-5A47-9DE2-1DA0DF3B5D51}" type="slidenum">
              <a:rPr lang="en-US" altLang="en-US"/>
              <a:pPr/>
              <a:t>55</a:t>
            </a:fld>
            <a:endParaRPr lang="en-US" altLang="en-US"/>
          </a:p>
        </p:txBody>
      </p:sp>
      <p:sp>
        <p:nvSpPr>
          <p:cNvPr id="156674" name="Rectangle 2">
            <a:extLst>
              <a:ext uri="{FF2B5EF4-FFF2-40B4-BE49-F238E27FC236}">
                <a16:creationId xmlns:a16="http://schemas.microsoft.com/office/drawing/2014/main" id="{2E232273-5EAC-D6E7-B122-B72646356CE6}"/>
              </a:ext>
            </a:extLst>
          </p:cNvPr>
          <p:cNvSpPr>
            <a:spLocks noGrp="1" noRot="1" noChangeAspect="1" noChangeArrowheads="1" noTextEdit="1"/>
          </p:cNvSpPr>
          <p:nvPr>
            <p:ph type="sldImg"/>
          </p:nvPr>
        </p:nvSpPr>
        <p:spPr>
          <a:xfrm>
            <a:off x="1144588" y="685800"/>
            <a:ext cx="4572000" cy="3429000"/>
          </a:xfrm>
          <a:ln/>
        </p:spPr>
      </p:sp>
      <p:sp>
        <p:nvSpPr>
          <p:cNvPr id="156675" name="Rectangle 3">
            <a:extLst>
              <a:ext uri="{FF2B5EF4-FFF2-40B4-BE49-F238E27FC236}">
                <a16:creationId xmlns:a16="http://schemas.microsoft.com/office/drawing/2014/main" id="{4F54EB8E-4B35-9EC1-2B30-3D0D09E2CE4E}"/>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9F7D7D2-844A-E312-868A-53CB9A51AC62}"/>
              </a:ext>
            </a:extLst>
          </p:cNvPr>
          <p:cNvSpPr>
            <a:spLocks noGrp="1" noChangeArrowheads="1"/>
          </p:cNvSpPr>
          <p:nvPr>
            <p:ph type="sldNum" sz="quarter" idx="5"/>
          </p:nvPr>
        </p:nvSpPr>
        <p:spPr>
          <a:ln/>
        </p:spPr>
        <p:txBody>
          <a:bodyPr/>
          <a:lstStyle/>
          <a:p>
            <a:fld id="{E77D4EB4-23AA-C947-8331-97516517FF4C}" type="slidenum">
              <a:rPr lang="en-US" altLang="en-US"/>
              <a:pPr/>
              <a:t>56</a:t>
            </a:fld>
            <a:endParaRPr lang="en-US" altLang="en-US"/>
          </a:p>
        </p:txBody>
      </p:sp>
      <p:sp>
        <p:nvSpPr>
          <p:cNvPr id="158722" name="Rectangle 2">
            <a:extLst>
              <a:ext uri="{FF2B5EF4-FFF2-40B4-BE49-F238E27FC236}">
                <a16:creationId xmlns:a16="http://schemas.microsoft.com/office/drawing/2014/main" id="{A5262AC7-9C8B-3666-FCDC-914FFB15C3CF}"/>
              </a:ext>
            </a:extLst>
          </p:cNvPr>
          <p:cNvSpPr>
            <a:spLocks noGrp="1" noRot="1" noChangeAspect="1" noChangeArrowheads="1" noTextEdit="1"/>
          </p:cNvSpPr>
          <p:nvPr>
            <p:ph type="sldImg"/>
          </p:nvPr>
        </p:nvSpPr>
        <p:spPr>
          <a:xfrm>
            <a:off x="1144588" y="685800"/>
            <a:ext cx="4572000" cy="3429000"/>
          </a:xfrm>
          <a:ln/>
        </p:spPr>
      </p:sp>
      <p:sp>
        <p:nvSpPr>
          <p:cNvPr id="158723" name="Rectangle 3">
            <a:extLst>
              <a:ext uri="{FF2B5EF4-FFF2-40B4-BE49-F238E27FC236}">
                <a16:creationId xmlns:a16="http://schemas.microsoft.com/office/drawing/2014/main" id="{32C86513-A158-8AC0-9EF5-B9027DF6CC07}"/>
              </a:ext>
            </a:extLst>
          </p:cNvPr>
          <p:cNvSpPr>
            <a:spLocks noGrp="1" noChangeArrowheads="1"/>
          </p:cNvSpPr>
          <p:nvPr>
            <p:ph type="body" idx="1"/>
          </p:nvPr>
        </p:nvSpPr>
        <p:spPr>
          <a:xfrm>
            <a:off x="914400" y="4343400"/>
            <a:ext cx="5029200" cy="4114800"/>
          </a:xfrm>
        </p:spPr>
        <p:txBody>
          <a:bodyPr/>
          <a:lstStyle/>
          <a:p>
            <a:r>
              <a:rPr lang="en-US" altLang="en-US"/>
              <a:t>last two bits are always 00 (in binary): take for granted ; not bother to specify</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BCDBB01-E8C1-981A-5D64-F17B1AB8E3C0}"/>
              </a:ext>
            </a:extLst>
          </p:cNvPr>
          <p:cNvSpPr>
            <a:spLocks noGrp="1" noChangeArrowheads="1"/>
          </p:cNvSpPr>
          <p:nvPr>
            <p:ph type="sldNum" sz="quarter" idx="5"/>
          </p:nvPr>
        </p:nvSpPr>
        <p:spPr>
          <a:ln/>
        </p:spPr>
        <p:txBody>
          <a:bodyPr/>
          <a:lstStyle/>
          <a:p>
            <a:fld id="{F57C7DAA-063F-0F4C-819A-F8022EEEC411}" type="slidenum">
              <a:rPr lang="en-US" altLang="en-US"/>
              <a:pPr/>
              <a:t>57</a:t>
            </a:fld>
            <a:endParaRPr lang="en-US" altLang="en-US"/>
          </a:p>
        </p:txBody>
      </p:sp>
      <p:sp>
        <p:nvSpPr>
          <p:cNvPr id="160770" name="Rectangle 2">
            <a:extLst>
              <a:ext uri="{FF2B5EF4-FFF2-40B4-BE49-F238E27FC236}">
                <a16:creationId xmlns:a16="http://schemas.microsoft.com/office/drawing/2014/main" id="{D062199F-6909-447A-AC3B-70F790D9FD2F}"/>
              </a:ext>
            </a:extLst>
          </p:cNvPr>
          <p:cNvSpPr>
            <a:spLocks noGrp="1" noRot="1" noChangeAspect="1" noChangeArrowheads="1" noTextEdit="1"/>
          </p:cNvSpPr>
          <p:nvPr>
            <p:ph type="sldImg"/>
          </p:nvPr>
        </p:nvSpPr>
        <p:spPr>
          <a:xfrm>
            <a:off x="1144588" y="685800"/>
            <a:ext cx="4572000" cy="3429000"/>
          </a:xfrm>
          <a:ln/>
        </p:spPr>
      </p:sp>
      <p:sp>
        <p:nvSpPr>
          <p:cNvPr id="160771" name="Rectangle 3">
            <a:extLst>
              <a:ext uri="{FF2B5EF4-FFF2-40B4-BE49-F238E27FC236}">
                <a16:creationId xmlns:a16="http://schemas.microsoft.com/office/drawing/2014/main" id="{B9CE3B1E-9EE7-6E59-513C-FDA8C5A7A97F}"/>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EECB0A9-EE04-69D9-E453-6535C968882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8195" name="Rectangle 3">
            <a:extLst>
              <a:ext uri="{FF2B5EF4-FFF2-40B4-BE49-F238E27FC236}">
                <a16:creationId xmlns:a16="http://schemas.microsoft.com/office/drawing/2014/main" id="{CDEA4CAD-8E9B-6BD2-4A9A-4E5CB3FACDC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F16C8A22-388D-4E5A-B6C1-12BF528CF467}"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6" name="Rectangle 6">
            <a:extLst>
              <a:ext uri="{FF2B5EF4-FFF2-40B4-BE49-F238E27FC236}">
                <a16:creationId xmlns:a16="http://schemas.microsoft.com/office/drawing/2014/main" id="{24D0D0C6-61CC-1999-2A82-917D67FF72C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8197" name="Rectangle 7">
            <a:extLst>
              <a:ext uri="{FF2B5EF4-FFF2-40B4-BE49-F238E27FC236}">
                <a16:creationId xmlns:a16="http://schemas.microsoft.com/office/drawing/2014/main" id="{6934B4F4-57EB-7167-6BE2-D33B5C75F3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2E364DF8-95C8-412E-952F-D9DC82AE70B1}"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60</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198" name="Rectangle 2">
            <a:extLst>
              <a:ext uri="{FF2B5EF4-FFF2-40B4-BE49-F238E27FC236}">
                <a16:creationId xmlns:a16="http://schemas.microsoft.com/office/drawing/2014/main" id="{95C51A2E-5AB2-BF35-BC7D-79E9E67C18EB}"/>
              </a:ext>
            </a:extLst>
          </p:cNvPr>
          <p:cNvSpPr>
            <a:spLocks noGrp="1" noRot="1" noChangeAspect="1" noChangeArrowheads="1" noTextEdit="1"/>
          </p:cNvSpPr>
          <p:nvPr>
            <p:ph type="sldImg"/>
          </p:nvPr>
        </p:nvSpPr>
        <p:spPr>
          <a:ln/>
        </p:spPr>
      </p:sp>
      <p:sp>
        <p:nvSpPr>
          <p:cNvPr id="8199" name="Rectangle 3">
            <a:extLst>
              <a:ext uri="{FF2B5EF4-FFF2-40B4-BE49-F238E27FC236}">
                <a16:creationId xmlns:a16="http://schemas.microsoft.com/office/drawing/2014/main" id="{612C231B-141D-DE92-4951-BC2AE3FF25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4EA3061-53CB-9FB5-0269-AEA165F6ABA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0483" name="Rectangle 3">
            <a:extLst>
              <a:ext uri="{FF2B5EF4-FFF2-40B4-BE49-F238E27FC236}">
                <a16:creationId xmlns:a16="http://schemas.microsoft.com/office/drawing/2014/main" id="{9BBE8F78-FA9C-D207-B386-002AA74FC06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E7D5B591-15DA-4894-A96C-179C78195417}"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0484" name="Rectangle 6">
            <a:extLst>
              <a:ext uri="{FF2B5EF4-FFF2-40B4-BE49-F238E27FC236}">
                <a16:creationId xmlns:a16="http://schemas.microsoft.com/office/drawing/2014/main" id="{495C9C64-2C99-CF6E-A3F4-D146698E871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20485" name="Rectangle 7">
            <a:extLst>
              <a:ext uri="{FF2B5EF4-FFF2-40B4-BE49-F238E27FC236}">
                <a16:creationId xmlns:a16="http://schemas.microsoft.com/office/drawing/2014/main" id="{393BB1A8-2998-3722-E211-C8F0912ACE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7685C7E2-7F9C-4260-80AE-A97BED9C9D1F}"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66</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0486" name="Rectangle 2">
            <a:extLst>
              <a:ext uri="{FF2B5EF4-FFF2-40B4-BE49-F238E27FC236}">
                <a16:creationId xmlns:a16="http://schemas.microsoft.com/office/drawing/2014/main" id="{ABF367E9-73B6-AD0D-944A-4080B8199349}"/>
              </a:ext>
            </a:extLst>
          </p:cNvPr>
          <p:cNvSpPr>
            <a:spLocks noGrp="1" noRot="1" noChangeAspect="1" noChangeArrowheads="1" noTextEdit="1"/>
          </p:cNvSpPr>
          <p:nvPr>
            <p:ph type="sldImg"/>
          </p:nvPr>
        </p:nvSpPr>
        <p:spPr>
          <a:ln/>
        </p:spPr>
      </p:sp>
      <p:sp>
        <p:nvSpPr>
          <p:cNvPr id="20487" name="Rectangle 3">
            <a:extLst>
              <a:ext uri="{FF2B5EF4-FFF2-40B4-BE49-F238E27FC236}">
                <a16:creationId xmlns:a16="http://schemas.microsoft.com/office/drawing/2014/main" id="{8CEB0415-791F-D92E-94F7-E00BED19CF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26F508B-2E47-7006-2CDF-1DA15A7AD4FF}"/>
              </a:ext>
            </a:extLst>
          </p:cNvPr>
          <p:cNvSpPr>
            <a:spLocks noGrp="1" noChangeArrowheads="1"/>
          </p:cNvSpPr>
          <p:nvPr>
            <p:ph type="sldNum" sz="quarter" idx="5"/>
          </p:nvPr>
        </p:nvSpPr>
        <p:spPr>
          <a:ln/>
        </p:spPr>
        <p:txBody>
          <a:bodyPr/>
          <a:lstStyle/>
          <a:p>
            <a:fld id="{1E3D1BE8-7713-AD42-ACD6-10A04EABDA86}" type="slidenum">
              <a:rPr lang="en-US" altLang="en-US"/>
              <a:pPr/>
              <a:t>6</a:t>
            </a:fld>
            <a:endParaRPr lang="en-US" altLang="en-US"/>
          </a:p>
        </p:txBody>
      </p:sp>
      <p:sp>
        <p:nvSpPr>
          <p:cNvPr id="29698" name="Rectangle 2">
            <a:extLst>
              <a:ext uri="{FF2B5EF4-FFF2-40B4-BE49-F238E27FC236}">
                <a16:creationId xmlns:a16="http://schemas.microsoft.com/office/drawing/2014/main" id="{FA5B1E40-0E79-49F5-5117-109B7F065B4D}"/>
              </a:ext>
            </a:extLst>
          </p:cNvPr>
          <p:cNvSpPr>
            <a:spLocks noGrp="1" noRot="1" noChangeAspect="1" noChangeArrowheads="1" noTextEdit="1"/>
          </p:cNvSpPr>
          <p:nvPr>
            <p:ph type="sldImg"/>
          </p:nvPr>
        </p:nvSpPr>
        <p:spPr>
          <a:xfrm>
            <a:off x="1144588" y="685800"/>
            <a:ext cx="4572000" cy="3429000"/>
          </a:xfrm>
          <a:ln/>
        </p:spPr>
      </p:sp>
      <p:sp>
        <p:nvSpPr>
          <p:cNvPr id="29699" name="Rectangle 3">
            <a:extLst>
              <a:ext uri="{FF2B5EF4-FFF2-40B4-BE49-F238E27FC236}">
                <a16:creationId xmlns:a16="http://schemas.microsoft.com/office/drawing/2014/main" id="{9F3229A3-AC29-073C-EDB1-CD2899B3321A}"/>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0B3FB8C8-716B-B452-3AB1-24EEF7B84DD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4579" name="Rectangle 3">
            <a:extLst>
              <a:ext uri="{FF2B5EF4-FFF2-40B4-BE49-F238E27FC236}">
                <a16:creationId xmlns:a16="http://schemas.microsoft.com/office/drawing/2014/main" id="{9BF850E7-A6F5-2A9F-3536-821A6C750B3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01B6E966-18E4-439B-BC35-35083DAAFBD8}"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4580" name="Rectangle 6">
            <a:extLst>
              <a:ext uri="{FF2B5EF4-FFF2-40B4-BE49-F238E27FC236}">
                <a16:creationId xmlns:a16="http://schemas.microsoft.com/office/drawing/2014/main" id="{2953C783-F240-E84D-FE3B-E1172AD3082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24581" name="Rectangle 7">
            <a:extLst>
              <a:ext uri="{FF2B5EF4-FFF2-40B4-BE49-F238E27FC236}">
                <a16:creationId xmlns:a16="http://schemas.microsoft.com/office/drawing/2014/main" id="{F79B9A2E-745A-DEDE-265F-1474BA2A7D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27FA1759-AFB1-492C-BF41-02CD5D9A06FD}"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67</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4582" name="Rectangle 2">
            <a:extLst>
              <a:ext uri="{FF2B5EF4-FFF2-40B4-BE49-F238E27FC236}">
                <a16:creationId xmlns:a16="http://schemas.microsoft.com/office/drawing/2014/main" id="{5D506F21-8BF0-F8AA-135D-2B61FD1E18FA}"/>
              </a:ext>
            </a:extLst>
          </p:cNvPr>
          <p:cNvSpPr>
            <a:spLocks noGrp="1" noRot="1" noChangeAspect="1" noChangeArrowheads="1" noTextEdit="1"/>
          </p:cNvSpPr>
          <p:nvPr>
            <p:ph type="sldImg"/>
          </p:nvPr>
        </p:nvSpPr>
        <p:spPr>
          <a:ln/>
        </p:spPr>
      </p:sp>
      <p:sp>
        <p:nvSpPr>
          <p:cNvPr id="24583" name="Rectangle 3">
            <a:extLst>
              <a:ext uri="{FF2B5EF4-FFF2-40B4-BE49-F238E27FC236}">
                <a16:creationId xmlns:a16="http://schemas.microsoft.com/office/drawing/2014/main" id="{E9B7213B-8C2A-12BC-4CD4-24B386261D2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0B2EE50A-7AF9-5E08-AAE6-7FE2E4BB6AD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6627" name="Rectangle 3">
            <a:extLst>
              <a:ext uri="{FF2B5EF4-FFF2-40B4-BE49-F238E27FC236}">
                <a16:creationId xmlns:a16="http://schemas.microsoft.com/office/drawing/2014/main" id="{7850878B-7DAD-DE50-CB02-BE9E1BA6FB0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2A305C68-34E9-4538-A61F-10F593B3287E}"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28" name="Rectangle 6">
            <a:extLst>
              <a:ext uri="{FF2B5EF4-FFF2-40B4-BE49-F238E27FC236}">
                <a16:creationId xmlns:a16="http://schemas.microsoft.com/office/drawing/2014/main" id="{6D8B9696-021E-DEBD-7871-BC52C2FEDD8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26629" name="Rectangle 7">
            <a:extLst>
              <a:ext uri="{FF2B5EF4-FFF2-40B4-BE49-F238E27FC236}">
                <a16:creationId xmlns:a16="http://schemas.microsoft.com/office/drawing/2014/main" id="{174297C3-352A-7FD6-769B-40DB2E8C6A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54F3F314-93A8-4BB1-9A55-D3FF68AB1561}"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68</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6630" name="Rectangle 2">
            <a:extLst>
              <a:ext uri="{FF2B5EF4-FFF2-40B4-BE49-F238E27FC236}">
                <a16:creationId xmlns:a16="http://schemas.microsoft.com/office/drawing/2014/main" id="{10E934F1-C2F2-590C-7C74-D115190D6AB7}"/>
              </a:ext>
            </a:extLst>
          </p:cNvPr>
          <p:cNvSpPr>
            <a:spLocks noGrp="1" noRot="1" noChangeAspect="1" noChangeArrowheads="1" noTextEdit="1"/>
          </p:cNvSpPr>
          <p:nvPr>
            <p:ph type="sldImg"/>
          </p:nvPr>
        </p:nvSpPr>
        <p:spPr>
          <a:ln/>
        </p:spPr>
      </p:sp>
      <p:sp>
        <p:nvSpPr>
          <p:cNvPr id="26631" name="Rectangle 3">
            <a:extLst>
              <a:ext uri="{FF2B5EF4-FFF2-40B4-BE49-F238E27FC236}">
                <a16:creationId xmlns:a16="http://schemas.microsoft.com/office/drawing/2014/main" id="{D051F7F7-F4DF-D5A2-D17D-DA9958B6A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6333059-E097-C3FB-7E7D-1934B807C36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9699" name="Rectangle 3">
            <a:extLst>
              <a:ext uri="{FF2B5EF4-FFF2-40B4-BE49-F238E27FC236}">
                <a16:creationId xmlns:a16="http://schemas.microsoft.com/office/drawing/2014/main" id="{D60650D4-3034-8B61-1BF4-E39F9489E59E}"/>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1990893E-8E7B-4357-99EF-8B0F9B8A5E8C}"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700" name="Rectangle 6">
            <a:extLst>
              <a:ext uri="{FF2B5EF4-FFF2-40B4-BE49-F238E27FC236}">
                <a16:creationId xmlns:a16="http://schemas.microsoft.com/office/drawing/2014/main" id="{AAFB2D3F-FBE2-88BD-CF2A-3D441A549D8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29701" name="Rectangle 7">
            <a:extLst>
              <a:ext uri="{FF2B5EF4-FFF2-40B4-BE49-F238E27FC236}">
                <a16:creationId xmlns:a16="http://schemas.microsoft.com/office/drawing/2014/main" id="{7E5C9BFB-5F95-AFFC-9623-C0E3F6443C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E3AF6FFF-AF4E-4222-A287-179A09EB614F}"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70</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9702" name="Rectangle 2">
            <a:extLst>
              <a:ext uri="{FF2B5EF4-FFF2-40B4-BE49-F238E27FC236}">
                <a16:creationId xmlns:a16="http://schemas.microsoft.com/office/drawing/2014/main" id="{9DB2B59F-AFD5-DF4C-420A-6E0A2031A477}"/>
              </a:ext>
            </a:extLst>
          </p:cNvPr>
          <p:cNvSpPr>
            <a:spLocks noGrp="1" noRot="1" noChangeAspect="1" noChangeArrowheads="1" noTextEdit="1"/>
          </p:cNvSpPr>
          <p:nvPr>
            <p:ph type="sldImg"/>
          </p:nvPr>
        </p:nvSpPr>
        <p:spPr>
          <a:ln/>
        </p:spPr>
      </p:sp>
      <p:sp>
        <p:nvSpPr>
          <p:cNvPr id="29703" name="Rectangle 3">
            <a:extLst>
              <a:ext uri="{FF2B5EF4-FFF2-40B4-BE49-F238E27FC236}">
                <a16:creationId xmlns:a16="http://schemas.microsoft.com/office/drawing/2014/main" id="{68FB76BB-DA8C-EA66-AE49-97A7075901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AFF7BBE-C5A7-4CE0-F106-40886CEF6FF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1747" name="Rectangle 3">
            <a:extLst>
              <a:ext uri="{FF2B5EF4-FFF2-40B4-BE49-F238E27FC236}">
                <a16:creationId xmlns:a16="http://schemas.microsoft.com/office/drawing/2014/main" id="{F95722A8-948E-9BB7-27F8-8E09D17F15F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9C4BFBB6-15C7-4735-AF69-0E9F28EA4365}"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1748" name="Rectangle 6">
            <a:extLst>
              <a:ext uri="{FF2B5EF4-FFF2-40B4-BE49-F238E27FC236}">
                <a16:creationId xmlns:a16="http://schemas.microsoft.com/office/drawing/2014/main" id="{A9B55133-7C1E-AEEA-9C2B-A452208588D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31749" name="Rectangle 7">
            <a:extLst>
              <a:ext uri="{FF2B5EF4-FFF2-40B4-BE49-F238E27FC236}">
                <a16:creationId xmlns:a16="http://schemas.microsoft.com/office/drawing/2014/main" id="{05FAFCB4-E838-DA72-417F-33BAF18A5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0B037FFB-76FA-490C-93C4-E9AB70A981B4}"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71</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1750" name="Rectangle 2">
            <a:extLst>
              <a:ext uri="{FF2B5EF4-FFF2-40B4-BE49-F238E27FC236}">
                <a16:creationId xmlns:a16="http://schemas.microsoft.com/office/drawing/2014/main" id="{B0973B40-7B39-65DA-33FE-2A4F2F0E2D59}"/>
              </a:ext>
            </a:extLst>
          </p:cNvPr>
          <p:cNvSpPr>
            <a:spLocks noGrp="1" noRot="1" noChangeAspect="1" noChangeArrowheads="1" noTextEdit="1"/>
          </p:cNvSpPr>
          <p:nvPr>
            <p:ph type="sldImg"/>
          </p:nvPr>
        </p:nvSpPr>
        <p:spPr>
          <a:ln/>
        </p:spPr>
      </p:sp>
      <p:sp>
        <p:nvSpPr>
          <p:cNvPr id="31751" name="Rectangle 3">
            <a:extLst>
              <a:ext uri="{FF2B5EF4-FFF2-40B4-BE49-F238E27FC236}">
                <a16:creationId xmlns:a16="http://schemas.microsoft.com/office/drawing/2014/main" id="{DC97E1A4-407A-6160-F8E9-E9F832790B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5490AED-05DC-8754-90C9-05CD6FDFCFF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3795" name="Rectangle 3">
            <a:extLst>
              <a:ext uri="{FF2B5EF4-FFF2-40B4-BE49-F238E27FC236}">
                <a16:creationId xmlns:a16="http://schemas.microsoft.com/office/drawing/2014/main" id="{AA5D5DA0-5BA6-258C-F2BA-4C53660701F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4EE5066C-460D-4A4B-B29E-8C7CE3527D10}"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3796" name="Rectangle 6">
            <a:extLst>
              <a:ext uri="{FF2B5EF4-FFF2-40B4-BE49-F238E27FC236}">
                <a16:creationId xmlns:a16="http://schemas.microsoft.com/office/drawing/2014/main" id="{EA7EA428-0E07-7C7D-6695-A7BC1BFD057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33797" name="Rectangle 7">
            <a:extLst>
              <a:ext uri="{FF2B5EF4-FFF2-40B4-BE49-F238E27FC236}">
                <a16:creationId xmlns:a16="http://schemas.microsoft.com/office/drawing/2014/main" id="{AF5C3881-CFAE-A3EE-6551-C1705D363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BF7BAB5A-CD5B-46F2-901D-DB1250B979A1}"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72</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3798" name="Rectangle 2">
            <a:extLst>
              <a:ext uri="{FF2B5EF4-FFF2-40B4-BE49-F238E27FC236}">
                <a16:creationId xmlns:a16="http://schemas.microsoft.com/office/drawing/2014/main" id="{CC99197C-E4A8-9A0F-322A-EFD4C40BA079}"/>
              </a:ext>
            </a:extLst>
          </p:cNvPr>
          <p:cNvSpPr>
            <a:spLocks noGrp="1" noRot="1" noChangeAspect="1" noChangeArrowheads="1" noTextEdit="1"/>
          </p:cNvSpPr>
          <p:nvPr>
            <p:ph type="sldImg"/>
          </p:nvPr>
        </p:nvSpPr>
        <p:spPr>
          <a:ln/>
        </p:spPr>
      </p:sp>
      <p:sp>
        <p:nvSpPr>
          <p:cNvPr id="33799" name="Rectangle 3">
            <a:extLst>
              <a:ext uri="{FF2B5EF4-FFF2-40B4-BE49-F238E27FC236}">
                <a16:creationId xmlns:a16="http://schemas.microsoft.com/office/drawing/2014/main" id="{56F68B03-2AA1-6A48-701F-A529D05640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881F933-0E75-09AA-D9FD-2D6450BF543F}"/>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5843" name="Rectangle 3">
            <a:extLst>
              <a:ext uri="{FF2B5EF4-FFF2-40B4-BE49-F238E27FC236}">
                <a16:creationId xmlns:a16="http://schemas.microsoft.com/office/drawing/2014/main" id="{019F4CC2-E9B2-5F74-DC59-DAB9F1EE7E0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7245C265-98C9-4C57-BAB7-BB0402EDF029}"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5844" name="Rectangle 6">
            <a:extLst>
              <a:ext uri="{FF2B5EF4-FFF2-40B4-BE49-F238E27FC236}">
                <a16:creationId xmlns:a16="http://schemas.microsoft.com/office/drawing/2014/main" id="{E4C0D156-D995-1B36-78C5-85081289B49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35845" name="Rectangle 7">
            <a:extLst>
              <a:ext uri="{FF2B5EF4-FFF2-40B4-BE49-F238E27FC236}">
                <a16:creationId xmlns:a16="http://schemas.microsoft.com/office/drawing/2014/main" id="{3C63990D-2496-F649-01C8-46D8086087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E4C9AA2E-A0A6-4D75-BC20-82EFB0266930}"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73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5846" name="Rectangle 2">
            <a:extLst>
              <a:ext uri="{FF2B5EF4-FFF2-40B4-BE49-F238E27FC236}">
                <a16:creationId xmlns:a16="http://schemas.microsoft.com/office/drawing/2014/main" id="{82C7F1CE-E298-2FB8-ACF9-CA139027BCC1}"/>
              </a:ext>
            </a:extLst>
          </p:cNvPr>
          <p:cNvSpPr>
            <a:spLocks noGrp="1" noRot="1" noChangeAspect="1" noChangeArrowheads="1" noTextEdit="1"/>
          </p:cNvSpPr>
          <p:nvPr>
            <p:ph type="sldImg"/>
          </p:nvPr>
        </p:nvSpPr>
        <p:spPr>
          <a:ln/>
        </p:spPr>
      </p:sp>
      <p:sp>
        <p:nvSpPr>
          <p:cNvPr id="35847" name="Rectangle 3">
            <a:extLst>
              <a:ext uri="{FF2B5EF4-FFF2-40B4-BE49-F238E27FC236}">
                <a16:creationId xmlns:a16="http://schemas.microsoft.com/office/drawing/2014/main" id="{AF7BED34-6A38-F7A3-98DE-19ED80AB0C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4479236-1ADC-631A-0C08-AF69CF3CC52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9939" name="Rectangle 3">
            <a:extLst>
              <a:ext uri="{FF2B5EF4-FFF2-40B4-BE49-F238E27FC236}">
                <a16:creationId xmlns:a16="http://schemas.microsoft.com/office/drawing/2014/main" id="{F1C66576-CE1C-D07F-47C1-F1CE7EC6128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12998966-44F5-4F96-8BDC-4215481586A1}"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0" name="Rectangle 6">
            <a:extLst>
              <a:ext uri="{FF2B5EF4-FFF2-40B4-BE49-F238E27FC236}">
                <a16:creationId xmlns:a16="http://schemas.microsoft.com/office/drawing/2014/main" id="{2F3C18C3-C5AC-FFE8-A212-C89A21B4B22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39941" name="Rectangle 7">
            <a:extLst>
              <a:ext uri="{FF2B5EF4-FFF2-40B4-BE49-F238E27FC236}">
                <a16:creationId xmlns:a16="http://schemas.microsoft.com/office/drawing/2014/main" id="{609FE3E9-E3C1-8EF8-179F-91C7EA9CB9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F1315B7D-AF5D-459F-B3D4-F5F951172156}"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76</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9942" name="Rectangle 2">
            <a:extLst>
              <a:ext uri="{FF2B5EF4-FFF2-40B4-BE49-F238E27FC236}">
                <a16:creationId xmlns:a16="http://schemas.microsoft.com/office/drawing/2014/main" id="{64166CD5-18C5-EF7B-D02A-12E6CF517D8E}"/>
              </a:ext>
            </a:extLst>
          </p:cNvPr>
          <p:cNvSpPr>
            <a:spLocks noGrp="1" noRot="1" noChangeAspect="1" noChangeArrowheads="1" noTextEdit="1"/>
          </p:cNvSpPr>
          <p:nvPr>
            <p:ph type="sldImg"/>
          </p:nvPr>
        </p:nvSpPr>
        <p:spPr>
          <a:ln/>
        </p:spPr>
      </p:sp>
      <p:sp>
        <p:nvSpPr>
          <p:cNvPr id="39943" name="Rectangle 3">
            <a:extLst>
              <a:ext uri="{FF2B5EF4-FFF2-40B4-BE49-F238E27FC236}">
                <a16:creationId xmlns:a16="http://schemas.microsoft.com/office/drawing/2014/main" id="{1697B742-EC89-8310-1FD7-EA2AA1438D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B5C0F48-CB18-DAD9-B453-49389390146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1987" name="Rectangle 3">
            <a:extLst>
              <a:ext uri="{FF2B5EF4-FFF2-40B4-BE49-F238E27FC236}">
                <a16:creationId xmlns:a16="http://schemas.microsoft.com/office/drawing/2014/main" id="{EE5E02D4-F68D-B653-6A74-A873933A9D3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66895AA5-C715-40E6-B3DC-24033CA2A10B}"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1988" name="Rectangle 6">
            <a:extLst>
              <a:ext uri="{FF2B5EF4-FFF2-40B4-BE49-F238E27FC236}">
                <a16:creationId xmlns:a16="http://schemas.microsoft.com/office/drawing/2014/main" id="{7FD699A1-857E-59B2-3FA5-06CA9C30DF4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41989" name="Rectangle 7">
            <a:extLst>
              <a:ext uri="{FF2B5EF4-FFF2-40B4-BE49-F238E27FC236}">
                <a16:creationId xmlns:a16="http://schemas.microsoft.com/office/drawing/2014/main" id="{83A3CACB-6C8C-08C2-78B8-3BFD38CD130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6C67A2C2-6DE2-4D42-A4CC-C1D5A8728C38}"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77</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1990" name="Rectangle 2">
            <a:extLst>
              <a:ext uri="{FF2B5EF4-FFF2-40B4-BE49-F238E27FC236}">
                <a16:creationId xmlns:a16="http://schemas.microsoft.com/office/drawing/2014/main" id="{496D75FB-D73F-14F8-3739-27DFEDE8CB28}"/>
              </a:ext>
            </a:extLst>
          </p:cNvPr>
          <p:cNvSpPr>
            <a:spLocks noGrp="1" noRot="1" noChangeAspect="1" noChangeArrowheads="1" noTextEdit="1"/>
          </p:cNvSpPr>
          <p:nvPr>
            <p:ph type="sldImg"/>
          </p:nvPr>
        </p:nvSpPr>
        <p:spPr>
          <a:ln/>
        </p:spPr>
      </p:sp>
      <p:sp>
        <p:nvSpPr>
          <p:cNvPr id="41991" name="Rectangle 3">
            <a:extLst>
              <a:ext uri="{FF2B5EF4-FFF2-40B4-BE49-F238E27FC236}">
                <a16:creationId xmlns:a16="http://schemas.microsoft.com/office/drawing/2014/main" id="{EF21D954-1845-48C3-87DD-00462F116D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3954C9B-5D7E-84B4-4270-A5A7C68416F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4035" name="Rectangle 3">
            <a:extLst>
              <a:ext uri="{FF2B5EF4-FFF2-40B4-BE49-F238E27FC236}">
                <a16:creationId xmlns:a16="http://schemas.microsoft.com/office/drawing/2014/main" id="{A36C8DAB-DE59-ABD9-28F6-C3B53E12EB1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F82A4F38-0C9C-46C5-8A1A-33695DC9EBD2}"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4036" name="Rectangle 6">
            <a:extLst>
              <a:ext uri="{FF2B5EF4-FFF2-40B4-BE49-F238E27FC236}">
                <a16:creationId xmlns:a16="http://schemas.microsoft.com/office/drawing/2014/main" id="{A48146D1-5EC7-51B6-6337-9AD9E3A55F9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44037" name="Rectangle 7">
            <a:extLst>
              <a:ext uri="{FF2B5EF4-FFF2-40B4-BE49-F238E27FC236}">
                <a16:creationId xmlns:a16="http://schemas.microsoft.com/office/drawing/2014/main" id="{4EE0F8CB-F058-6567-7525-7B248F9317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DF26EB5C-2C74-45CD-9543-4DA050BD5247}"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78</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4038" name="Rectangle 2">
            <a:extLst>
              <a:ext uri="{FF2B5EF4-FFF2-40B4-BE49-F238E27FC236}">
                <a16:creationId xmlns:a16="http://schemas.microsoft.com/office/drawing/2014/main" id="{5D6ADB13-3B54-2608-0E1A-8D6C6C5C8F0A}"/>
              </a:ext>
            </a:extLst>
          </p:cNvPr>
          <p:cNvSpPr>
            <a:spLocks noGrp="1" noRot="1" noChangeAspect="1" noChangeArrowheads="1" noTextEdit="1"/>
          </p:cNvSpPr>
          <p:nvPr>
            <p:ph type="sldImg"/>
          </p:nvPr>
        </p:nvSpPr>
        <p:spPr>
          <a:ln/>
        </p:spPr>
      </p:sp>
      <p:sp>
        <p:nvSpPr>
          <p:cNvPr id="44039" name="Rectangle 3">
            <a:extLst>
              <a:ext uri="{FF2B5EF4-FFF2-40B4-BE49-F238E27FC236}">
                <a16:creationId xmlns:a16="http://schemas.microsoft.com/office/drawing/2014/main" id="{83DC4897-42D4-3396-6331-55F5B0557C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1B3B2AC9-E316-7207-EF6E-EA06798BDDA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6083" name="Rectangle 3">
            <a:extLst>
              <a:ext uri="{FF2B5EF4-FFF2-40B4-BE49-F238E27FC236}">
                <a16:creationId xmlns:a16="http://schemas.microsoft.com/office/drawing/2014/main" id="{0D687DDB-32DD-A313-90CE-E5C0B0F661B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04DEC4E5-950F-475F-8D13-22044A912860}"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6084" name="Rectangle 6">
            <a:extLst>
              <a:ext uri="{FF2B5EF4-FFF2-40B4-BE49-F238E27FC236}">
                <a16:creationId xmlns:a16="http://schemas.microsoft.com/office/drawing/2014/main" id="{364B7C84-BB11-A84F-ECC9-38EF22E9A57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46085" name="Rectangle 7">
            <a:extLst>
              <a:ext uri="{FF2B5EF4-FFF2-40B4-BE49-F238E27FC236}">
                <a16:creationId xmlns:a16="http://schemas.microsoft.com/office/drawing/2014/main" id="{71E6C4EB-CFCD-F904-F4DF-3C945EE316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76ADFA38-7FB9-4436-86AA-E935C5919212}"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79</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6086" name="Rectangle 2">
            <a:extLst>
              <a:ext uri="{FF2B5EF4-FFF2-40B4-BE49-F238E27FC236}">
                <a16:creationId xmlns:a16="http://schemas.microsoft.com/office/drawing/2014/main" id="{1472DD4D-E145-72BC-A7B4-28E16C1443E7}"/>
              </a:ext>
            </a:extLst>
          </p:cNvPr>
          <p:cNvSpPr>
            <a:spLocks noGrp="1" noRot="1" noChangeAspect="1" noChangeArrowheads="1" noTextEdit="1"/>
          </p:cNvSpPr>
          <p:nvPr>
            <p:ph type="sldImg"/>
          </p:nvPr>
        </p:nvSpPr>
        <p:spPr>
          <a:ln/>
        </p:spPr>
      </p:sp>
      <p:sp>
        <p:nvSpPr>
          <p:cNvPr id="46087" name="Rectangle 3">
            <a:extLst>
              <a:ext uri="{FF2B5EF4-FFF2-40B4-BE49-F238E27FC236}">
                <a16:creationId xmlns:a16="http://schemas.microsoft.com/office/drawing/2014/main" id="{883001F1-FFDB-E008-F7E3-2C6A202457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FBB0470-E8FC-19AF-FB4A-241DE1F6D791}"/>
              </a:ext>
            </a:extLst>
          </p:cNvPr>
          <p:cNvSpPr>
            <a:spLocks noGrp="1" noChangeArrowheads="1"/>
          </p:cNvSpPr>
          <p:nvPr>
            <p:ph type="sldNum" sz="quarter" idx="5"/>
          </p:nvPr>
        </p:nvSpPr>
        <p:spPr>
          <a:ln/>
        </p:spPr>
        <p:txBody>
          <a:bodyPr/>
          <a:lstStyle/>
          <a:p>
            <a:fld id="{4DA93E26-0848-6241-9D9C-6232A3C88670}" type="slidenum">
              <a:rPr lang="en-US" altLang="en-US"/>
              <a:pPr/>
              <a:t>7</a:t>
            </a:fld>
            <a:endParaRPr lang="en-US" altLang="en-US"/>
          </a:p>
        </p:txBody>
      </p:sp>
      <p:sp>
        <p:nvSpPr>
          <p:cNvPr id="31746" name="Rectangle 2">
            <a:extLst>
              <a:ext uri="{FF2B5EF4-FFF2-40B4-BE49-F238E27FC236}">
                <a16:creationId xmlns:a16="http://schemas.microsoft.com/office/drawing/2014/main" id="{3484B4D3-EE27-5191-83B9-68CBF0BD3E4D}"/>
              </a:ext>
            </a:extLst>
          </p:cNvPr>
          <p:cNvSpPr>
            <a:spLocks noGrp="1" noRot="1" noChangeAspect="1" noChangeArrowheads="1" noTextEdit="1"/>
          </p:cNvSpPr>
          <p:nvPr>
            <p:ph type="sldImg"/>
          </p:nvPr>
        </p:nvSpPr>
        <p:spPr>
          <a:xfrm>
            <a:off x="1144588" y="685800"/>
            <a:ext cx="4572000" cy="3429000"/>
          </a:xfrm>
          <a:ln/>
        </p:spPr>
      </p:sp>
      <p:sp>
        <p:nvSpPr>
          <p:cNvPr id="31747" name="Rectangle 3">
            <a:extLst>
              <a:ext uri="{FF2B5EF4-FFF2-40B4-BE49-F238E27FC236}">
                <a16:creationId xmlns:a16="http://schemas.microsoft.com/office/drawing/2014/main" id="{94B598AE-A4C3-F97B-10FE-8D05A3724A3A}"/>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52D1E39-5A49-65BA-0C82-AE1D05A9A98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8131" name="Rectangle 3">
            <a:extLst>
              <a:ext uri="{FF2B5EF4-FFF2-40B4-BE49-F238E27FC236}">
                <a16:creationId xmlns:a16="http://schemas.microsoft.com/office/drawing/2014/main" id="{C7944ED7-0C48-3C9F-FB6F-26D3DDE70F16}"/>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69A61D42-957A-4C05-94E1-CEC4AAC030E4}"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8132" name="Rectangle 6">
            <a:extLst>
              <a:ext uri="{FF2B5EF4-FFF2-40B4-BE49-F238E27FC236}">
                <a16:creationId xmlns:a16="http://schemas.microsoft.com/office/drawing/2014/main" id="{834B07DD-24C3-D00F-2456-5E6468FE48C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48133" name="Rectangle 7">
            <a:extLst>
              <a:ext uri="{FF2B5EF4-FFF2-40B4-BE49-F238E27FC236}">
                <a16:creationId xmlns:a16="http://schemas.microsoft.com/office/drawing/2014/main" id="{8CA99F8A-ED7C-89BA-838C-FB38B0A414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76D39E30-F1DA-4D37-A970-B520B458F392}"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80</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8134" name="Rectangle 2">
            <a:extLst>
              <a:ext uri="{FF2B5EF4-FFF2-40B4-BE49-F238E27FC236}">
                <a16:creationId xmlns:a16="http://schemas.microsoft.com/office/drawing/2014/main" id="{A0E7406C-42A1-B9F0-C1E4-0D4F4A41480D}"/>
              </a:ext>
            </a:extLst>
          </p:cNvPr>
          <p:cNvSpPr>
            <a:spLocks noGrp="1" noRot="1" noChangeAspect="1" noChangeArrowheads="1" noTextEdit="1"/>
          </p:cNvSpPr>
          <p:nvPr>
            <p:ph type="sldImg"/>
          </p:nvPr>
        </p:nvSpPr>
        <p:spPr>
          <a:ln/>
        </p:spPr>
      </p:sp>
      <p:sp>
        <p:nvSpPr>
          <p:cNvPr id="48135" name="Rectangle 3">
            <a:extLst>
              <a:ext uri="{FF2B5EF4-FFF2-40B4-BE49-F238E27FC236}">
                <a16:creationId xmlns:a16="http://schemas.microsoft.com/office/drawing/2014/main" id="{2768A40E-B754-60C6-C37C-4BB8811A1C7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5CEF997F-FB93-D152-188A-626C6A4E7E1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1203" name="Rectangle 3">
            <a:extLst>
              <a:ext uri="{FF2B5EF4-FFF2-40B4-BE49-F238E27FC236}">
                <a16:creationId xmlns:a16="http://schemas.microsoft.com/office/drawing/2014/main" id="{2075CBE8-D7EB-CB8C-3C86-29CB1E577331}"/>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DE366FB6-D002-47BD-B930-A0953C17665D}"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04" name="Rectangle 6">
            <a:extLst>
              <a:ext uri="{FF2B5EF4-FFF2-40B4-BE49-F238E27FC236}">
                <a16:creationId xmlns:a16="http://schemas.microsoft.com/office/drawing/2014/main" id="{F4195424-409B-9AF1-6139-820AFEDF298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51205" name="Rectangle 7">
            <a:extLst>
              <a:ext uri="{FF2B5EF4-FFF2-40B4-BE49-F238E27FC236}">
                <a16:creationId xmlns:a16="http://schemas.microsoft.com/office/drawing/2014/main" id="{436AA796-6FEA-E8D4-1A17-1108E9F4F5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AF79086C-0A5D-4AD8-AA28-6DF81BB73498}"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82</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06" name="Rectangle 2">
            <a:extLst>
              <a:ext uri="{FF2B5EF4-FFF2-40B4-BE49-F238E27FC236}">
                <a16:creationId xmlns:a16="http://schemas.microsoft.com/office/drawing/2014/main" id="{813EAB93-3E4B-B9CB-CA10-CF4237233F2A}"/>
              </a:ext>
            </a:extLst>
          </p:cNvPr>
          <p:cNvSpPr>
            <a:spLocks noGrp="1" noRot="1" noChangeAspect="1" noChangeArrowheads="1" noTextEdit="1"/>
          </p:cNvSpPr>
          <p:nvPr>
            <p:ph type="sldImg"/>
          </p:nvPr>
        </p:nvSpPr>
        <p:spPr>
          <a:ln/>
        </p:spPr>
      </p:sp>
      <p:sp>
        <p:nvSpPr>
          <p:cNvPr id="51207" name="Rectangle 3">
            <a:extLst>
              <a:ext uri="{FF2B5EF4-FFF2-40B4-BE49-F238E27FC236}">
                <a16:creationId xmlns:a16="http://schemas.microsoft.com/office/drawing/2014/main" id="{8880CC0A-1CC3-B715-AEF7-2746468D20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BCBF546-E6A6-970C-6166-F9FE96E707D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5299" name="Rectangle 3">
            <a:extLst>
              <a:ext uri="{FF2B5EF4-FFF2-40B4-BE49-F238E27FC236}">
                <a16:creationId xmlns:a16="http://schemas.microsoft.com/office/drawing/2014/main" id="{485641BB-658F-73AF-131C-53244752DF7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024087F3-D7DA-4D1D-AD81-F44BB38A7714}"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5300" name="Rectangle 6">
            <a:extLst>
              <a:ext uri="{FF2B5EF4-FFF2-40B4-BE49-F238E27FC236}">
                <a16:creationId xmlns:a16="http://schemas.microsoft.com/office/drawing/2014/main" id="{C5563A7D-BEB6-E5FA-416B-EF0C1F6F679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55301" name="Rectangle 7">
            <a:extLst>
              <a:ext uri="{FF2B5EF4-FFF2-40B4-BE49-F238E27FC236}">
                <a16:creationId xmlns:a16="http://schemas.microsoft.com/office/drawing/2014/main" id="{7E6657D8-20D4-2A73-05B1-D7BB51C3FE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6A05C454-E579-40BF-A748-BE74626C54D6}"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84</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5302" name="Rectangle 2">
            <a:extLst>
              <a:ext uri="{FF2B5EF4-FFF2-40B4-BE49-F238E27FC236}">
                <a16:creationId xmlns:a16="http://schemas.microsoft.com/office/drawing/2014/main" id="{C359149F-88A7-3ECB-5CA4-32ADD082C724}"/>
              </a:ext>
            </a:extLst>
          </p:cNvPr>
          <p:cNvSpPr>
            <a:spLocks noGrp="1" noRot="1" noChangeAspect="1" noChangeArrowheads="1" noTextEdit="1"/>
          </p:cNvSpPr>
          <p:nvPr>
            <p:ph type="sldImg"/>
          </p:nvPr>
        </p:nvSpPr>
        <p:spPr>
          <a:ln/>
        </p:spPr>
      </p:sp>
      <p:sp>
        <p:nvSpPr>
          <p:cNvPr id="55303" name="Rectangle 3">
            <a:extLst>
              <a:ext uri="{FF2B5EF4-FFF2-40B4-BE49-F238E27FC236}">
                <a16:creationId xmlns:a16="http://schemas.microsoft.com/office/drawing/2014/main" id="{C78B09B8-5324-C85C-2729-5E9775B606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FD9B6327-2213-2BD9-D3FB-BAA8616C041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7347" name="Rectangle 3">
            <a:extLst>
              <a:ext uri="{FF2B5EF4-FFF2-40B4-BE49-F238E27FC236}">
                <a16:creationId xmlns:a16="http://schemas.microsoft.com/office/drawing/2014/main" id="{13D4BF08-FD34-A4C2-6C9E-25C9B1B8AD0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28E3626E-F54E-46E3-B320-773349962D28}"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7348" name="Rectangle 6">
            <a:extLst>
              <a:ext uri="{FF2B5EF4-FFF2-40B4-BE49-F238E27FC236}">
                <a16:creationId xmlns:a16="http://schemas.microsoft.com/office/drawing/2014/main" id="{79D9447E-DD77-C2AD-D592-9AD895C70F4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57349" name="Rectangle 7">
            <a:extLst>
              <a:ext uri="{FF2B5EF4-FFF2-40B4-BE49-F238E27FC236}">
                <a16:creationId xmlns:a16="http://schemas.microsoft.com/office/drawing/2014/main" id="{942EB32C-68C1-E961-4EE5-9A2BA94227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13DAAAF3-8593-4C0C-9A36-2F0D9AAE9173}"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85</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7350" name="Rectangle 2">
            <a:extLst>
              <a:ext uri="{FF2B5EF4-FFF2-40B4-BE49-F238E27FC236}">
                <a16:creationId xmlns:a16="http://schemas.microsoft.com/office/drawing/2014/main" id="{7665D5F1-E84A-F247-4DCF-5B75C2757AC7}"/>
              </a:ext>
            </a:extLst>
          </p:cNvPr>
          <p:cNvSpPr>
            <a:spLocks noGrp="1" noRot="1" noChangeAspect="1" noChangeArrowheads="1" noTextEdit="1"/>
          </p:cNvSpPr>
          <p:nvPr>
            <p:ph type="sldImg"/>
          </p:nvPr>
        </p:nvSpPr>
        <p:spPr>
          <a:ln/>
        </p:spPr>
      </p:sp>
      <p:sp>
        <p:nvSpPr>
          <p:cNvPr id="57351" name="Rectangle 3">
            <a:extLst>
              <a:ext uri="{FF2B5EF4-FFF2-40B4-BE49-F238E27FC236}">
                <a16:creationId xmlns:a16="http://schemas.microsoft.com/office/drawing/2014/main" id="{9DF7269A-209B-1A57-8645-22DA2B7476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7419703-6409-5078-E7F1-20976E65DE6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77827" name="Rectangle 3">
            <a:extLst>
              <a:ext uri="{FF2B5EF4-FFF2-40B4-BE49-F238E27FC236}">
                <a16:creationId xmlns:a16="http://schemas.microsoft.com/office/drawing/2014/main" id="{86343B7D-6CFB-5C8D-08DB-730139745A6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F4BE3B01-A65E-4D35-AFEF-8E7A11E4B15B}"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7828" name="Rectangle 6">
            <a:extLst>
              <a:ext uri="{FF2B5EF4-FFF2-40B4-BE49-F238E27FC236}">
                <a16:creationId xmlns:a16="http://schemas.microsoft.com/office/drawing/2014/main" id="{AA496076-FA07-32B4-1DD2-4142B2DBE2A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77829" name="Rectangle 7">
            <a:extLst>
              <a:ext uri="{FF2B5EF4-FFF2-40B4-BE49-F238E27FC236}">
                <a16:creationId xmlns:a16="http://schemas.microsoft.com/office/drawing/2014/main" id="{15D7269C-6A7A-0C43-BD81-C9AB5AE86F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54EC5788-AE5B-4518-9116-6EDB784EE9C7}"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92</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7830" name="Rectangle 2">
            <a:extLst>
              <a:ext uri="{FF2B5EF4-FFF2-40B4-BE49-F238E27FC236}">
                <a16:creationId xmlns:a16="http://schemas.microsoft.com/office/drawing/2014/main" id="{2A778E56-5519-F393-F775-C611250FD8FD}"/>
              </a:ext>
            </a:extLst>
          </p:cNvPr>
          <p:cNvSpPr>
            <a:spLocks noGrp="1" noRot="1" noChangeAspect="1" noChangeArrowheads="1" noTextEdit="1"/>
          </p:cNvSpPr>
          <p:nvPr>
            <p:ph type="sldImg"/>
          </p:nvPr>
        </p:nvSpPr>
        <p:spPr>
          <a:ln/>
        </p:spPr>
      </p:sp>
      <p:sp>
        <p:nvSpPr>
          <p:cNvPr id="77831" name="Rectangle 3">
            <a:extLst>
              <a:ext uri="{FF2B5EF4-FFF2-40B4-BE49-F238E27FC236}">
                <a16:creationId xmlns:a16="http://schemas.microsoft.com/office/drawing/2014/main" id="{AF675970-ED7F-603D-2996-5EBED22F2B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5BB5F8D-5F36-1864-95DD-25C5B6C0D07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80899" name="Rectangle 3">
            <a:extLst>
              <a:ext uri="{FF2B5EF4-FFF2-40B4-BE49-F238E27FC236}">
                <a16:creationId xmlns:a16="http://schemas.microsoft.com/office/drawing/2014/main" id="{145A890A-1495-6956-0FA9-E987A4D4790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91DE2FAC-B577-43B9-9AD1-C6E99F388762}"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0900" name="Rectangle 6">
            <a:extLst>
              <a:ext uri="{FF2B5EF4-FFF2-40B4-BE49-F238E27FC236}">
                <a16:creationId xmlns:a16="http://schemas.microsoft.com/office/drawing/2014/main" id="{54F48BB8-19BA-ABB6-97C9-E49210B079C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80901" name="Rectangle 7">
            <a:extLst>
              <a:ext uri="{FF2B5EF4-FFF2-40B4-BE49-F238E27FC236}">
                <a16:creationId xmlns:a16="http://schemas.microsoft.com/office/drawing/2014/main" id="{8F0359C4-19B8-FCAB-CC89-ACF3FAB8CC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17B2F1ED-36B0-4F1C-AE23-9FA409A292B8}"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93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0902" name="Rectangle 2">
            <a:extLst>
              <a:ext uri="{FF2B5EF4-FFF2-40B4-BE49-F238E27FC236}">
                <a16:creationId xmlns:a16="http://schemas.microsoft.com/office/drawing/2014/main" id="{60624560-21D3-886F-4BC7-386487EBDC26}"/>
              </a:ext>
            </a:extLst>
          </p:cNvPr>
          <p:cNvSpPr>
            <a:spLocks noGrp="1" noRot="1" noChangeAspect="1" noChangeArrowheads="1" noTextEdit="1"/>
          </p:cNvSpPr>
          <p:nvPr>
            <p:ph type="sldImg"/>
          </p:nvPr>
        </p:nvSpPr>
        <p:spPr>
          <a:ln/>
        </p:spPr>
      </p:sp>
      <p:sp>
        <p:nvSpPr>
          <p:cNvPr id="80903" name="Rectangle 3">
            <a:extLst>
              <a:ext uri="{FF2B5EF4-FFF2-40B4-BE49-F238E27FC236}">
                <a16:creationId xmlns:a16="http://schemas.microsoft.com/office/drawing/2014/main" id="{7576D63A-AC3C-420A-D279-14977B0B68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8078732-C764-CBB1-3BE1-B343B6C803B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117763" name="Rectangle 3">
            <a:extLst>
              <a:ext uri="{FF2B5EF4-FFF2-40B4-BE49-F238E27FC236}">
                <a16:creationId xmlns:a16="http://schemas.microsoft.com/office/drawing/2014/main" id="{FC814636-0DD0-9FDE-2B4E-1DE2CEE0A42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F0B660B9-330F-44A8-B6D9-3BBF10539A31}"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7764" name="Rectangle 6">
            <a:extLst>
              <a:ext uri="{FF2B5EF4-FFF2-40B4-BE49-F238E27FC236}">
                <a16:creationId xmlns:a16="http://schemas.microsoft.com/office/drawing/2014/main" id="{D7864527-675A-8EF2-18BE-0DAF522D0AA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117765" name="Rectangle 7">
            <a:extLst>
              <a:ext uri="{FF2B5EF4-FFF2-40B4-BE49-F238E27FC236}">
                <a16:creationId xmlns:a16="http://schemas.microsoft.com/office/drawing/2014/main" id="{1669F0BD-45DD-2982-E403-CF33623DB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258E901D-8C34-4B5D-9159-48027851CFEA}"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94</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17766" name="Rectangle 2">
            <a:extLst>
              <a:ext uri="{FF2B5EF4-FFF2-40B4-BE49-F238E27FC236}">
                <a16:creationId xmlns:a16="http://schemas.microsoft.com/office/drawing/2014/main" id="{EC2E940B-E11C-B1CB-0872-963B814C8EA7}"/>
              </a:ext>
            </a:extLst>
          </p:cNvPr>
          <p:cNvSpPr>
            <a:spLocks noGrp="1" noRot="1" noChangeAspect="1" noChangeArrowheads="1" noTextEdit="1"/>
          </p:cNvSpPr>
          <p:nvPr>
            <p:ph type="sldImg"/>
          </p:nvPr>
        </p:nvSpPr>
        <p:spPr>
          <a:ln/>
        </p:spPr>
      </p:sp>
      <p:sp>
        <p:nvSpPr>
          <p:cNvPr id="117767" name="Rectangle 3">
            <a:extLst>
              <a:ext uri="{FF2B5EF4-FFF2-40B4-BE49-F238E27FC236}">
                <a16:creationId xmlns:a16="http://schemas.microsoft.com/office/drawing/2014/main" id="{18B83FFB-C2AF-04B0-1B41-EEAFA8656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39043AE5-B0C5-3D9B-EEB2-EBE20AC2D3A0}"/>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86019" name="Rectangle 3">
            <a:extLst>
              <a:ext uri="{FF2B5EF4-FFF2-40B4-BE49-F238E27FC236}">
                <a16:creationId xmlns:a16="http://schemas.microsoft.com/office/drawing/2014/main" id="{F501279C-988E-C915-5CAD-1CCA4592741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79833DEA-A1F8-4E14-B558-610442C56263}"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6020" name="Rectangle 6">
            <a:extLst>
              <a:ext uri="{FF2B5EF4-FFF2-40B4-BE49-F238E27FC236}">
                <a16:creationId xmlns:a16="http://schemas.microsoft.com/office/drawing/2014/main" id="{1A954B48-84EC-4BB5-2FA4-3599F760659A}"/>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86021" name="Rectangle 7">
            <a:extLst>
              <a:ext uri="{FF2B5EF4-FFF2-40B4-BE49-F238E27FC236}">
                <a16:creationId xmlns:a16="http://schemas.microsoft.com/office/drawing/2014/main" id="{768A09FD-70CF-7CC8-F76E-5797BCD5CD1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328CC496-374F-459A-A1A2-3BF53BFE83EA}"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96</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6022" name="Rectangle 2">
            <a:extLst>
              <a:ext uri="{FF2B5EF4-FFF2-40B4-BE49-F238E27FC236}">
                <a16:creationId xmlns:a16="http://schemas.microsoft.com/office/drawing/2014/main" id="{69B543E3-D6AC-BA6D-32B0-24E389A3FD83}"/>
              </a:ext>
            </a:extLst>
          </p:cNvPr>
          <p:cNvSpPr>
            <a:spLocks noGrp="1" noRot="1" noChangeAspect="1" noChangeArrowheads="1" noTextEdit="1"/>
          </p:cNvSpPr>
          <p:nvPr>
            <p:ph type="sldImg"/>
          </p:nvPr>
        </p:nvSpPr>
        <p:spPr>
          <a:ln/>
        </p:spPr>
      </p:sp>
      <p:sp>
        <p:nvSpPr>
          <p:cNvPr id="86023" name="Rectangle 3">
            <a:extLst>
              <a:ext uri="{FF2B5EF4-FFF2-40B4-BE49-F238E27FC236}">
                <a16:creationId xmlns:a16="http://schemas.microsoft.com/office/drawing/2014/main" id="{F99B44BA-D6FF-1063-4DDC-41ED67C1CC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70956D88-356E-3C94-68A3-3F254C11FA4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100355" name="Rectangle 3">
            <a:extLst>
              <a:ext uri="{FF2B5EF4-FFF2-40B4-BE49-F238E27FC236}">
                <a16:creationId xmlns:a16="http://schemas.microsoft.com/office/drawing/2014/main" id="{7939DA44-7FA2-52AB-A34E-9232A9CA344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B79EA8FC-3689-4F96-9241-E95AE8218B06}"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56" name="Rectangle 6">
            <a:extLst>
              <a:ext uri="{FF2B5EF4-FFF2-40B4-BE49-F238E27FC236}">
                <a16:creationId xmlns:a16="http://schemas.microsoft.com/office/drawing/2014/main" id="{EF87F591-F7A4-8290-DBD1-1A5C4DCFCE66}"/>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100357" name="Rectangle 7">
            <a:extLst>
              <a:ext uri="{FF2B5EF4-FFF2-40B4-BE49-F238E27FC236}">
                <a16:creationId xmlns:a16="http://schemas.microsoft.com/office/drawing/2014/main" id="{70DD65BE-9C10-E96F-A328-CED1A4B5D9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FFBF4695-CA2E-4F2A-94FD-B465339A1983}"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98</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0358" name="Rectangle 2">
            <a:extLst>
              <a:ext uri="{FF2B5EF4-FFF2-40B4-BE49-F238E27FC236}">
                <a16:creationId xmlns:a16="http://schemas.microsoft.com/office/drawing/2014/main" id="{319B94DB-B8DB-F6F7-4D14-2EAF1D91848E}"/>
              </a:ext>
            </a:extLst>
          </p:cNvPr>
          <p:cNvSpPr>
            <a:spLocks noGrp="1" noRot="1" noChangeAspect="1" noChangeArrowheads="1" noTextEdit="1"/>
          </p:cNvSpPr>
          <p:nvPr>
            <p:ph type="sldImg"/>
          </p:nvPr>
        </p:nvSpPr>
        <p:spPr>
          <a:ln/>
        </p:spPr>
      </p:sp>
      <p:sp>
        <p:nvSpPr>
          <p:cNvPr id="100359" name="Rectangle 3">
            <a:extLst>
              <a:ext uri="{FF2B5EF4-FFF2-40B4-BE49-F238E27FC236}">
                <a16:creationId xmlns:a16="http://schemas.microsoft.com/office/drawing/2014/main" id="{50DC1D43-AFE6-1FF8-45A9-49BAAF6FCD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EB10DED8-0D31-E3FE-BA48-FB635FB52D5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103427" name="Rectangle 3">
            <a:extLst>
              <a:ext uri="{FF2B5EF4-FFF2-40B4-BE49-F238E27FC236}">
                <a16:creationId xmlns:a16="http://schemas.microsoft.com/office/drawing/2014/main" id="{39599AC5-5CD7-228C-6CDD-231F6562E7F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F653BCC9-A1A2-4553-BD04-9DC09927545B}"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3428" name="Rectangle 6">
            <a:extLst>
              <a:ext uri="{FF2B5EF4-FFF2-40B4-BE49-F238E27FC236}">
                <a16:creationId xmlns:a16="http://schemas.microsoft.com/office/drawing/2014/main" id="{A5D2DA3A-5B5F-FFEA-BEF5-6DD25BEC0FA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103429" name="Rectangle 7">
            <a:extLst>
              <a:ext uri="{FF2B5EF4-FFF2-40B4-BE49-F238E27FC236}">
                <a16:creationId xmlns:a16="http://schemas.microsoft.com/office/drawing/2014/main" id="{3F03B6E1-1105-BE05-C104-F4B2C7BCF6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751E0182-BB19-47E4-B58A-EA31713F0D73}"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100</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3430" name="Rectangle 2">
            <a:extLst>
              <a:ext uri="{FF2B5EF4-FFF2-40B4-BE49-F238E27FC236}">
                <a16:creationId xmlns:a16="http://schemas.microsoft.com/office/drawing/2014/main" id="{E35F6E4E-853F-7E40-BDAD-5BC48B4838F8}"/>
              </a:ext>
            </a:extLst>
          </p:cNvPr>
          <p:cNvSpPr>
            <a:spLocks noGrp="1" noRot="1" noChangeAspect="1" noChangeArrowheads="1" noTextEdit="1"/>
          </p:cNvSpPr>
          <p:nvPr>
            <p:ph type="sldImg"/>
          </p:nvPr>
        </p:nvSpPr>
        <p:spPr>
          <a:ln/>
        </p:spPr>
      </p:sp>
      <p:sp>
        <p:nvSpPr>
          <p:cNvPr id="103431" name="Rectangle 3">
            <a:extLst>
              <a:ext uri="{FF2B5EF4-FFF2-40B4-BE49-F238E27FC236}">
                <a16:creationId xmlns:a16="http://schemas.microsoft.com/office/drawing/2014/main" id="{4134749D-54BC-3880-7D14-EBC5AFA26D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2C4D581-CF53-0E80-5D46-500249965C32}"/>
              </a:ext>
            </a:extLst>
          </p:cNvPr>
          <p:cNvSpPr>
            <a:spLocks noGrp="1" noChangeArrowheads="1"/>
          </p:cNvSpPr>
          <p:nvPr>
            <p:ph type="sldNum" sz="quarter" idx="5"/>
          </p:nvPr>
        </p:nvSpPr>
        <p:spPr>
          <a:ln/>
        </p:spPr>
        <p:txBody>
          <a:bodyPr/>
          <a:lstStyle/>
          <a:p>
            <a:fld id="{3DE157FD-F907-BF4D-923E-1BE1481F0DEF}" type="slidenum">
              <a:rPr lang="en-US" altLang="en-US"/>
              <a:pPr/>
              <a:t>8</a:t>
            </a:fld>
            <a:endParaRPr lang="en-US" altLang="en-US"/>
          </a:p>
        </p:txBody>
      </p:sp>
      <p:sp>
        <p:nvSpPr>
          <p:cNvPr id="33794" name="Rectangle 2">
            <a:extLst>
              <a:ext uri="{FF2B5EF4-FFF2-40B4-BE49-F238E27FC236}">
                <a16:creationId xmlns:a16="http://schemas.microsoft.com/office/drawing/2014/main" id="{96285019-FD93-36FA-0771-B3359A8207D4}"/>
              </a:ext>
            </a:extLst>
          </p:cNvPr>
          <p:cNvSpPr>
            <a:spLocks noGrp="1" noRot="1" noChangeAspect="1" noChangeArrowheads="1" noTextEdit="1"/>
          </p:cNvSpPr>
          <p:nvPr>
            <p:ph type="sldImg"/>
          </p:nvPr>
        </p:nvSpPr>
        <p:spPr>
          <a:xfrm>
            <a:off x="1144588" y="685800"/>
            <a:ext cx="4572000" cy="3429000"/>
          </a:xfrm>
          <a:ln/>
        </p:spPr>
      </p:sp>
      <p:sp>
        <p:nvSpPr>
          <p:cNvPr id="33795" name="Rectangle 3">
            <a:extLst>
              <a:ext uri="{FF2B5EF4-FFF2-40B4-BE49-F238E27FC236}">
                <a16:creationId xmlns:a16="http://schemas.microsoft.com/office/drawing/2014/main" id="{C44CEEC3-66F7-C978-1D64-96743BD5B83B}"/>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4072E88D-A49E-0038-E44A-77C7F9618732}"/>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107523" name="Rectangle 3">
            <a:extLst>
              <a:ext uri="{FF2B5EF4-FFF2-40B4-BE49-F238E27FC236}">
                <a16:creationId xmlns:a16="http://schemas.microsoft.com/office/drawing/2014/main" id="{9C1DC082-91D2-6D4B-11AA-F398FC4AC837}"/>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F85846B5-0A12-487D-9420-0342A1B74E09}"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7524" name="Rectangle 6">
            <a:extLst>
              <a:ext uri="{FF2B5EF4-FFF2-40B4-BE49-F238E27FC236}">
                <a16:creationId xmlns:a16="http://schemas.microsoft.com/office/drawing/2014/main" id="{22527FA2-797C-4706-1B04-802A78FA7EF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107525" name="Rectangle 7">
            <a:extLst>
              <a:ext uri="{FF2B5EF4-FFF2-40B4-BE49-F238E27FC236}">
                <a16:creationId xmlns:a16="http://schemas.microsoft.com/office/drawing/2014/main" id="{399F6928-1E9C-29E7-B0F9-BD4CBDEEEC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D14C89A0-28CF-4C6F-832C-B1FCA985DEB8}"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101</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107526" name="Rectangle 2">
            <a:extLst>
              <a:ext uri="{FF2B5EF4-FFF2-40B4-BE49-F238E27FC236}">
                <a16:creationId xmlns:a16="http://schemas.microsoft.com/office/drawing/2014/main" id="{2295BEB6-7E4C-7AAC-FC07-5CBF96300D84}"/>
              </a:ext>
            </a:extLst>
          </p:cNvPr>
          <p:cNvSpPr>
            <a:spLocks noGrp="1" noRot="1" noChangeAspect="1" noChangeArrowheads="1" noTextEdit="1"/>
          </p:cNvSpPr>
          <p:nvPr>
            <p:ph type="sldImg"/>
          </p:nvPr>
        </p:nvSpPr>
        <p:spPr>
          <a:ln/>
        </p:spPr>
      </p:sp>
      <p:sp>
        <p:nvSpPr>
          <p:cNvPr id="107527" name="Rectangle 3">
            <a:extLst>
              <a:ext uri="{FF2B5EF4-FFF2-40B4-BE49-F238E27FC236}">
                <a16:creationId xmlns:a16="http://schemas.microsoft.com/office/drawing/2014/main" id="{3FA244D8-9989-77C1-1D40-20AB58649A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3208348F-08B6-86A6-4455-1FF5DE4A517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92163" name="Rectangle 3">
            <a:extLst>
              <a:ext uri="{FF2B5EF4-FFF2-40B4-BE49-F238E27FC236}">
                <a16:creationId xmlns:a16="http://schemas.microsoft.com/office/drawing/2014/main" id="{5F85A034-E57F-213D-AF1F-ECB0BE5C755C}"/>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87E9226D-4645-4A9A-96DD-F3FC1A79FFB7}"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164" name="Rectangle 6">
            <a:extLst>
              <a:ext uri="{FF2B5EF4-FFF2-40B4-BE49-F238E27FC236}">
                <a16:creationId xmlns:a16="http://schemas.microsoft.com/office/drawing/2014/main" id="{DA019BCF-636B-197C-F4C7-3401A62B046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66788"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3 — Arithmetic for Computers</a:t>
            </a:r>
          </a:p>
        </p:txBody>
      </p:sp>
      <p:sp>
        <p:nvSpPr>
          <p:cNvPr id="92165" name="Rectangle 7">
            <a:extLst>
              <a:ext uri="{FF2B5EF4-FFF2-40B4-BE49-F238E27FC236}">
                <a16:creationId xmlns:a16="http://schemas.microsoft.com/office/drawing/2014/main" id="{C09C21D7-791A-1510-9DDF-6B5839CCAE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488FB62C-06DB-4598-A106-CDCFFE8993ED}"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1" fontAlgn="auto" latinLnBrk="0" hangingPunct="1">
                <a:lnSpc>
                  <a:spcPct val="100000"/>
                </a:lnSpc>
                <a:spcBef>
                  <a:spcPts val="0"/>
                </a:spcBef>
                <a:spcAft>
                  <a:spcPts val="0"/>
                </a:spcAft>
                <a:buClrTx/>
                <a:buSzTx/>
                <a:buFontTx/>
                <a:buNone/>
                <a:tabLst/>
                <a:defRPr/>
              </a:pPr>
              <a:t>102</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92166" name="Rectangle 2">
            <a:extLst>
              <a:ext uri="{FF2B5EF4-FFF2-40B4-BE49-F238E27FC236}">
                <a16:creationId xmlns:a16="http://schemas.microsoft.com/office/drawing/2014/main" id="{95A74CBA-55F9-0E98-9EA8-7435B150E214}"/>
              </a:ext>
            </a:extLst>
          </p:cNvPr>
          <p:cNvSpPr>
            <a:spLocks noGrp="1" noRot="1" noChangeAspect="1" noChangeArrowheads="1" noTextEdit="1"/>
          </p:cNvSpPr>
          <p:nvPr>
            <p:ph type="sldImg"/>
          </p:nvPr>
        </p:nvSpPr>
        <p:spPr>
          <a:ln/>
        </p:spPr>
      </p:sp>
      <p:sp>
        <p:nvSpPr>
          <p:cNvPr id="92167" name="Rectangle 3">
            <a:extLst>
              <a:ext uri="{FF2B5EF4-FFF2-40B4-BE49-F238E27FC236}">
                <a16:creationId xmlns:a16="http://schemas.microsoft.com/office/drawing/2014/main" id="{1E2B595D-0F13-A8B6-2200-5CA594AC60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ED863125-FA9B-66B8-E3CF-6EC2F14E762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28675" name="Rectangle 3">
            <a:extLst>
              <a:ext uri="{FF2B5EF4-FFF2-40B4-BE49-F238E27FC236}">
                <a16:creationId xmlns:a16="http://schemas.microsoft.com/office/drawing/2014/main" id="{CFC1A49E-10B2-233C-6028-4AAD4229EC80}"/>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3BA560FC-5429-4A27-959D-0F998791276E}"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8676" name="Rectangle 6">
            <a:extLst>
              <a:ext uri="{FF2B5EF4-FFF2-40B4-BE49-F238E27FC236}">
                <a16:creationId xmlns:a16="http://schemas.microsoft.com/office/drawing/2014/main" id="{EB8E89EC-22D7-6E4A-A1A6-43E77F666D3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28677" name="Rectangle 7">
            <a:extLst>
              <a:ext uri="{FF2B5EF4-FFF2-40B4-BE49-F238E27FC236}">
                <a16:creationId xmlns:a16="http://schemas.microsoft.com/office/drawing/2014/main" id="{3B93DA8D-7A32-4F31-7F30-9BB0368073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82066818-0F51-419E-BA27-718683261505}"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103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28678" name="Rectangle 2">
            <a:extLst>
              <a:ext uri="{FF2B5EF4-FFF2-40B4-BE49-F238E27FC236}">
                <a16:creationId xmlns:a16="http://schemas.microsoft.com/office/drawing/2014/main" id="{E03831F5-14C0-017D-CDE2-908134697F68}"/>
              </a:ext>
            </a:extLst>
          </p:cNvPr>
          <p:cNvSpPr>
            <a:spLocks noGrp="1" noRot="1" noChangeAspect="1" noChangeArrowheads="1" noTextEdit="1"/>
          </p:cNvSpPr>
          <p:nvPr>
            <p:ph type="sldImg"/>
          </p:nvPr>
        </p:nvSpPr>
        <p:spPr>
          <a:ln/>
        </p:spPr>
      </p:sp>
      <p:sp>
        <p:nvSpPr>
          <p:cNvPr id="28679" name="Rectangle 3">
            <a:extLst>
              <a:ext uri="{FF2B5EF4-FFF2-40B4-BE49-F238E27FC236}">
                <a16:creationId xmlns:a16="http://schemas.microsoft.com/office/drawing/2014/main" id="{A43CCD6E-A42C-8C0D-B0AC-6AE498CA7D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98D8353D-58DC-8544-7991-EB96F867AC0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0723" name="Rectangle 3">
            <a:extLst>
              <a:ext uri="{FF2B5EF4-FFF2-40B4-BE49-F238E27FC236}">
                <a16:creationId xmlns:a16="http://schemas.microsoft.com/office/drawing/2014/main" id="{3DAD5D28-BF11-5E48-4B2F-66FC9C20C29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2C58B71-B078-47BC-8A11-99C7FB80330D}"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24" name="Rectangle 6">
            <a:extLst>
              <a:ext uri="{FF2B5EF4-FFF2-40B4-BE49-F238E27FC236}">
                <a16:creationId xmlns:a16="http://schemas.microsoft.com/office/drawing/2014/main" id="{5E260B7E-EA6A-F03F-92E8-82BDCF45B5D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30725" name="Rectangle 7">
            <a:extLst>
              <a:ext uri="{FF2B5EF4-FFF2-40B4-BE49-F238E27FC236}">
                <a16:creationId xmlns:a16="http://schemas.microsoft.com/office/drawing/2014/main" id="{B77E6CD0-A87F-1556-B71C-ACA14EEF828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4720544-7AA4-4E5A-A4A4-920E36468156}"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104</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0726" name="Rectangle 2">
            <a:extLst>
              <a:ext uri="{FF2B5EF4-FFF2-40B4-BE49-F238E27FC236}">
                <a16:creationId xmlns:a16="http://schemas.microsoft.com/office/drawing/2014/main" id="{0F475FB0-2F24-64A6-FCE6-87A165602110}"/>
              </a:ext>
            </a:extLst>
          </p:cNvPr>
          <p:cNvSpPr>
            <a:spLocks noGrp="1" noRot="1" noChangeAspect="1" noChangeArrowheads="1" noTextEdit="1"/>
          </p:cNvSpPr>
          <p:nvPr>
            <p:ph type="sldImg"/>
          </p:nvPr>
        </p:nvSpPr>
        <p:spPr>
          <a:ln/>
        </p:spPr>
      </p:sp>
      <p:sp>
        <p:nvSpPr>
          <p:cNvPr id="30727" name="Rectangle 3">
            <a:extLst>
              <a:ext uri="{FF2B5EF4-FFF2-40B4-BE49-F238E27FC236}">
                <a16:creationId xmlns:a16="http://schemas.microsoft.com/office/drawing/2014/main" id="{DCD88CB1-3D7A-BF2A-E208-433B9287FC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2EB9738-86E4-41A5-0A88-ADB26D3A9EB7}"/>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2771" name="Rectangle 3">
            <a:extLst>
              <a:ext uri="{FF2B5EF4-FFF2-40B4-BE49-F238E27FC236}">
                <a16:creationId xmlns:a16="http://schemas.microsoft.com/office/drawing/2014/main" id="{967B95D1-510E-8DAA-6EA8-C1B7921CF84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4FDBC21-BC65-4E8B-AAF9-46CF7C1AE282}"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2772" name="Rectangle 6">
            <a:extLst>
              <a:ext uri="{FF2B5EF4-FFF2-40B4-BE49-F238E27FC236}">
                <a16:creationId xmlns:a16="http://schemas.microsoft.com/office/drawing/2014/main" id="{9FF35BB2-BDE9-75C9-D3D3-6340E9E693C5}"/>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32773" name="Rectangle 7">
            <a:extLst>
              <a:ext uri="{FF2B5EF4-FFF2-40B4-BE49-F238E27FC236}">
                <a16:creationId xmlns:a16="http://schemas.microsoft.com/office/drawing/2014/main" id="{CB94F58E-25B1-A879-869A-1F6F5C6DA4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57C8EED-829A-47D2-A784-E2599100F149}"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105</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2774" name="Rectangle 2">
            <a:extLst>
              <a:ext uri="{FF2B5EF4-FFF2-40B4-BE49-F238E27FC236}">
                <a16:creationId xmlns:a16="http://schemas.microsoft.com/office/drawing/2014/main" id="{8E49A7A3-6316-28FB-07A2-AF600ADCD9FC}"/>
              </a:ext>
            </a:extLst>
          </p:cNvPr>
          <p:cNvSpPr>
            <a:spLocks noGrp="1" noRot="1" noChangeAspect="1" noChangeArrowheads="1" noTextEdit="1"/>
          </p:cNvSpPr>
          <p:nvPr>
            <p:ph type="sldImg"/>
          </p:nvPr>
        </p:nvSpPr>
        <p:spPr>
          <a:ln/>
        </p:spPr>
      </p:sp>
      <p:sp>
        <p:nvSpPr>
          <p:cNvPr id="32775" name="Rectangle 3">
            <a:extLst>
              <a:ext uri="{FF2B5EF4-FFF2-40B4-BE49-F238E27FC236}">
                <a16:creationId xmlns:a16="http://schemas.microsoft.com/office/drawing/2014/main" id="{83165720-3CA5-8601-C4C6-D1DC790330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2BE93AF-B94D-78DD-C3BE-4D0C30D9E8F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4819" name="Rectangle 3">
            <a:extLst>
              <a:ext uri="{FF2B5EF4-FFF2-40B4-BE49-F238E27FC236}">
                <a16:creationId xmlns:a16="http://schemas.microsoft.com/office/drawing/2014/main" id="{AB281FEB-9488-9844-6665-388A40632C2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3CE861A3-BBEB-4C9A-8B97-0625181B33FC}"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820" name="Rectangle 6">
            <a:extLst>
              <a:ext uri="{FF2B5EF4-FFF2-40B4-BE49-F238E27FC236}">
                <a16:creationId xmlns:a16="http://schemas.microsoft.com/office/drawing/2014/main" id="{A40F8008-817D-BC89-C254-A5CB6E0640A7}"/>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34821" name="Rectangle 7">
            <a:extLst>
              <a:ext uri="{FF2B5EF4-FFF2-40B4-BE49-F238E27FC236}">
                <a16:creationId xmlns:a16="http://schemas.microsoft.com/office/drawing/2014/main" id="{B6F82D80-90D6-72D6-0075-972798D69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03557876-DECA-4446-A69E-428B983A1532}"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106</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4822" name="Rectangle 2">
            <a:extLst>
              <a:ext uri="{FF2B5EF4-FFF2-40B4-BE49-F238E27FC236}">
                <a16:creationId xmlns:a16="http://schemas.microsoft.com/office/drawing/2014/main" id="{AF5D66EF-E974-DC33-6B9B-A4CD2C4B6152}"/>
              </a:ext>
            </a:extLst>
          </p:cNvPr>
          <p:cNvSpPr>
            <a:spLocks noGrp="1" noRot="1" noChangeAspect="1" noChangeArrowheads="1" noTextEdit="1"/>
          </p:cNvSpPr>
          <p:nvPr>
            <p:ph type="sldImg"/>
          </p:nvPr>
        </p:nvSpPr>
        <p:spPr>
          <a:ln/>
        </p:spPr>
      </p:sp>
      <p:sp>
        <p:nvSpPr>
          <p:cNvPr id="34823" name="Rectangle 3">
            <a:extLst>
              <a:ext uri="{FF2B5EF4-FFF2-40B4-BE49-F238E27FC236}">
                <a16:creationId xmlns:a16="http://schemas.microsoft.com/office/drawing/2014/main" id="{89A7CBBC-045C-0B8A-7D01-C184DE330C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3E245CE-A46D-03BF-F5C6-587B32E0792D}"/>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6867" name="Rectangle 3">
            <a:extLst>
              <a:ext uri="{FF2B5EF4-FFF2-40B4-BE49-F238E27FC236}">
                <a16:creationId xmlns:a16="http://schemas.microsoft.com/office/drawing/2014/main" id="{A163C81A-1398-50CF-575B-55CCB93C2FE3}"/>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C998889-D1FB-47EE-974A-37344256DAD6}"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6868" name="Rectangle 6">
            <a:extLst>
              <a:ext uri="{FF2B5EF4-FFF2-40B4-BE49-F238E27FC236}">
                <a16:creationId xmlns:a16="http://schemas.microsoft.com/office/drawing/2014/main" id="{B01A2F52-2A5E-676A-85E0-B3DB5DB2A93D}"/>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36869" name="Rectangle 7">
            <a:extLst>
              <a:ext uri="{FF2B5EF4-FFF2-40B4-BE49-F238E27FC236}">
                <a16:creationId xmlns:a16="http://schemas.microsoft.com/office/drawing/2014/main" id="{30B01D7A-6955-717E-3988-CD526980B2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313AA2E1-A6C3-4472-80C8-9BE9F74801E9}"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107</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6870" name="Rectangle 2">
            <a:extLst>
              <a:ext uri="{FF2B5EF4-FFF2-40B4-BE49-F238E27FC236}">
                <a16:creationId xmlns:a16="http://schemas.microsoft.com/office/drawing/2014/main" id="{DADDFC3D-5AF0-E80E-313A-4FFCFF5F5804}"/>
              </a:ext>
            </a:extLst>
          </p:cNvPr>
          <p:cNvSpPr>
            <a:spLocks noGrp="1" noRot="1" noChangeAspect="1" noChangeArrowheads="1" noTextEdit="1"/>
          </p:cNvSpPr>
          <p:nvPr>
            <p:ph type="sldImg"/>
          </p:nvPr>
        </p:nvSpPr>
        <p:spPr>
          <a:ln/>
        </p:spPr>
      </p:sp>
      <p:sp>
        <p:nvSpPr>
          <p:cNvPr id="36871" name="Rectangle 3">
            <a:extLst>
              <a:ext uri="{FF2B5EF4-FFF2-40B4-BE49-F238E27FC236}">
                <a16:creationId xmlns:a16="http://schemas.microsoft.com/office/drawing/2014/main" id="{67684915-76AC-E099-3E0E-AD0B818E2C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7FE7F3D-50F2-F5FA-7CE2-7DFF6BE7F10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38915" name="Rectangle 3">
            <a:extLst>
              <a:ext uri="{FF2B5EF4-FFF2-40B4-BE49-F238E27FC236}">
                <a16:creationId xmlns:a16="http://schemas.microsoft.com/office/drawing/2014/main" id="{2599F7F1-E777-D0EB-087C-CC1A8BC2130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6E559E1-2FFF-4495-AF97-A09B8763DC7D}"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8916" name="Rectangle 6">
            <a:extLst>
              <a:ext uri="{FF2B5EF4-FFF2-40B4-BE49-F238E27FC236}">
                <a16:creationId xmlns:a16="http://schemas.microsoft.com/office/drawing/2014/main" id="{6046829C-20C0-2A09-5AB4-0C6FDBCE4D8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38917" name="Rectangle 7">
            <a:extLst>
              <a:ext uri="{FF2B5EF4-FFF2-40B4-BE49-F238E27FC236}">
                <a16:creationId xmlns:a16="http://schemas.microsoft.com/office/drawing/2014/main" id="{AE6A345A-6FDE-7FBF-1569-D17FAE17547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0E75131-8770-4C62-A7B6-20165E43FF7F}"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108</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38918" name="Rectangle 2">
            <a:extLst>
              <a:ext uri="{FF2B5EF4-FFF2-40B4-BE49-F238E27FC236}">
                <a16:creationId xmlns:a16="http://schemas.microsoft.com/office/drawing/2014/main" id="{B3B71280-6C8A-B9FE-C5C9-4258859C4848}"/>
              </a:ext>
            </a:extLst>
          </p:cNvPr>
          <p:cNvSpPr>
            <a:spLocks noGrp="1" noRot="1" noChangeAspect="1" noChangeArrowheads="1" noTextEdit="1"/>
          </p:cNvSpPr>
          <p:nvPr>
            <p:ph type="sldImg"/>
          </p:nvPr>
        </p:nvSpPr>
        <p:spPr>
          <a:ln/>
        </p:spPr>
      </p:sp>
      <p:sp>
        <p:nvSpPr>
          <p:cNvPr id="38919" name="Rectangle 3">
            <a:extLst>
              <a:ext uri="{FF2B5EF4-FFF2-40B4-BE49-F238E27FC236}">
                <a16:creationId xmlns:a16="http://schemas.microsoft.com/office/drawing/2014/main" id="{B52E143D-FB70-D64C-B1B7-8C4DC408B7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1217F72-11EF-F487-3CE9-89AC536DC8CA}"/>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0963" name="Rectangle 3">
            <a:extLst>
              <a:ext uri="{FF2B5EF4-FFF2-40B4-BE49-F238E27FC236}">
                <a16:creationId xmlns:a16="http://schemas.microsoft.com/office/drawing/2014/main" id="{96DF5DD2-CC9B-133A-698E-D5CB619CBE5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537B56F-0432-43F6-82B4-89DA679CBDF4}"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0964" name="Rectangle 6">
            <a:extLst>
              <a:ext uri="{FF2B5EF4-FFF2-40B4-BE49-F238E27FC236}">
                <a16:creationId xmlns:a16="http://schemas.microsoft.com/office/drawing/2014/main" id="{CC5F0162-4AE7-48D0-82F1-90EBFFC3A11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40965" name="Rectangle 7">
            <a:extLst>
              <a:ext uri="{FF2B5EF4-FFF2-40B4-BE49-F238E27FC236}">
                <a16:creationId xmlns:a16="http://schemas.microsoft.com/office/drawing/2014/main" id="{4F90033B-DD25-7ECE-1A59-023B6377ED1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1EDAC967-B7BA-4A1B-B9A4-91D9C0C12006}"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109</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0966" name="Rectangle 2">
            <a:extLst>
              <a:ext uri="{FF2B5EF4-FFF2-40B4-BE49-F238E27FC236}">
                <a16:creationId xmlns:a16="http://schemas.microsoft.com/office/drawing/2014/main" id="{06CD80E6-FCA4-FC89-5724-8C2AEACA461A}"/>
              </a:ext>
            </a:extLst>
          </p:cNvPr>
          <p:cNvSpPr>
            <a:spLocks noGrp="1" noRot="1" noChangeAspect="1" noChangeArrowheads="1" noTextEdit="1"/>
          </p:cNvSpPr>
          <p:nvPr>
            <p:ph type="sldImg"/>
          </p:nvPr>
        </p:nvSpPr>
        <p:spPr>
          <a:ln/>
        </p:spPr>
      </p:sp>
      <p:sp>
        <p:nvSpPr>
          <p:cNvPr id="40967" name="Rectangle 3">
            <a:extLst>
              <a:ext uri="{FF2B5EF4-FFF2-40B4-BE49-F238E27FC236}">
                <a16:creationId xmlns:a16="http://schemas.microsoft.com/office/drawing/2014/main" id="{1BD7729F-72E1-FBFB-26D2-FEC540DA1B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CF5D78E-0587-B6FC-C4C5-DF08C82C85A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3011" name="Rectangle 3">
            <a:extLst>
              <a:ext uri="{FF2B5EF4-FFF2-40B4-BE49-F238E27FC236}">
                <a16:creationId xmlns:a16="http://schemas.microsoft.com/office/drawing/2014/main" id="{961F512B-4D97-DA5A-717C-FE2E1EFDCF5B}"/>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FEA8050A-5951-4732-9889-10969F702E01}"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3012" name="Rectangle 6">
            <a:extLst>
              <a:ext uri="{FF2B5EF4-FFF2-40B4-BE49-F238E27FC236}">
                <a16:creationId xmlns:a16="http://schemas.microsoft.com/office/drawing/2014/main" id="{EF9DC8AC-2A2E-B5D7-B88C-01C5E46EC4E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43013" name="Rectangle 7">
            <a:extLst>
              <a:ext uri="{FF2B5EF4-FFF2-40B4-BE49-F238E27FC236}">
                <a16:creationId xmlns:a16="http://schemas.microsoft.com/office/drawing/2014/main" id="{7CE03AF8-947F-2CFB-57F3-CF1A8424E0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95894A14-EA48-4141-8975-9BA31FAFB5F5}"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110</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3014" name="Rectangle 2">
            <a:extLst>
              <a:ext uri="{FF2B5EF4-FFF2-40B4-BE49-F238E27FC236}">
                <a16:creationId xmlns:a16="http://schemas.microsoft.com/office/drawing/2014/main" id="{06E13A48-007A-C8B3-E849-2FF49465D64B}"/>
              </a:ext>
            </a:extLst>
          </p:cNvPr>
          <p:cNvSpPr>
            <a:spLocks noGrp="1" noRot="1" noChangeAspect="1" noChangeArrowheads="1" noTextEdit="1"/>
          </p:cNvSpPr>
          <p:nvPr>
            <p:ph type="sldImg"/>
          </p:nvPr>
        </p:nvSpPr>
        <p:spPr>
          <a:ln/>
        </p:spPr>
      </p:sp>
      <p:sp>
        <p:nvSpPr>
          <p:cNvPr id="43015" name="Rectangle 3">
            <a:extLst>
              <a:ext uri="{FF2B5EF4-FFF2-40B4-BE49-F238E27FC236}">
                <a16:creationId xmlns:a16="http://schemas.microsoft.com/office/drawing/2014/main" id="{24086BA2-E64D-460F-22F4-54E606C3A1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7FDB58F-D891-0ADA-3C63-6F646F01FBB5}"/>
              </a:ext>
            </a:extLst>
          </p:cNvPr>
          <p:cNvSpPr>
            <a:spLocks noGrp="1" noChangeArrowheads="1"/>
          </p:cNvSpPr>
          <p:nvPr>
            <p:ph type="sldNum" sz="quarter" idx="5"/>
          </p:nvPr>
        </p:nvSpPr>
        <p:spPr>
          <a:ln/>
        </p:spPr>
        <p:txBody>
          <a:bodyPr/>
          <a:lstStyle/>
          <a:p>
            <a:fld id="{236BAC88-0007-7145-A7F4-DD73E8D2CF92}" type="slidenum">
              <a:rPr lang="en-US" altLang="en-US"/>
              <a:pPr/>
              <a:t>9</a:t>
            </a:fld>
            <a:endParaRPr lang="en-US" altLang="en-US"/>
          </a:p>
        </p:txBody>
      </p:sp>
      <p:sp>
        <p:nvSpPr>
          <p:cNvPr id="35842" name="Rectangle 2">
            <a:extLst>
              <a:ext uri="{FF2B5EF4-FFF2-40B4-BE49-F238E27FC236}">
                <a16:creationId xmlns:a16="http://schemas.microsoft.com/office/drawing/2014/main" id="{2CAF18DA-09D0-281A-4688-0E70342E5CF0}"/>
              </a:ext>
            </a:extLst>
          </p:cNvPr>
          <p:cNvSpPr>
            <a:spLocks noGrp="1" noRot="1" noChangeAspect="1" noChangeArrowheads="1" noTextEdit="1"/>
          </p:cNvSpPr>
          <p:nvPr>
            <p:ph type="sldImg"/>
          </p:nvPr>
        </p:nvSpPr>
        <p:spPr>
          <a:xfrm>
            <a:off x="1144588" y="685800"/>
            <a:ext cx="4572000" cy="3429000"/>
          </a:xfrm>
          <a:ln/>
        </p:spPr>
      </p:sp>
      <p:sp>
        <p:nvSpPr>
          <p:cNvPr id="35843" name="Rectangle 3">
            <a:extLst>
              <a:ext uri="{FF2B5EF4-FFF2-40B4-BE49-F238E27FC236}">
                <a16:creationId xmlns:a16="http://schemas.microsoft.com/office/drawing/2014/main" id="{3CCA2AF3-054A-58E3-FD64-79CE27F19416}"/>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33E1655-54AB-7C9B-5653-B0332277434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5059" name="Rectangle 3">
            <a:extLst>
              <a:ext uri="{FF2B5EF4-FFF2-40B4-BE49-F238E27FC236}">
                <a16:creationId xmlns:a16="http://schemas.microsoft.com/office/drawing/2014/main" id="{9711636B-5370-FA96-9934-76D4E260926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60B0977-36A9-454D-84F2-78E89AD0A454}"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5060" name="Rectangle 6">
            <a:extLst>
              <a:ext uri="{FF2B5EF4-FFF2-40B4-BE49-F238E27FC236}">
                <a16:creationId xmlns:a16="http://schemas.microsoft.com/office/drawing/2014/main" id="{358CADB3-31AF-2FBE-CFD2-BD2A8F0D7DC2}"/>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45061" name="Rectangle 7">
            <a:extLst>
              <a:ext uri="{FF2B5EF4-FFF2-40B4-BE49-F238E27FC236}">
                <a16:creationId xmlns:a16="http://schemas.microsoft.com/office/drawing/2014/main" id="{B844ED61-8F43-BF9E-D36D-6FA522B15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87F368C-C03A-40B4-8E64-7008025FADFE}"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111</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5062" name="Rectangle 2">
            <a:extLst>
              <a:ext uri="{FF2B5EF4-FFF2-40B4-BE49-F238E27FC236}">
                <a16:creationId xmlns:a16="http://schemas.microsoft.com/office/drawing/2014/main" id="{73A360D1-5AA2-9751-F5B6-CEB13125B97E}"/>
              </a:ext>
            </a:extLst>
          </p:cNvPr>
          <p:cNvSpPr>
            <a:spLocks noGrp="1" noRot="1" noChangeAspect="1" noChangeArrowheads="1" noTextEdit="1"/>
          </p:cNvSpPr>
          <p:nvPr>
            <p:ph type="sldImg"/>
          </p:nvPr>
        </p:nvSpPr>
        <p:spPr>
          <a:ln/>
        </p:spPr>
      </p:sp>
      <p:sp>
        <p:nvSpPr>
          <p:cNvPr id="45063" name="Rectangle 3">
            <a:extLst>
              <a:ext uri="{FF2B5EF4-FFF2-40B4-BE49-F238E27FC236}">
                <a16:creationId xmlns:a16="http://schemas.microsoft.com/office/drawing/2014/main" id="{80F656D8-44EC-301B-E18E-ADF19FD810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FE6674F5-0F60-51FC-1D79-7A07930AAAB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7107" name="Rectangle 3">
            <a:extLst>
              <a:ext uri="{FF2B5EF4-FFF2-40B4-BE49-F238E27FC236}">
                <a16:creationId xmlns:a16="http://schemas.microsoft.com/office/drawing/2014/main" id="{8C8A3456-D6B6-17F5-1274-FD9704F1AC3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0BE80BEC-6864-4CFC-A8ED-48C494DF6AA4}"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7108" name="Rectangle 6">
            <a:extLst>
              <a:ext uri="{FF2B5EF4-FFF2-40B4-BE49-F238E27FC236}">
                <a16:creationId xmlns:a16="http://schemas.microsoft.com/office/drawing/2014/main" id="{40B47249-744E-5CC3-4235-918CAE3089E3}"/>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47109" name="Rectangle 7">
            <a:extLst>
              <a:ext uri="{FF2B5EF4-FFF2-40B4-BE49-F238E27FC236}">
                <a16:creationId xmlns:a16="http://schemas.microsoft.com/office/drawing/2014/main" id="{62AA81FF-CE60-AB41-0385-0E9960736A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035798F-91BA-4AE7-B4AB-C9A9DAC61908}"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112</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7110" name="Rectangle 2">
            <a:extLst>
              <a:ext uri="{FF2B5EF4-FFF2-40B4-BE49-F238E27FC236}">
                <a16:creationId xmlns:a16="http://schemas.microsoft.com/office/drawing/2014/main" id="{364C39B2-7C3D-EEF3-5C91-4EF827CD53A7}"/>
              </a:ext>
            </a:extLst>
          </p:cNvPr>
          <p:cNvSpPr>
            <a:spLocks noGrp="1" noRot="1" noChangeAspect="1" noChangeArrowheads="1" noTextEdit="1"/>
          </p:cNvSpPr>
          <p:nvPr>
            <p:ph type="sldImg"/>
          </p:nvPr>
        </p:nvSpPr>
        <p:spPr>
          <a:ln/>
        </p:spPr>
      </p:sp>
      <p:sp>
        <p:nvSpPr>
          <p:cNvPr id="47111" name="Rectangle 3">
            <a:extLst>
              <a:ext uri="{FF2B5EF4-FFF2-40B4-BE49-F238E27FC236}">
                <a16:creationId xmlns:a16="http://schemas.microsoft.com/office/drawing/2014/main" id="{DEB2C298-955D-ADA1-B620-1D3F56B369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928903D-5878-9288-FBBB-BE150863669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49155" name="Rectangle 3">
            <a:extLst>
              <a:ext uri="{FF2B5EF4-FFF2-40B4-BE49-F238E27FC236}">
                <a16:creationId xmlns:a16="http://schemas.microsoft.com/office/drawing/2014/main" id="{686ADB50-61C7-35C5-E4F3-7FEA27052B44}"/>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FB722ACB-B8D5-4515-9CDA-3A28D0ABB9CB}"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6" name="Rectangle 6">
            <a:extLst>
              <a:ext uri="{FF2B5EF4-FFF2-40B4-BE49-F238E27FC236}">
                <a16:creationId xmlns:a16="http://schemas.microsoft.com/office/drawing/2014/main" id="{C5577D93-6B80-6F39-83CA-E5DEFB9BD401}"/>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49157" name="Rectangle 7">
            <a:extLst>
              <a:ext uri="{FF2B5EF4-FFF2-40B4-BE49-F238E27FC236}">
                <a16:creationId xmlns:a16="http://schemas.microsoft.com/office/drawing/2014/main" id="{C4FDE6D4-219B-8BAA-7CD7-4543090E32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3E0865B2-7699-4454-82D0-671F490301AE}"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49158" name="Rectangle 2">
            <a:extLst>
              <a:ext uri="{FF2B5EF4-FFF2-40B4-BE49-F238E27FC236}">
                <a16:creationId xmlns:a16="http://schemas.microsoft.com/office/drawing/2014/main" id="{026DC21C-D9E0-B176-D852-0DBD5852D43E}"/>
              </a:ext>
            </a:extLst>
          </p:cNvPr>
          <p:cNvSpPr>
            <a:spLocks noGrp="1" noRot="1" noChangeAspect="1" noChangeArrowheads="1" noTextEdit="1"/>
          </p:cNvSpPr>
          <p:nvPr>
            <p:ph type="sldImg"/>
          </p:nvPr>
        </p:nvSpPr>
        <p:spPr>
          <a:ln/>
        </p:spPr>
      </p:sp>
      <p:sp>
        <p:nvSpPr>
          <p:cNvPr id="49159" name="Rectangle 3">
            <a:extLst>
              <a:ext uri="{FF2B5EF4-FFF2-40B4-BE49-F238E27FC236}">
                <a16:creationId xmlns:a16="http://schemas.microsoft.com/office/drawing/2014/main" id="{8DEBAA01-5547-48D0-0BA8-C14B52C07E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8FA1A2B6-4249-529A-AE41-E321CBD5C061}"/>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1203" name="Rectangle 3">
            <a:extLst>
              <a:ext uri="{FF2B5EF4-FFF2-40B4-BE49-F238E27FC236}">
                <a16:creationId xmlns:a16="http://schemas.microsoft.com/office/drawing/2014/main" id="{A7786513-0AE9-5765-5A44-7C42F031C33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EDF906EE-D23A-490C-BB45-0553B338C6B5}"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04" name="Rectangle 6">
            <a:extLst>
              <a:ext uri="{FF2B5EF4-FFF2-40B4-BE49-F238E27FC236}">
                <a16:creationId xmlns:a16="http://schemas.microsoft.com/office/drawing/2014/main" id="{2AF7CFD7-4A64-1804-137F-21B3F38B4AD9}"/>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51205" name="Rectangle 7">
            <a:extLst>
              <a:ext uri="{FF2B5EF4-FFF2-40B4-BE49-F238E27FC236}">
                <a16:creationId xmlns:a16="http://schemas.microsoft.com/office/drawing/2014/main" id="{91F721E8-06B4-ED1E-EBFF-C363B24F47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5F1A09E-B625-40E2-A428-DAA48FEBBEBE}"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114</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1206" name="Rectangle 2">
            <a:extLst>
              <a:ext uri="{FF2B5EF4-FFF2-40B4-BE49-F238E27FC236}">
                <a16:creationId xmlns:a16="http://schemas.microsoft.com/office/drawing/2014/main" id="{CCA1A7C1-4CC4-08EC-CD46-5DBE6353B657}"/>
              </a:ext>
            </a:extLst>
          </p:cNvPr>
          <p:cNvSpPr>
            <a:spLocks noGrp="1" noRot="1" noChangeAspect="1" noChangeArrowheads="1" noTextEdit="1"/>
          </p:cNvSpPr>
          <p:nvPr>
            <p:ph type="sldImg"/>
          </p:nvPr>
        </p:nvSpPr>
        <p:spPr>
          <a:ln/>
        </p:spPr>
      </p:sp>
      <p:sp>
        <p:nvSpPr>
          <p:cNvPr id="51207" name="Rectangle 3">
            <a:extLst>
              <a:ext uri="{FF2B5EF4-FFF2-40B4-BE49-F238E27FC236}">
                <a16:creationId xmlns:a16="http://schemas.microsoft.com/office/drawing/2014/main" id="{53A7EEE6-B275-7118-395D-FEAB27C892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60E8A0F-0E31-AED6-D91F-7FEA09315798}"/>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3251" name="Rectangle 3">
            <a:extLst>
              <a:ext uri="{FF2B5EF4-FFF2-40B4-BE49-F238E27FC236}">
                <a16:creationId xmlns:a16="http://schemas.microsoft.com/office/drawing/2014/main" id="{0254A059-EACA-F98E-873C-8929708B69A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47CD1A9E-B495-4C91-8FF6-1258A00CDB9F}"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252" name="Rectangle 6">
            <a:extLst>
              <a:ext uri="{FF2B5EF4-FFF2-40B4-BE49-F238E27FC236}">
                <a16:creationId xmlns:a16="http://schemas.microsoft.com/office/drawing/2014/main" id="{CC0C8D6A-678A-E952-CBD5-EDABA4C5C728}"/>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53253" name="Rectangle 7">
            <a:extLst>
              <a:ext uri="{FF2B5EF4-FFF2-40B4-BE49-F238E27FC236}">
                <a16:creationId xmlns:a16="http://schemas.microsoft.com/office/drawing/2014/main" id="{BFA8585E-25A8-89A8-57A4-A057C13384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783C7F75-9BFE-4A2C-A0CF-E2E3463023CF}"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115</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3254" name="Rectangle 2">
            <a:extLst>
              <a:ext uri="{FF2B5EF4-FFF2-40B4-BE49-F238E27FC236}">
                <a16:creationId xmlns:a16="http://schemas.microsoft.com/office/drawing/2014/main" id="{597E27D7-E4A3-DF2F-9198-3479FD50567B}"/>
              </a:ext>
            </a:extLst>
          </p:cNvPr>
          <p:cNvSpPr>
            <a:spLocks noGrp="1" noRot="1" noChangeAspect="1" noChangeArrowheads="1" noTextEdit="1"/>
          </p:cNvSpPr>
          <p:nvPr>
            <p:ph type="sldImg"/>
          </p:nvPr>
        </p:nvSpPr>
        <p:spPr>
          <a:ln/>
        </p:spPr>
      </p:sp>
      <p:sp>
        <p:nvSpPr>
          <p:cNvPr id="53255" name="Rectangle 3">
            <a:extLst>
              <a:ext uri="{FF2B5EF4-FFF2-40B4-BE49-F238E27FC236}">
                <a16:creationId xmlns:a16="http://schemas.microsoft.com/office/drawing/2014/main" id="{ABB1B151-4D93-5B1E-57E9-63984D3453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1ADDAD59-D30E-B3BB-77DB-FA91058F365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5299" name="Rectangle 3">
            <a:extLst>
              <a:ext uri="{FF2B5EF4-FFF2-40B4-BE49-F238E27FC236}">
                <a16:creationId xmlns:a16="http://schemas.microsoft.com/office/drawing/2014/main" id="{7AAD7CC4-D2C9-4628-CD09-E0A445A669B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D96245BE-CC0F-46A6-83D9-816CD884CD66}"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5300" name="Rectangle 6">
            <a:extLst>
              <a:ext uri="{FF2B5EF4-FFF2-40B4-BE49-F238E27FC236}">
                <a16:creationId xmlns:a16="http://schemas.microsoft.com/office/drawing/2014/main" id="{50F53643-7812-D498-10C9-80DB0CE5F9BC}"/>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55301" name="Rectangle 7">
            <a:extLst>
              <a:ext uri="{FF2B5EF4-FFF2-40B4-BE49-F238E27FC236}">
                <a16:creationId xmlns:a16="http://schemas.microsoft.com/office/drawing/2014/main" id="{23F86DE4-F584-9E4E-D351-996169F579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DADF30A-DE65-4840-9E0C-3B1D25DF57B5}"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116</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5302" name="Rectangle 2">
            <a:extLst>
              <a:ext uri="{FF2B5EF4-FFF2-40B4-BE49-F238E27FC236}">
                <a16:creationId xmlns:a16="http://schemas.microsoft.com/office/drawing/2014/main" id="{6DC18421-15C9-D711-F41B-B03DD3CFF88C}"/>
              </a:ext>
            </a:extLst>
          </p:cNvPr>
          <p:cNvSpPr>
            <a:spLocks noGrp="1" noRot="1" noChangeAspect="1" noChangeArrowheads="1" noTextEdit="1"/>
          </p:cNvSpPr>
          <p:nvPr>
            <p:ph type="sldImg"/>
          </p:nvPr>
        </p:nvSpPr>
        <p:spPr>
          <a:ln/>
        </p:spPr>
      </p:sp>
      <p:sp>
        <p:nvSpPr>
          <p:cNvPr id="55303" name="Rectangle 3">
            <a:extLst>
              <a:ext uri="{FF2B5EF4-FFF2-40B4-BE49-F238E27FC236}">
                <a16:creationId xmlns:a16="http://schemas.microsoft.com/office/drawing/2014/main" id="{F94761A1-CADC-B83F-D6E4-B6371C9EFF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4FADC30B-032D-2812-2E0E-F48174777795}"/>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7347" name="Rectangle 3">
            <a:extLst>
              <a:ext uri="{FF2B5EF4-FFF2-40B4-BE49-F238E27FC236}">
                <a16:creationId xmlns:a16="http://schemas.microsoft.com/office/drawing/2014/main" id="{0754FB3C-BB52-D5AA-094D-C4DECA4C7B1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6401A237-6DA3-4F87-AB33-339AE38E8AB5}"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7348" name="Rectangle 6">
            <a:extLst>
              <a:ext uri="{FF2B5EF4-FFF2-40B4-BE49-F238E27FC236}">
                <a16:creationId xmlns:a16="http://schemas.microsoft.com/office/drawing/2014/main" id="{3A5BC069-9505-F2D3-C2C6-E9A96177CEE4}"/>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57349" name="Rectangle 7">
            <a:extLst>
              <a:ext uri="{FF2B5EF4-FFF2-40B4-BE49-F238E27FC236}">
                <a16:creationId xmlns:a16="http://schemas.microsoft.com/office/drawing/2014/main" id="{AB3F3E0B-31D8-7062-555A-B56699AC8D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23259055-1FDB-43A3-80BD-6904103CFA06}"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117</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7350" name="Rectangle 2">
            <a:extLst>
              <a:ext uri="{FF2B5EF4-FFF2-40B4-BE49-F238E27FC236}">
                <a16:creationId xmlns:a16="http://schemas.microsoft.com/office/drawing/2014/main" id="{FDD3BA0D-BA77-BBE0-E6F7-C0581E0BC275}"/>
              </a:ext>
            </a:extLst>
          </p:cNvPr>
          <p:cNvSpPr>
            <a:spLocks noGrp="1" noRot="1" noChangeAspect="1" noChangeArrowheads="1" noTextEdit="1"/>
          </p:cNvSpPr>
          <p:nvPr>
            <p:ph type="sldImg"/>
          </p:nvPr>
        </p:nvSpPr>
        <p:spPr>
          <a:ln/>
        </p:spPr>
      </p:sp>
      <p:sp>
        <p:nvSpPr>
          <p:cNvPr id="57351" name="Rectangle 3">
            <a:extLst>
              <a:ext uri="{FF2B5EF4-FFF2-40B4-BE49-F238E27FC236}">
                <a16:creationId xmlns:a16="http://schemas.microsoft.com/office/drawing/2014/main" id="{9C7A66C2-DE68-4C53-76A0-616E81A593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28DDD3D-FE71-DEC8-68E6-2305FE0F377C}"/>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59395" name="Rectangle 3">
            <a:extLst>
              <a:ext uri="{FF2B5EF4-FFF2-40B4-BE49-F238E27FC236}">
                <a16:creationId xmlns:a16="http://schemas.microsoft.com/office/drawing/2014/main" id="{A77898DE-8171-B8A3-5618-E6ADBEE86C35}"/>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A234045F-484A-44D1-BF8B-0722B0F1DD3E}"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396" name="Rectangle 6">
            <a:extLst>
              <a:ext uri="{FF2B5EF4-FFF2-40B4-BE49-F238E27FC236}">
                <a16:creationId xmlns:a16="http://schemas.microsoft.com/office/drawing/2014/main" id="{0A4985C3-67CD-B1FC-69FD-0EC03841A010}"/>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59397" name="Rectangle 7">
            <a:extLst>
              <a:ext uri="{FF2B5EF4-FFF2-40B4-BE49-F238E27FC236}">
                <a16:creationId xmlns:a16="http://schemas.microsoft.com/office/drawing/2014/main" id="{C90F4A95-66B2-1685-9E26-9977AF796D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E1EC6B5-9D5A-4B58-98D4-622B6DF9D1DF}"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118</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59398" name="Rectangle 2">
            <a:extLst>
              <a:ext uri="{FF2B5EF4-FFF2-40B4-BE49-F238E27FC236}">
                <a16:creationId xmlns:a16="http://schemas.microsoft.com/office/drawing/2014/main" id="{C126B080-6AC0-3148-36EA-51C2329D62C4}"/>
              </a:ext>
            </a:extLst>
          </p:cNvPr>
          <p:cNvSpPr>
            <a:spLocks noGrp="1" noRot="1" noChangeAspect="1" noChangeArrowheads="1" noTextEdit="1"/>
          </p:cNvSpPr>
          <p:nvPr>
            <p:ph type="sldImg"/>
          </p:nvPr>
        </p:nvSpPr>
        <p:spPr>
          <a:ln/>
        </p:spPr>
      </p:sp>
      <p:sp>
        <p:nvSpPr>
          <p:cNvPr id="59399" name="Rectangle 3">
            <a:extLst>
              <a:ext uri="{FF2B5EF4-FFF2-40B4-BE49-F238E27FC236}">
                <a16:creationId xmlns:a16="http://schemas.microsoft.com/office/drawing/2014/main" id="{745DD18F-2706-0816-995B-B0DCD16096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D530B39D-2802-2451-C765-BEB335A1BBB3}"/>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61443" name="Rectangle 3">
            <a:extLst>
              <a:ext uri="{FF2B5EF4-FFF2-40B4-BE49-F238E27FC236}">
                <a16:creationId xmlns:a16="http://schemas.microsoft.com/office/drawing/2014/main" id="{9060F217-B042-B75C-1505-BAD8E17EBEAD}"/>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A0A28429-E987-49AF-A695-9144AA273E39}"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1444" name="Rectangle 6">
            <a:extLst>
              <a:ext uri="{FF2B5EF4-FFF2-40B4-BE49-F238E27FC236}">
                <a16:creationId xmlns:a16="http://schemas.microsoft.com/office/drawing/2014/main" id="{6ADA071E-2486-D375-DEF3-B3B416FA54AF}"/>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61445" name="Rectangle 7">
            <a:extLst>
              <a:ext uri="{FF2B5EF4-FFF2-40B4-BE49-F238E27FC236}">
                <a16:creationId xmlns:a16="http://schemas.microsoft.com/office/drawing/2014/main" id="{D69D50CD-8026-4BF4-79BA-B19E174E04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0C371E7-E034-4BBE-A4E2-26B50A36FB3D}"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119</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1446" name="Rectangle 2">
            <a:extLst>
              <a:ext uri="{FF2B5EF4-FFF2-40B4-BE49-F238E27FC236}">
                <a16:creationId xmlns:a16="http://schemas.microsoft.com/office/drawing/2014/main" id="{0A9A3074-A5E3-0DFD-E069-EA7224998EDE}"/>
              </a:ext>
            </a:extLst>
          </p:cNvPr>
          <p:cNvSpPr>
            <a:spLocks noGrp="1" noRot="1" noChangeAspect="1" noChangeArrowheads="1" noTextEdit="1"/>
          </p:cNvSpPr>
          <p:nvPr>
            <p:ph type="sldImg"/>
          </p:nvPr>
        </p:nvSpPr>
        <p:spPr>
          <a:ln/>
        </p:spPr>
      </p:sp>
      <p:sp>
        <p:nvSpPr>
          <p:cNvPr id="61447" name="Rectangle 3">
            <a:extLst>
              <a:ext uri="{FF2B5EF4-FFF2-40B4-BE49-F238E27FC236}">
                <a16:creationId xmlns:a16="http://schemas.microsoft.com/office/drawing/2014/main" id="{AF1CE784-CC47-3819-AE7B-008EB34924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B11B45A-3D11-7BB8-6074-93D5CD98B094}"/>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Morgan Kaufmann Publishers</a:t>
            </a:r>
          </a:p>
        </p:txBody>
      </p:sp>
      <p:sp>
        <p:nvSpPr>
          <p:cNvPr id="63491" name="Rectangle 3">
            <a:extLst>
              <a:ext uri="{FF2B5EF4-FFF2-40B4-BE49-F238E27FC236}">
                <a16:creationId xmlns:a16="http://schemas.microsoft.com/office/drawing/2014/main" id="{1341A8E7-1B8D-4ACE-B4AC-72A210826B7F}"/>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3108A52-1432-4872-B1B5-664BDCDB71D8}" type="datetime3">
              <a:rPr kumimoji="0" lang="en-AU"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16 February, 2023</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3492" name="Rectangle 6">
            <a:extLst>
              <a:ext uri="{FF2B5EF4-FFF2-40B4-BE49-F238E27FC236}">
                <a16:creationId xmlns:a16="http://schemas.microsoft.com/office/drawing/2014/main" id="{9D626E6E-9A3E-1825-BBB0-AA6A46A61A2B}"/>
              </a:ext>
            </a:extLst>
          </p:cNvPr>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6788" rtl="0" eaLnBrk="0" fontAlgn="base" latinLnBrk="0" hangingPunct="0">
              <a:lnSpc>
                <a:spcPct val="100000"/>
              </a:lnSpc>
              <a:spcBef>
                <a:spcPct val="0"/>
              </a:spcBef>
              <a:spcAft>
                <a:spcPct val="0"/>
              </a:spcAft>
              <a:buClrTx/>
              <a:buSzTx/>
              <a:buFontTx/>
              <a:buNone/>
              <a:tabLst/>
              <a:defRPr/>
            </a:pPr>
            <a:r>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Chapter 4 — The Processor</a:t>
            </a:r>
          </a:p>
        </p:txBody>
      </p:sp>
      <p:sp>
        <p:nvSpPr>
          <p:cNvPr id="63493" name="Rectangle 7">
            <a:extLst>
              <a:ext uri="{FF2B5EF4-FFF2-40B4-BE49-F238E27FC236}">
                <a16:creationId xmlns:a16="http://schemas.microsoft.com/office/drawing/2014/main" id="{18BBFB66-46C4-4E4E-5D8D-46B2EB8765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600">
                <a:solidFill>
                  <a:schemeClr val="tx1"/>
                </a:solidFill>
                <a:latin typeface="Arial" panose="020B0604020202020204" pitchFamily="34" charset="0"/>
              </a:defRPr>
            </a:lvl1pPr>
            <a:lvl2pPr marL="742950" indent="-285750" defTabSz="966788">
              <a:defRPr sz="1600">
                <a:solidFill>
                  <a:schemeClr val="tx1"/>
                </a:solidFill>
                <a:latin typeface="Arial" panose="020B0604020202020204" pitchFamily="34" charset="0"/>
              </a:defRPr>
            </a:lvl2pPr>
            <a:lvl3pPr marL="1143000" indent="-228600" defTabSz="966788">
              <a:defRPr sz="1600">
                <a:solidFill>
                  <a:schemeClr val="tx1"/>
                </a:solidFill>
                <a:latin typeface="Arial" panose="020B0604020202020204" pitchFamily="34" charset="0"/>
              </a:defRPr>
            </a:lvl3pPr>
            <a:lvl4pPr marL="1600200" indent="-228600" defTabSz="966788">
              <a:defRPr sz="1600">
                <a:solidFill>
                  <a:schemeClr val="tx1"/>
                </a:solidFill>
                <a:latin typeface="Arial" panose="020B0604020202020204" pitchFamily="34" charset="0"/>
              </a:defRPr>
            </a:lvl4pPr>
            <a:lvl5pPr marL="2057400" indent="-228600" defTabSz="966788">
              <a:defRPr sz="1600">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B4340D12-B6D5-4838-9772-321877A66074}" type="slidenum">
              <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pPr marL="0" marR="0" lvl="0" indent="0" algn="r" defTabSz="966788" rtl="0" eaLnBrk="0" fontAlgn="base" latinLnBrk="0" hangingPunct="0">
                <a:lnSpc>
                  <a:spcPct val="100000"/>
                </a:lnSpc>
                <a:spcBef>
                  <a:spcPct val="0"/>
                </a:spcBef>
                <a:spcAft>
                  <a:spcPct val="0"/>
                </a:spcAft>
                <a:buClrTx/>
                <a:buSzTx/>
                <a:buFontTx/>
                <a:buNone/>
                <a:tabLst/>
                <a:defRPr/>
              </a:pPr>
              <a:t>120</a:t>
            </a:fld>
            <a:endParaRPr kumimoji="0" lang="en-AU" altLang="en-US" sz="13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3494" name="Rectangle 2">
            <a:extLst>
              <a:ext uri="{FF2B5EF4-FFF2-40B4-BE49-F238E27FC236}">
                <a16:creationId xmlns:a16="http://schemas.microsoft.com/office/drawing/2014/main" id="{A29E108F-61C1-C8D2-F993-62DB8DE0C48D}"/>
              </a:ext>
            </a:extLst>
          </p:cNvPr>
          <p:cNvSpPr>
            <a:spLocks noGrp="1" noRot="1" noChangeAspect="1" noChangeArrowheads="1" noTextEdit="1"/>
          </p:cNvSpPr>
          <p:nvPr>
            <p:ph type="sldImg"/>
          </p:nvPr>
        </p:nvSpPr>
        <p:spPr>
          <a:ln/>
        </p:spPr>
      </p:sp>
      <p:sp>
        <p:nvSpPr>
          <p:cNvPr id="63495" name="Rectangle 3">
            <a:extLst>
              <a:ext uri="{FF2B5EF4-FFF2-40B4-BE49-F238E27FC236}">
                <a16:creationId xmlns:a16="http://schemas.microsoft.com/office/drawing/2014/main" id="{C091ED00-39D1-F122-862E-682B84BA22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69E2-0685-9872-CDA4-B9C5D51BFEF4}"/>
              </a:ext>
            </a:extLst>
          </p:cNvPr>
          <p:cNvSpPr>
            <a:spLocks noGrp="1"/>
          </p:cNvSpPr>
          <p:nvPr>
            <p:ph type="ctrTitle"/>
          </p:nvPr>
        </p:nvSpPr>
        <p:spPr>
          <a:xfrm>
            <a:off x="1143000" y="1122363"/>
            <a:ext cx="6858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5F81733-CEC3-A75F-2FEE-0325E5ADCBE2}"/>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33F0008-47D8-C890-9966-E69171831D42}"/>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66F90026-2182-1700-BB21-56705D1A0FC6}"/>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97924A9-E85A-0B18-14F6-BF1F4558463A}"/>
              </a:ext>
            </a:extLst>
          </p:cNvPr>
          <p:cNvSpPr>
            <a:spLocks noGrp="1"/>
          </p:cNvSpPr>
          <p:nvPr>
            <p:ph type="sldNum" sz="quarter" idx="12"/>
          </p:nvPr>
        </p:nvSpPr>
        <p:spPr/>
        <p:txBody>
          <a:bodyPr/>
          <a:lstStyle>
            <a:lvl1pPr>
              <a:defRPr/>
            </a:lvl1pPr>
          </a:lstStyle>
          <a:p>
            <a:fld id="{76186B31-D883-3749-99B9-712020740977}" type="slidenum">
              <a:rPr lang="en-US" altLang="en-US"/>
              <a:pPr/>
              <a:t>‹#›</a:t>
            </a:fld>
            <a:endParaRPr lang="en-US" altLang="en-US"/>
          </a:p>
        </p:txBody>
      </p:sp>
    </p:spTree>
    <p:extLst>
      <p:ext uri="{BB962C8B-B14F-4D97-AF65-F5344CB8AC3E}">
        <p14:creationId xmlns:p14="http://schemas.microsoft.com/office/powerpoint/2010/main" val="3949221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1FBD2-DD23-C109-3B76-23EB726E37D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589E162-CDDB-048C-A8DD-F61EC35D40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576BC5B-2595-0400-B880-69D6BA899E08}"/>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25A14B8-EE05-3C0B-2279-55C819F8766F}"/>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F9A65E4-D8B8-3A6F-DB19-FD6C3BC4E04A}"/>
              </a:ext>
            </a:extLst>
          </p:cNvPr>
          <p:cNvSpPr>
            <a:spLocks noGrp="1"/>
          </p:cNvSpPr>
          <p:nvPr>
            <p:ph type="sldNum" sz="quarter" idx="12"/>
          </p:nvPr>
        </p:nvSpPr>
        <p:spPr/>
        <p:txBody>
          <a:bodyPr/>
          <a:lstStyle>
            <a:lvl1pPr>
              <a:defRPr/>
            </a:lvl1pPr>
          </a:lstStyle>
          <a:p>
            <a:fld id="{0DCE90AB-D1E7-924E-9423-9B50A0133F6B}" type="slidenum">
              <a:rPr lang="en-US" altLang="en-US"/>
              <a:pPr/>
              <a:t>‹#›</a:t>
            </a:fld>
            <a:endParaRPr lang="en-US" altLang="en-US"/>
          </a:p>
        </p:txBody>
      </p:sp>
    </p:spTree>
    <p:extLst>
      <p:ext uri="{BB962C8B-B14F-4D97-AF65-F5344CB8AC3E}">
        <p14:creationId xmlns:p14="http://schemas.microsoft.com/office/powerpoint/2010/main" val="418127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A1A85D-B953-276F-DF3A-2FCC3503A124}"/>
              </a:ext>
            </a:extLst>
          </p:cNvPr>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6E31F0-F469-3566-72F2-29CF1C113D17}"/>
              </a:ext>
            </a:extLst>
          </p:cNvPr>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58B5E2-1790-47F7-0299-2FFC0B74E932}"/>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AEE993C4-4CF9-7DAF-B209-AD59E80388CD}"/>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79FF6B1-2EE6-6437-6847-DD23DEECC2FD}"/>
              </a:ext>
            </a:extLst>
          </p:cNvPr>
          <p:cNvSpPr>
            <a:spLocks noGrp="1"/>
          </p:cNvSpPr>
          <p:nvPr>
            <p:ph type="sldNum" sz="quarter" idx="12"/>
          </p:nvPr>
        </p:nvSpPr>
        <p:spPr/>
        <p:txBody>
          <a:bodyPr/>
          <a:lstStyle>
            <a:lvl1pPr>
              <a:defRPr/>
            </a:lvl1pPr>
          </a:lstStyle>
          <a:p>
            <a:fld id="{32E3604C-C319-C54B-8106-3596F14A835C}" type="slidenum">
              <a:rPr lang="en-US" altLang="en-US"/>
              <a:pPr/>
              <a:t>‹#›</a:t>
            </a:fld>
            <a:endParaRPr lang="en-US" altLang="en-US"/>
          </a:p>
        </p:txBody>
      </p:sp>
    </p:spTree>
    <p:extLst>
      <p:ext uri="{BB962C8B-B14F-4D97-AF65-F5344CB8AC3E}">
        <p14:creationId xmlns:p14="http://schemas.microsoft.com/office/powerpoint/2010/main" val="562718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D272-749C-35CB-2429-3F427D7AC4D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FF1E7B48-3819-C80C-B584-D0839D7B064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317FD29-AE80-A15B-F8E8-68A0C7037CE7}"/>
              </a:ext>
            </a:extLst>
          </p:cNvPr>
          <p:cNvSpPr>
            <a:spLocks noGrp="1"/>
          </p:cNvSpPr>
          <p:nvPr>
            <p:ph type="dt" sz="half" idx="10"/>
          </p:nvPr>
        </p:nvSpPr>
        <p:spPr/>
        <p:txBody>
          <a:bodyPr/>
          <a:lstStyle/>
          <a:p>
            <a:fld id="{B61BEF0D-F0BB-DE4B-95CE-6DB70DBA9567}" type="datetimeFigureOut">
              <a:rPr lang="en-US" smtClean="0"/>
              <a:pPr/>
              <a:t>2/16/2023</a:t>
            </a:fld>
            <a:endParaRPr lang="en-US" dirty="0"/>
          </a:p>
        </p:txBody>
      </p:sp>
      <p:sp>
        <p:nvSpPr>
          <p:cNvPr id="5" name="Footer Placeholder 4">
            <a:extLst>
              <a:ext uri="{FF2B5EF4-FFF2-40B4-BE49-F238E27FC236}">
                <a16:creationId xmlns:a16="http://schemas.microsoft.com/office/drawing/2014/main" id="{1F2B31FE-0226-6056-177B-CA09E0D9A0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E808C2-4586-ABC3-BC0A-862F7FE51BBA}"/>
              </a:ext>
            </a:extLst>
          </p:cNvPr>
          <p:cNvSpPr>
            <a:spLocks noGrp="1"/>
          </p:cNvSpPr>
          <p:nvPr>
            <p:ph type="sldNum" sz="quarter" idx="12"/>
          </p:nvPr>
        </p:nvSpPr>
        <p:spPr/>
        <p:txBody>
          <a:bodyPr/>
          <a:lstStyle/>
          <a:p>
            <a:fld id="{D57F1E4F-1CFF-5643-939E-217C01CDF565}" type="slidenum">
              <a:rPr lang="en-US" smtClean="0"/>
              <a:pPr/>
              <a:t>‹#›</a:t>
            </a:fld>
            <a:endParaRPr lang="en-US" dirty="0"/>
          </a:p>
        </p:txBody>
      </p:sp>
      <p:pic>
        <p:nvPicPr>
          <p:cNvPr id="7" name="Picture 14" descr="MK Logo (2).png">
            <a:extLst>
              <a:ext uri="{FF2B5EF4-FFF2-40B4-BE49-F238E27FC236}">
                <a16:creationId xmlns:a16="http://schemas.microsoft.com/office/drawing/2014/main" id="{B0805DA3-2FEA-EC07-27F3-5AA2C109D1C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825" y="261938"/>
            <a:ext cx="115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4">
            <a:extLst>
              <a:ext uri="{FF2B5EF4-FFF2-40B4-BE49-F238E27FC236}">
                <a16:creationId xmlns:a16="http://schemas.microsoft.com/office/drawing/2014/main" id="{CE48E314-D325-B920-DA75-FEFCCFA19684}"/>
              </a:ext>
            </a:extLst>
          </p:cNvPr>
          <p:cNvGrpSpPr>
            <a:grpSpLocks/>
          </p:cNvGrpSpPr>
          <p:nvPr userDrawn="1"/>
        </p:nvGrpSpPr>
        <p:grpSpPr bwMode="auto">
          <a:xfrm>
            <a:off x="1774825" y="104775"/>
            <a:ext cx="6084888" cy="868363"/>
            <a:chOff x="1774113" y="104757"/>
            <a:chExt cx="6084936" cy="868541"/>
          </a:xfrm>
        </p:grpSpPr>
        <p:sp>
          <p:nvSpPr>
            <p:cNvPr id="9" name="TextBox 8">
              <a:extLst>
                <a:ext uri="{FF2B5EF4-FFF2-40B4-BE49-F238E27FC236}">
                  <a16:creationId xmlns:a16="http://schemas.microsoft.com/office/drawing/2014/main" id="{14F1ABA5-DB6D-CD91-0567-265D8C911487}"/>
                </a:ext>
              </a:extLst>
            </p:cNvPr>
            <p:cNvSpPr txBox="1"/>
            <p:nvPr userDrawn="1"/>
          </p:nvSpPr>
          <p:spPr>
            <a:xfrm>
              <a:off x="1774113" y="104757"/>
              <a:ext cx="6084936" cy="554152"/>
            </a:xfrm>
            <a:prstGeom prst="rect">
              <a:avLst/>
            </a:prstGeom>
            <a:noFill/>
          </p:spPr>
          <p:txBody>
            <a:bodyPr wrap="none">
              <a:spAutoFit/>
            </a:bodyPr>
            <a:lstStyle/>
            <a:p>
              <a:pPr>
                <a:defRPr/>
              </a:pPr>
              <a:r>
                <a:rPr lang="en-GB" sz="3000" b="1" cap="small" dirty="0">
                  <a:solidFill>
                    <a:schemeClr val="bg1"/>
                  </a:solidFill>
                  <a:latin typeface="Corbel" pitchFamily="34" charset="0"/>
                </a:rPr>
                <a:t>Computer Organization and Design</a:t>
              </a:r>
              <a:endParaRPr lang="en-US" sz="3000" b="1" cap="small" dirty="0">
                <a:solidFill>
                  <a:schemeClr val="bg1"/>
                </a:solidFill>
                <a:latin typeface="Corbel" pitchFamily="34" charset="0"/>
              </a:endParaRPr>
            </a:p>
          </p:txBody>
        </p:sp>
        <p:sp>
          <p:nvSpPr>
            <p:cNvPr id="10" name="TextBox 9">
              <a:extLst>
                <a:ext uri="{FF2B5EF4-FFF2-40B4-BE49-F238E27FC236}">
                  <a16:creationId xmlns:a16="http://schemas.microsoft.com/office/drawing/2014/main" id="{4D8462B6-BFFB-A7A6-C1D7-014AF8F5686A}"/>
                </a:ext>
              </a:extLst>
            </p:cNvPr>
            <p:cNvSpPr txBox="1">
              <a:spLocks noChangeArrowheads="1"/>
            </p:cNvSpPr>
            <p:nvPr userDrawn="1"/>
          </p:nvSpPr>
          <p:spPr bwMode="auto">
            <a:xfrm>
              <a:off x="2844096" y="573166"/>
              <a:ext cx="3957669" cy="400132"/>
            </a:xfrm>
            <a:prstGeom prst="rect">
              <a:avLst/>
            </a:prstGeom>
            <a:noFill/>
            <a:ln>
              <a:noFill/>
            </a:ln>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GB" sz="2000">
                  <a:solidFill>
                    <a:schemeClr val="bg1"/>
                  </a:solidFill>
                </a:rPr>
                <a:t>The Hardware/Software Interface</a:t>
              </a:r>
              <a:endParaRPr lang="en-US" sz="2000">
                <a:solidFill>
                  <a:schemeClr val="bg1"/>
                </a:solidFill>
              </a:endParaRPr>
            </a:p>
          </p:txBody>
        </p:sp>
      </p:grpSp>
      <p:grpSp>
        <p:nvGrpSpPr>
          <p:cNvPr id="11" name="Group 17">
            <a:extLst>
              <a:ext uri="{FF2B5EF4-FFF2-40B4-BE49-F238E27FC236}">
                <a16:creationId xmlns:a16="http://schemas.microsoft.com/office/drawing/2014/main" id="{309A3993-6114-46E3-F784-80C6E7164B36}"/>
              </a:ext>
            </a:extLst>
          </p:cNvPr>
          <p:cNvGrpSpPr>
            <a:grpSpLocks/>
          </p:cNvGrpSpPr>
          <p:nvPr userDrawn="1"/>
        </p:nvGrpSpPr>
        <p:grpSpPr bwMode="auto">
          <a:xfrm>
            <a:off x="8004175" y="93663"/>
            <a:ext cx="935038" cy="935037"/>
            <a:chOff x="7956376" y="116632"/>
            <a:chExt cx="936104" cy="936104"/>
          </a:xfrm>
        </p:grpSpPr>
        <p:sp>
          <p:nvSpPr>
            <p:cNvPr id="12" name="32-Point Star 18">
              <a:extLst>
                <a:ext uri="{FF2B5EF4-FFF2-40B4-BE49-F238E27FC236}">
                  <a16:creationId xmlns:a16="http://schemas.microsoft.com/office/drawing/2014/main" id="{7D0CC580-EE27-3C53-8D3F-DDB83C6E4CB3}"/>
                </a:ext>
              </a:extLst>
            </p:cNvPr>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13" name="TextBox 12">
              <a:extLst>
                <a:ext uri="{FF2B5EF4-FFF2-40B4-BE49-F238E27FC236}">
                  <a16:creationId xmlns:a16="http://schemas.microsoft.com/office/drawing/2014/main" id="{1060BCEA-1510-14BA-ADBF-6108BCA93370}"/>
                </a:ext>
              </a:extLst>
            </p:cNvPr>
            <p:cNvSpPr txBox="1">
              <a:spLocks noChangeArrowheads="1"/>
            </p:cNvSpPr>
            <p:nvPr userDrawn="1"/>
          </p:nvSpPr>
          <p:spPr bwMode="auto">
            <a:xfrm>
              <a:off x="8112128" y="262849"/>
              <a:ext cx="642081" cy="707243"/>
            </a:xfrm>
            <a:prstGeom prst="rect">
              <a:avLst/>
            </a:prstGeom>
            <a:noFill/>
            <a:ln>
              <a:noFill/>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GB" sz="2000">
                  <a:solidFill>
                    <a:schemeClr val="bg1"/>
                  </a:solidFill>
                  <a:latin typeface="Arial Black" pitchFamily="34" charset="0"/>
                </a:rPr>
                <a:t>5</a:t>
              </a:r>
              <a:r>
                <a:rPr lang="en-GB" sz="2000" baseline="30000">
                  <a:solidFill>
                    <a:schemeClr val="bg1"/>
                  </a:solidFill>
                  <a:latin typeface="Arial Black" pitchFamily="34" charset="0"/>
                </a:rPr>
                <a:t>th</a:t>
              </a:r>
              <a:endParaRPr lang="en-GB" sz="2000">
                <a:solidFill>
                  <a:schemeClr val="bg1"/>
                </a:solidFill>
                <a:latin typeface="Arial Black" pitchFamily="34" charset="0"/>
              </a:endParaRPr>
            </a:p>
            <a:p>
              <a:pPr>
                <a:defRPr/>
              </a:pPr>
              <a:endParaRPr lang="en-US" sz="2000">
                <a:solidFill>
                  <a:schemeClr val="bg1"/>
                </a:solidFill>
                <a:latin typeface="Arial Black" pitchFamily="34" charset="0"/>
              </a:endParaRPr>
            </a:p>
          </p:txBody>
        </p:sp>
        <p:sp>
          <p:nvSpPr>
            <p:cNvPr id="14" name="TextBox 13">
              <a:extLst>
                <a:ext uri="{FF2B5EF4-FFF2-40B4-BE49-F238E27FC236}">
                  <a16:creationId xmlns:a16="http://schemas.microsoft.com/office/drawing/2014/main" id="{C6AE68FA-F08A-0CB8-06BA-0ED832268AF5}"/>
                </a:ext>
              </a:extLst>
            </p:cNvPr>
            <p:cNvSpPr txBox="1">
              <a:spLocks noChangeArrowheads="1"/>
            </p:cNvSpPr>
            <p:nvPr userDrawn="1"/>
          </p:nvSpPr>
          <p:spPr bwMode="auto">
            <a:xfrm>
              <a:off x="8064449" y="517139"/>
              <a:ext cx="732672" cy="308326"/>
            </a:xfrm>
            <a:prstGeom prst="rect">
              <a:avLst/>
            </a:prstGeom>
            <a:noFill/>
            <a:ln>
              <a:noFill/>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GB" sz="1400">
                  <a:solidFill>
                    <a:schemeClr val="bg1"/>
                  </a:solidFill>
                </a:rPr>
                <a:t>Edition</a:t>
              </a:r>
              <a:endParaRPr lang="en-US" sz="1400">
                <a:solidFill>
                  <a:schemeClr val="bg1"/>
                </a:solidFill>
              </a:endParaRPr>
            </a:p>
          </p:txBody>
        </p:sp>
      </p:grpSp>
    </p:spTree>
    <p:extLst>
      <p:ext uri="{BB962C8B-B14F-4D97-AF65-F5344CB8AC3E}">
        <p14:creationId xmlns:p14="http://schemas.microsoft.com/office/powerpoint/2010/main" val="729858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4539-8A8F-583D-35F9-ABBA0C838E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088474-F73D-6968-9790-3DA6871570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A36942-F6ED-D8DE-FF38-CFD889EE3489}"/>
              </a:ext>
            </a:extLst>
          </p:cNvPr>
          <p:cNvSpPr>
            <a:spLocks noGrp="1"/>
          </p:cNvSpPr>
          <p:nvPr>
            <p:ph type="dt" sz="half" idx="10"/>
          </p:nvPr>
        </p:nvSpPr>
        <p:spPr/>
        <p:txBody>
          <a:bodyPr/>
          <a:lstStyle/>
          <a:p>
            <a:fld id="{70DDF080-5E8C-48AD-84E5-6C08B304C14E}" type="datetimeFigureOut">
              <a:rPr lang="en-US" smtClean="0"/>
              <a:t>2/16/2023</a:t>
            </a:fld>
            <a:endParaRPr lang="en-US" dirty="0"/>
          </a:p>
        </p:txBody>
      </p:sp>
      <p:sp>
        <p:nvSpPr>
          <p:cNvPr id="5" name="Footer Placeholder 4">
            <a:extLst>
              <a:ext uri="{FF2B5EF4-FFF2-40B4-BE49-F238E27FC236}">
                <a16:creationId xmlns:a16="http://schemas.microsoft.com/office/drawing/2014/main" id="{B23FC839-F7C5-5EE8-3251-1EA01EBC0B5B}"/>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6" name="Slide Number Placeholder 5">
            <a:extLst>
              <a:ext uri="{FF2B5EF4-FFF2-40B4-BE49-F238E27FC236}">
                <a16:creationId xmlns:a16="http://schemas.microsoft.com/office/drawing/2014/main" id="{D376EB72-CA12-EE7C-58B7-332DD09F471A}"/>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2344802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00C3-AFA9-2997-4E10-F6C413598F4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270431-EBFA-C2E1-3379-F592F693172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DE1F2-5484-1440-E72B-CA15DEDA2356}"/>
              </a:ext>
            </a:extLst>
          </p:cNvPr>
          <p:cNvSpPr>
            <a:spLocks noGrp="1"/>
          </p:cNvSpPr>
          <p:nvPr>
            <p:ph type="dt" sz="half" idx="10"/>
          </p:nvPr>
        </p:nvSpPr>
        <p:spPr/>
        <p:txBody>
          <a:bodyPr/>
          <a:lstStyle/>
          <a:p>
            <a:fld id="{B61BEF0D-F0BB-DE4B-95CE-6DB70DBA9567}" type="datetimeFigureOut">
              <a:rPr lang="en-US" smtClean="0"/>
              <a:pPr/>
              <a:t>2/16/2023</a:t>
            </a:fld>
            <a:endParaRPr lang="en-US" dirty="0"/>
          </a:p>
        </p:txBody>
      </p:sp>
      <p:sp>
        <p:nvSpPr>
          <p:cNvPr id="5" name="Footer Placeholder 4">
            <a:extLst>
              <a:ext uri="{FF2B5EF4-FFF2-40B4-BE49-F238E27FC236}">
                <a16:creationId xmlns:a16="http://schemas.microsoft.com/office/drawing/2014/main" id="{CB171C6C-D537-9306-1C83-214EA1E3AAB6}"/>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6" name="Slide Number Placeholder 5">
            <a:extLst>
              <a:ext uri="{FF2B5EF4-FFF2-40B4-BE49-F238E27FC236}">
                <a16:creationId xmlns:a16="http://schemas.microsoft.com/office/drawing/2014/main" id="{2859AAC1-43F1-6630-8769-4E0F389BB05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0050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0029-9409-B5CB-FA6C-082610452C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151EF9-D1ED-1EAE-2A5E-2748055211AC}"/>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7ECA3C-DCC5-B15A-899F-FB457CCE1D3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9FD802-65E4-7424-6608-6FD3F85635C2}"/>
              </a:ext>
            </a:extLst>
          </p:cNvPr>
          <p:cNvSpPr>
            <a:spLocks noGrp="1"/>
          </p:cNvSpPr>
          <p:nvPr>
            <p:ph type="dt" sz="half" idx="10"/>
          </p:nvPr>
        </p:nvSpPr>
        <p:spPr/>
        <p:txBody>
          <a:bodyPr/>
          <a:lstStyle/>
          <a:p>
            <a:fld id="{B61BEF0D-F0BB-DE4B-95CE-6DB70DBA9567}" type="datetimeFigureOut">
              <a:rPr lang="en-US" smtClean="0"/>
              <a:pPr/>
              <a:t>2/16/2023</a:t>
            </a:fld>
            <a:endParaRPr lang="en-US" dirty="0"/>
          </a:p>
        </p:txBody>
      </p:sp>
      <p:sp>
        <p:nvSpPr>
          <p:cNvPr id="6" name="Footer Placeholder 5">
            <a:extLst>
              <a:ext uri="{FF2B5EF4-FFF2-40B4-BE49-F238E27FC236}">
                <a16:creationId xmlns:a16="http://schemas.microsoft.com/office/drawing/2014/main" id="{4FAC545D-9F14-003D-852F-D4C610F630F2}"/>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7" name="Slide Number Placeholder 6">
            <a:extLst>
              <a:ext uri="{FF2B5EF4-FFF2-40B4-BE49-F238E27FC236}">
                <a16:creationId xmlns:a16="http://schemas.microsoft.com/office/drawing/2014/main" id="{7B590D35-62FC-E053-A691-10EFB076D8D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6610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4CBF-4523-8936-B4DA-8DBEBDE8A2AB}"/>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E68059-8336-8CF6-94AB-44E73E1CA81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94DA855-4349-51EE-F75F-3FD4C05AAB9E}"/>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08FC8B-CF04-4600-3A7F-205C7DF45C9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2CF5328-2B1D-7909-CCA3-366B24310EC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BEA1C00-10DB-2BED-A603-1D85B3D886FE}"/>
              </a:ext>
            </a:extLst>
          </p:cNvPr>
          <p:cNvSpPr>
            <a:spLocks noGrp="1"/>
          </p:cNvSpPr>
          <p:nvPr>
            <p:ph type="dt" sz="half" idx="10"/>
          </p:nvPr>
        </p:nvSpPr>
        <p:spPr/>
        <p:txBody>
          <a:bodyPr/>
          <a:lstStyle/>
          <a:p>
            <a:fld id="{B61BEF0D-F0BB-DE4B-95CE-6DB70DBA9567}" type="datetimeFigureOut">
              <a:rPr lang="en-US" smtClean="0"/>
              <a:pPr/>
              <a:t>2/16/2023</a:t>
            </a:fld>
            <a:endParaRPr lang="en-US" dirty="0"/>
          </a:p>
        </p:txBody>
      </p:sp>
      <p:sp>
        <p:nvSpPr>
          <p:cNvPr id="8" name="Footer Placeholder 7">
            <a:extLst>
              <a:ext uri="{FF2B5EF4-FFF2-40B4-BE49-F238E27FC236}">
                <a16:creationId xmlns:a16="http://schemas.microsoft.com/office/drawing/2014/main" id="{43448B88-E07D-3664-09FD-66825B10C7AC}"/>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9" name="Slide Number Placeholder 8">
            <a:extLst>
              <a:ext uri="{FF2B5EF4-FFF2-40B4-BE49-F238E27FC236}">
                <a16:creationId xmlns:a16="http://schemas.microsoft.com/office/drawing/2014/main" id="{016F7B4B-D104-2A73-46D7-221EF2DD207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16545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CF33-BDF6-461C-0A1E-0A59AAC47BC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1844AA6-5A44-C737-5A13-2D5128708D07}"/>
              </a:ext>
            </a:extLst>
          </p:cNvPr>
          <p:cNvSpPr>
            <a:spLocks noGrp="1"/>
          </p:cNvSpPr>
          <p:nvPr>
            <p:ph type="dt" sz="half" idx="10"/>
          </p:nvPr>
        </p:nvSpPr>
        <p:spPr/>
        <p:txBody>
          <a:bodyPr/>
          <a:lstStyle/>
          <a:p>
            <a:fld id="{B61BEF0D-F0BB-DE4B-95CE-6DB70DBA9567}" type="datetimeFigureOut">
              <a:rPr lang="en-US" smtClean="0"/>
              <a:pPr/>
              <a:t>2/16/2023</a:t>
            </a:fld>
            <a:endParaRPr lang="en-US" dirty="0"/>
          </a:p>
        </p:txBody>
      </p:sp>
      <p:sp>
        <p:nvSpPr>
          <p:cNvPr id="4" name="Footer Placeholder 3">
            <a:extLst>
              <a:ext uri="{FF2B5EF4-FFF2-40B4-BE49-F238E27FC236}">
                <a16:creationId xmlns:a16="http://schemas.microsoft.com/office/drawing/2014/main" id="{5067EB3F-250F-D059-0C28-AF743836C600}"/>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5" name="Slide Number Placeholder 4">
            <a:extLst>
              <a:ext uri="{FF2B5EF4-FFF2-40B4-BE49-F238E27FC236}">
                <a16:creationId xmlns:a16="http://schemas.microsoft.com/office/drawing/2014/main" id="{F229E77C-FCC1-9076-BF3D-3F84F2A747A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22268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B5EAB-F9F2-B437-8A3C-7E478C532E30}"/>
              </a:ext>
            </a:extLst>
          </p:cNvPr>
          <p:cNvSpPr>
            <a:spLocks noGrp="1"/>
          </p:cNvSpPr>
          <p:nvPr>
            <p:ph type="dt" sz="half" idx="10"/>
          </p:nvPr>
        </p:nvSpPr>
        <p:spPr/>
        <p:txBody>
          <a:bodyPr/>
          <a:lstStyle/>
          <a:p>
            <a:fld id="{B61BEF0D-F0BB-DE4B-95CE-6DB70DBA9567}" type="datetimeFigureOut">
              <a:rPr lang="en-US" smtClean="0"/>
              <a:pPr/>
              <a:t>2/16/2023</a:t>
            </a:fld>
            <a:endParaRPr lang="en-US" dirty="0"/>
          </a:p>
        </p:txBody>
      </p:sp>
      <p:sp>
        <p:nvSpPr>
          <p:cNvPr id="3" name="Footer Placeholder 2">
            <a:extLst>
              <a:ext uri="{FF2B5EF4-FFF2-40B4-BE49-F238E27FC236}">
                <a16:creationId xmlns:a16="http://schemas.microsoft.com/office/drawing/2014/main" id="{10F60081-1AC6-6B9E-3194-BEB2198ADB87}"/>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4" name="Slide Number Placeholder 3">
            <a:extLst>
              <a:ext uri="{FF2B5EF4-FFF2-40B4-BE49-F238E27FC236}">
                <a16:creationId xmlns:a16="http://schemas.microsoft.com/office/drawing/2014/main" id="{55B7D0F1-01EA-A8C0-50F5-7875B913E832}"/>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0390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A476-9D39-E44F-2551-FC1BE0FBF88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42E467-F79F-98AA-33DB-479AACB5463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CFC4C8-D809-F3F7-ADFF-52751781E60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188DB05-45FE-9097-7B44-36245CAF8FCD}"/>
              </a:ext>
            </a:extLst>
          </p:cNvPr>
          <p:cNvSpPr>
            <a:spLocks noGrp="1"/>
          </p:cNvSpPr>
          <p:nvPr>
            <p:ph type="dt" sz="half" idx="10"/>
          </p:nvPr>
        </p:nvSpPr>
        <p:spPr/>
        <p:txBody>
          <a:bodyPr/>
          <a:lstStyle/>
          <a:p>
            <a:fld id="{70DDF080-5E8C-48AD-84E5-6C08B304C14E}" type="datetimeFigureOut">
              <a:rPr lang="en-US" smtClean="0"/>
              <a:t>2/16/2023</a:t>
            </a:fld>
            <a:endParaRPr lang="en-US" dirty="0"/>
          </a:p>
        </p:txBody>
      </p:sp>
      <p:sp>
        <p:nvSpPr>
          <p:cNvPr id="6" name="Footer Placeholder 5">
            <a:extLst>
              <a:ext uri="{FF2B5EF4-FFF2-40B4-BE49-F238E27FC236}">
                <a16:creationId xmlns:a16="http://schemas.microsoft.com/office/drawing/2014/main" id="{11DD3192-DD6D-887B-644B-AFC72CC3400B}"/>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7" name="Slide Number Placeholder 6">
            <a:extLst>
              <a:ext uri="{FF2B5EF4-FFF2-40B4-BE49-F238E27FC236}">
                <a16:creationId xmlns:a16="http://schemas.microsoft.com/office/drawing/2014/main" id="{55A1EE37-F05F-5471-2A3B-E2592244201B}"/>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114043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3B3C-024F-0BC4-4B0B-A5506F8E47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E0380E4-FBBE-E1D0-E4DA-931FD068089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00F0E02-C3C2-C2E3-5C7C-1EE116817D33}"/>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556D428F-D3A1-891D-F67C-AE066DFD412F}"/>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4A16C37E-EBB5-B691-EEE8-A2AC097ED743}"/>
              </a:ext>
            </a:extLst>
          </p:cNvPr>
          <p:cNvSpPr>
            <a:spLocks noGrp="1"/>
          </p:cNvSpPr>
          <p:nvPr>
            <p:ph type="sldNum" sz="quarter" idx="12"/>
          </p:nvPr>
        </p:nvSpPr>
        <p:spPr/>
        <p:txBody>
          <a:bodyPr/>
          <a:lstStyle>
            <a:lvl1pPr>
              <a:defRPr/>
            </a:lvl1pPr>
          </a:lstStyle>
          <a:p>
            <a:fld id="{0F9234B3-A533-D944-AF1E-50AC317F6D36}" type="slidenum">
              <a:rPr lang="en-US" altLang="en-US"/>
              <a:pPr/>
              <a:t>‹#›</a:t>
            </a:fld>
            <a:endParaRPr lang="en-US" altLang="en-US"/>
          </a:p>
        </p:txBody>
      </p:sp>
    </p:spTree>
    <p:extLst>
      <p:ext uri="{BB962C8B-B14F-4D97-AF65-F5344CB8AC3E}">
        <p14:creationId xmlns:p14="http://schemas.microsoft.com/office/powerpoint/2010/main" val="2373130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25FB-5010-E54E-2AF6-A905CDD4F7E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0FFCF8-CA89-0D9A-71B3-431F31CE252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336E3BA1-9999-C1B1-8FED-8278AD9FA0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F23D1FE-5173-73FE-7020-5316446AD975}"/>
              </a:ext>
            </a:extLst>
          </p:cNvPr>
          <p:cNvSpPr>
            <a:spLocks noGrp="1"/>
          </p:cNvSpPr>
          <p:nvPr>
            <p:ph type="dt" sz="half" idx="10"/>
          </p:nvPr>
        </p:nvSpPr>
        <p:spPr/>
        <p:txBody>
          <a:bodyPr/>
          <a:lstStyle/>
          <a:p>
            <a:fld id="{B61BEF0D-F0BB-DE4B-95CE-6DB70DBA9567}" type="datetimeFigureOut">
              <a:rPr lang="en-US" smtClean="0"/>
              <a:pPr/>
              <a:t>2/16/2023</a:t>
            </a:fld>
            <a:endParaRPr lang="en-US" dirty="0"/>
          </a:p>
        </p:txBody>
      </p:sp>
      <p:sp>
        <p:nvSpPr>
          <p:cNvPr id="6" name="Footer Placeholder 5">
            <a:extLst>
              <a:ext uri="{FF2B5EF4-FFF2-40B4-BE49-F238E27FC236}">
                <a16:creationId xmlns:a16="http://schemas.microsoft.com/office/drawing/2014/main" id="{A2D90372-1A6A-3C43-A588-7C2ED7F9BBB0}"/>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7" name="Slide Number Placeholder 6">
            <a:extLst>
              <a:ext uri="{FF2B5EF4-FFF2-40B4-BE49-F238E27FC236}">
                <a16:creationId xmlns:a16="http://schemas.microsoft.com/office/drawing/2014/main" id="{72FB633F-1036-C88A-D20E-2BD2D25E402A}"/>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9391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092A3-DCDB-8945-1E6E-9BD1EB0BF89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131348-5C4F-26E0-A8C4-678CC5561B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9EC8E8-0A98-E611-2A24-7D342992A699}"/>
              </a:ext>
            </a:extLst>
          </p:cNvPr>
          <p:cNvSpPr>
            <a:spLocks noGrp="1"/>
          </p:cNvSpPr>
          <p:nvPr>
            <p:ph type="dt" sz="half" idx="10"/>
          </p:nvPr>
        </p:nvSpPr>
        <p:spPr/>
        <p:txBody>
          <a:bodyPr/>
          <a:lstStyle/>
          <a:p>
            <a:fld id="{70DDF080-5E8C-48AD-84E5-6C08B304C14E}" type="datetimeFigureOut">
              <a:rPr lang="en-US" smtClean="0"/>
              <a:t>2/16/2023</a:t>
            </a:fld>
            <a:endParaRPr lang="en-US" dirty="0"/>
          </a:p>
        </p:txBody>
      </p:sp>
      <p:sp>
        <p:nvSpPr>
          <p:cNvPr id="5" name="Footer Placeholder 4">
            <a:extLst>
              <a:ext uri="{FF2B5EF4-FFF2-40B4-BE49-F238E27FC236}">
                <a16:creationId xmlns:a16="http://schemas.microsoft.com/office/drawing/2014/main" id="{D9850E0B-77DC-4AF7-139A-1F8579934C17}"/>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6" name="Slide Number Placeholder 5">
            <a:extLst>
              <a:ext uri="{FF2B5EF4-FFF2-40B4-BE49-F238E27FC236}">
                <a16:creationId xmlns:a16="http://schemas.microsoft.com/office/drawing/2014/main" id="{2CC3F6AF-72BE-3E4C-72EA-E2475FDC7EE2}"/>
              </a:ext>
            </a:extLst>
          </p:cNvPr>
          <p:cNvSpPr>
            <a:spLocks noGrp="1"/>
          </p:cNvSpPr>
          <p:nvPr>
            <p:ph type="sldNum" sz="quarter" idx="12"/>
          </p:nvPr>
        </p:nvSpPr>
        <p:spPr/>
        <p:txBody>
          <a:bodyPr/>
          <a:lstStyle/>
          <a:p>
            <a:fld id="{47333891-D5E7-4C7B-BF1D-E855E53CB5A8}" type="slidenum">
              <a:rPr lang="en-US" smtClean="0"/>
              <a:t>‹#›</a:t>
            </a:fld>
            <a:endParaRPr lang="en-US" dirty="0"/>
          </a:p>
        </p:txBody>
      </p:sp>
    </p:spTree>
    <p:extLst>
      <p:ext uri="{BB962C8B-B14F-4D97-AF65-F5344CB8AC3E}">
        <p14:creationId xmlns:p14="http://schemas.microsoft.com/office/powerpoint/2010/main" val="4008016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8FAD06-960B-27E4-A6B1-7F2621D1AE98}"/>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C7049E-690E-3207-C0D8-AF7AB35DE3A4}"/>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5F78AE-A002-8EBE-9DF8-B874CA57096B}"/>
              </a:ext>
            </a:extLst>
          </p:cNvPr>
          <p:cNvSpPr>
            <a:spLocks noGrp="1"/>
          </p:cNvSpPr>
          <p:nvPr>
            <p:ph type="dt" sz="half" idx="10"/>
          </p:nvPr>
        </p:nvSpPr>
        <p:spPr/>
        <p:txBody>
          <a:bodyPr/>
          <a:lstStyle/>
          <a:p>
            <a:fld id="{B61BEF0D-F0BB-DE4B-95CE-6DB70DBA9567}" type="datetimeFigureOut">
              <a:rPr lang="en-US" smtClean="0"/>
              <a:pPr/>
              <a:t>2/16/2023</a:t>
            </a:fld>
            <a:endParaRPr lang="en-US" dirty="0"/>
          </a:p>
        </p:txBody>
      </p:sp>
      <p:sp>
        <p:nvSpPr>
          <p:cNvPr id="5" name="Footer Placeholder 4">
            <a:extLst>
              <a:ext uri="{FF2B5EF4-FFF2-40B4-BE49-F238E27FC236}">
                <a16:creationId xmlns:a16="http://schemas.microsoft.com/office/drawing/2014/main" id="{AB38C1CB-93D7-E1ED-41A0-CCB428E14193}"/>
              </a:ext>
            </a:extLst>
          </p:cNvPr>
          <p:cNvSpPr>
            <a:spLocks noGrp="1"/>
          </p:cNvSpPr>
          <p:nvPr>
            <p:ph type="ftr" sz="quarter" idx="11"/>
          </p:nvPr>
        </p:nvSpPr>
        <p:spPr/>
        <p:txBody>
          <a:bodyPr/>
          <a:lstStyle/>
          <a:p>
            <a:r>
              <a:rPr lang="en-US" altLang="en-US"/>
              <a:t>Chapter 3 — Arithmetic for Computers — 3</a:t>
            </a:r>
            <a:endParaRPr lang="en-AU" altLang="en-US"/>
          </a:p>
        </p:txBody>
      </p:sp>
      <p:sp>
        <p:nvSpPr>
          <p:cNvPr id="6" name="Slide Number Placeholder 5">
            <a:extLst>
              <a:ext uri="{FF2B5EF4-FFF2-40B4-BE49-F238E27FC236}">
                <a16:creationId xmlns:a16="http://schemas.microsoft.com/office/drawing/2014/main" id="{53952D8E-10C6-8C7F-5403-050ACB9372C0}"/>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88295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47">
            <a:extLst>
              <a:ext uri="{FF2B5EF4-FFF2-40B4-BE49-F238E27FC236}">
                <a16:creationId xmlns:a16="http://schemas.microsoft.com/office/drawing/2014/main" id="{B5AC14F3-0BD2-A9FB-E815-E93D579815A9}"/>
              </a:ext>
            </a:extLst>
          </p:cNvPr>
          <p:cNvSpPr>
            <a:spLocks noChangeArrowheads="1"/>
          </p:cNvSpPr>
          <p:nvPr/>
        </p:nvSpPr>
        <p:spPr bwMode="auto">
          <a:xfrm>
            <a:off x="1619250" y="1125538"/>
            <a:ext cx="28575" cy="5732462"/>
          </a:xfrm>
          <a:prstGeom prst="rect">
            <a:avLst/>
          </a:prstGeom>
          <a:solidFill>
            <a:schemeClr val="tx2"/>
          </a:solidFill>
          <a:ln>
            <a:noFill/>
          </a:ln>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ltLang="en-US"/>
          </a:p>
        </p:txBody>
      </p:sp>
      <p:sp>
        <p:nvSpPr>
          <p:cNvPr id="3" name="Rectangle 36">
            <a:extLst>
              <a:ext uri="{FF2B5EF4-FFF2-40B4-BE49-F238E27FC236}">
                <a16:creationId xmlns:a16="http://schemas.microsoft.com/office/drawing/2014/main" id="{FD89273B-67B3-3D90-19D9-F42A44CAEC64}"/>
              </a:ext>
            </a:extLst>
          </p:cNvPr>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ltLang="en-US"/>
          </a:p>
        </p:txBody>
      </p:sp>
      <p:sp>
        <p:nvSpPr>
          <p:cNvPr id="4" name="Rectangle 37">
            <a:extLst>
              <a:ext uri="{FF2B5EF4-FFF2-40B4-BE49-F238E27FC236}">
                <a16:creationId xmlns:a16="http://schemas.microsoft.com/office/drawing/2014/main" id="{957A862D-7733-0F13-DF8F-F2E524330508}"/>
              </a:ext>
            </a:extLst>
          </p:cNvPr>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ltLang="en-US"/>
          </a:p>
        </p:txBody>
      </p:sp>
      <p:sp>
        <p:nvSpPr>
          <p:cNvPr id="5" name="Rectangle 38">
            <a:extLst>
              <a:ext uri="{FF2B5EF4-FFF2-40B4-BE49-F238E27FC236}">
                <a16:creationId xmlns:a16="http://schemas.microsoft.com/office/drawing/2014/main" id="{9A291E1E-17A3-9B28-0C25-AAFCA4D7D19B}"/>
              </a:ext>
            </a:extLst>
          </p:cNvPr>
          <p:cNvSpPr>
            <a:spLocks noChangeArrowheads="1"/>
          </p:cNvSpPr>
          <p:nvPr/>
        </p:nvSpPr>
        <p:spPr bwMode="auto">
          <a:xfrm>
            <a:off x="0" y="0"/>
            <a:ext cx="9144000" cy="1125538"/>
          </a:xfrm>
          <a:prstGeom prst="rect">
            <a:avLst/>
          </a:prstGeom>
          <a:solidFill>
            <a:schemeClr val="bg1">
              <a:lumMod val="50000"/>
            </a:schemeClr>
          </a:solidFill>
          <a:ln w="9525">
            <a:noFill/>
            <a:miter lim="800000"/>
            <a:headEnd/>
            <a:tailEnd/>
          </a:ln>
          <a:effectLst/>
        </p:spPr>
        <p:txBody>
          <a:bodyPr wrap="none" anchor="ctr"/>
          <a:lstStyle/>
          <a:p>
            <a:pPr algn="ctr">
              <a:defRPr/>
            </a:pPr>
            <a:endParaRPr lang="en-US">
              <a:latin typeface="Arial" charset="0"/>
            </a:endParaRPr>
          </a:p>
        </p:txBody>
      </p:sp>
      <p:sp>
        <p:nvSpPr>
          <p:cNvPr id="6" name="Rectangle 46">
            <a:extLst>
              <a:ext uri="{FF2B5EF4-FFF2-40B4-BE49-F238E27FC236}">
                <a16:creationId xmlns:a16="http://schemas.microsoft.com/office/drawing/2014/main" id="{BE6BAE49-1EF9-AF3C-0CFC-F9EA97C51A85}"/>
              </a:ext>
            </a:extLst>
          </p:cNvPr>
          <p:cNvSpPr>
            <a:spLocks noChangeArrowheads="1"/>
          </p:cNvSpPr>
          <p:nvPr/>
        </p:nvSpPr>
        <p:spPr bwMode="auto">
          <a:xfrm>
            <a:off x="0" y="1125538"/>
            <a:ext cx="9144000" cy="17462"/>
          </a:xfrm>
          <a:prstGeom prst="rect">
            <a:avLst/>
          </a:prstGeom>
          <a:solidFill>
            <a:srgbClr val="FF0000"/>
          </a:solidFill>
          <a:ln>
            <a:noFill/>
          </a:ln>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ltLang="en-US"/>
          </a:p>
        </p:txBody>
      </p:sp>
      <p:sp>
        <p:nvSpPr>
          <p:cNvPr id="7" name="Rectangle 48">
            <a:extLst>
              <a:ext uri="{FF2B5EF4-FFF2-40B4-BE49-F238E27FC236}">
                <a16:creationId xmlns:a16="http://schemas.microsoft.com/office/drawing/2014/main" id="{A3B1A63C-1393-42DE-DA1A-75CF6F1A2656}"/>
              </a:ext>
            </a:extLst>
          </p:cNvPr>
          <p:cNvSpPr>
            <a:spLocks noChangeArrowheads="1"/>
          </p:cNvSpPr>
          <p:nvPr/>
        </p:nvSpPr>
        <p:spPr bwMode="auto">
          <a:xfrm>
            <a:off x="1619250" y="549275"/>
            <a:ext cx="28575" cy="576263"/>
          </a:xfrm>
          <a:prstGeom prst="rect">
            <a:avLst/>
          </a:prstGeom>
          <a:solidFill>
            <a:schemeClr val="bg1"/>
          </a:solidFill>
          <a:ln>
            <a:noFill/>
          </a:ln>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ltLang="en-US"/>
          </a:p>
        </p:txBody>
      </p:sp>
      <p:pic>
        <p:nvPicPr>
          <p:cNvPr id="8" name="Picture 14" descr="MK Logo (2).png">
            <a:extLst>
              <a:ext uri="{FF2B5EF4-FFF2-40B4-BE49-F238E27FC236}">
                <a16:creationId xmlns:a16="http://schemas.microsoft.com/office/drawing/2014/main" id="{19C47BD3-416D-DA6F-E115-157428A793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0825" y="261938"/>
            <a:ext cx="1155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3">
            <a:extLst>
              <a:ext uri="{FF2B5EF4-FFF2-40B4-BE49-F238E27FC236}">
                <a16:creationId xmlns:a16="http://schemas.microsoft.com/office/drawing/2014/main" id="{E4567033-8D6B-9593-68A0-C9398BE11417}"/>
              </a:ext>
            </a:extLst>
          </p:cNvPr>
          <p:cNvGrpSpPr>
            <a:grpSpLocks/>
          </p:cNvGrpSpPr>
          <p:nvPr userDrawn="1"/>
        </p:nvGrpSpPr>
        <p:grpSpPr bwMode="auto">
          <a:xfrm>
            <a:off x="1774825" y="104775"/>
            <a:ext cx="6084888" cy="868363"/>
            <a:chOff x="1774113" y="104757"/>
            <a:chExt cx="6084936" cy="868541"/>
          </a:xfrm>
        </p:grpSpPr>
        <p:sp>
          <p:nvSpPr>
            <p:cNvPr id="10" name="TextBox 9">
              <a:extLst>
                <a:ext uri="{FF2B5EF4-FFF2-40B4-BE49-F238E27FC236}">
                  <a16:creationId xmlns:a16="http://schemas.microsoft.com/office/drawing/2014/main" id="{12FC9727-836F-4EE7-59AD-F73D4B2859F8}"/>
                </a:ext>
              </a:extLst>
            </p:cNvPr>
            <p:cNvSpPr txBox="1"/>
            <p:nvPr userDrawn="1"/>
          </p:nvSpPr>
          <p:spPr>
            <a:xfrm>
              <a:off x="1774113" y="104757"/>
              <a:ext cx="6084936" cy="554152"/>
            </a:xfrm>
            <a:prstGeom prst="rect">
              <a:avLst/>
            </a:prstGeom>
            <a:noFill/>
          </p:spPr>
          <p:txBody>
            <a:bodyPr wrap="none">
              <a:spAutoFit/>
            </a:bodyPr>
            <a:lstStyle/>
            <a:p>
              <a:pPr algn="ctr">
                <a:defRPr/>
              </a:pPr>
              <a:r>
                <a:rPr lang="en-GB" sz="3000" b="1" cap="small" dirty="0">
                  <a:solidFill>
                    <a:schemeClr val="bg1"/>
                  </a:solidFill>
                  <a:latin typeface="Corbel" pitchFamily="34" charset="0"/>
                </a:rPr>
                <a:t>Computer Organization and Design</a:t>
              </a:r>
              <a:endParaRPr lang="en-US" sz="3000" b="1" cap="small" dirty="0">
                <a:solidFill>
                  <a:schemeClr val="bg1"/>
                </a:solidFill>
                <a:latin typeface="Corbel" pitchFamily="34" charset="0"/>
              </a:endParaRPr>
            </a:p>
          </p:txBody>
        </p:sp>
        <p:sp>
          <p:nvSpPr>
            <p:cNvPr id="11" name="TextBox 10">
              <a:extLst>
                <a:ext uri="{FF2B5EF4-FFF2-40B4-BE49-F238E27FC236}">
                  <a16:creationId xmlns:a16="http://schemas.microsoft.com/office/drawing/2014/main" id="{7EAC8CA6-B0F1-64CE-3049-5E23454B42E5}"/>
                </a:ext>
              </a:extLst>
            </p:cNvPr>
            <p:cNvSpPr txBox="1">
              <a:spLocks noChangeArrowheads="1"/>
            </p:cNvSpPr>
            <p:nvPr userDrawn="1"/>
          </p:nvSpPr>
          <p:spPr bwMode="auto">
            <a:xfrm>
              <a:off x="2844096" y="573166"/>
              <a:ext cx="3957669" cy="400132"/>
            </a:xfrm>
            <a:prstGeom prst="rect">
              <a:avLst/>
            </a:prstGeom>
            <a:noFill/>
            <a:ln>
              <a:noFill/>
            </a:ln>
          </p:spPr>
          <p:txBody>
            <a:bodyPr wrap="none">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lgn="ctr">
                <a:defRPr/>
              </a:pPr>
              <a:r>
                <a:rPr lang="en-GB" sz="2000">
                  <a:solidFill>
                    <a:schemeClr val="bg1"/>
                  </a:solidFill>
                </a:rPr>
                <a:t>The Hardware/Software Interface</a:t>
              </a:r>
              <a:endParaRPr lang="en-US" sz="2000">
                <a:solidFill>
                  <a:schemeClr val="bg1"/>
                </a:solidFill>
              </a:endParaRPr>
            </a:p>
          </p:txBody>
        </p:sp>
      </p:grpSp>
      <p:grpSp>
        <p:nvGrpSpPr>
          <p:cNvPr id="12" name="Group 16">
            <a:extLst>
              <a:ext uri="{FF2B5EF4-FFF2-40B4-BE49-F238E27FC236}">
                <a16:creationId xmlns:a16="http://schemas.microsoft.com/office/drawing/2014/main" id="{9D6DC700-1AF7-E9CB-EA5F-D7960B37B52B}"/>
              </a:ext>
            </a:extLst>
          </p:cNvPr>
          <p:cNvGrpSpPr>
            <a:grpSpLocks/>
          </p:cNvGrpSpPr>
          <p:nvPr userDrawn="1"/>
        </p:nvGrpSpPr>
        <p:grpSpPr bwMode="auto">
          <a:xfrm>
            <a:off x="8004175" y="93663"/>
            <a:ext cx="935038" cy="935037"/>
            <a:chOff x="7956376" y="116632"/>
            <a:chExt cx="936104" cy="936104"/>
          </a:xfrm>
        </p:grpSpPr>
        <p:sp>
          <p:nvSpPr>
            <p:cNvPr id="13" name="32-Point Star 18">
              <a:extLst>
                <a:ext uri="{FF2B5EF4-FFF2-40B4-BE49-F238E27FC236}">
                  <a16:creationId xmlns:a16="http://schemas.microsoft.com/office/drawing/2014/main" id="{EA5E3233-13A1-BCB1-13F8-50F4CBD5857C}"/>
                </a:ext>
              </a:extLst>
            </p:cNvPr>
            <p:cNvSpPr>
              <a:spLocks noChangeArrowheads="1"/>
            </p:cNvSpPr>
            <p:nvPr userDrawn="1"/>
          </p:nvSpPr>
          <p:spPr bwMode="auto">
            <a:xfrm>
              <a:off x="7956376" y="116632"/>
              <a:ext cx="936104" cy="936104"/>
            </a:xfrm>
            <a:prstGeom prst="star32">
              <a:avLst>
                <a:gd name="adj" fmla="val 37500"/>
              </a:avLst>
            </a:prstGeom>
            <a:solidFill>
              <a:srgbClr val="C00000"/>
            </a:solidFill>
            <a:ln w="9525" algn="ctr">
              <a:solidFill>
                <a:schemeClr val="tx1"/>
              </a:solidFill>
              <a:round/>
              <a:headEnd/>
              <a:tailEnd/>
            </a:ln>
          </p:spPr>
          <p:txBody>
            <a:bodyP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lgn="l">
                <a:defRPr/>
              </a:pPr>
              <a:endParaRPr lang="en-US" altLang="en-US" sz="1800"/>
            </a:p>
          </p:txBody>
        </p:sp>
        <p:sp>
          <p:nvSpPr>
            <p:cNvPr id="14" name="TextBox 13">
              <a:extLst>
                <a:ext uri="{FF2B5EF4-FFF2-40B4-BE49-F238E27FC236}">
                  <a16:creationId xmlns:a16="http://schemas.microsoft.com/office/drawing/2014/main" id="{719DB12B-CB2F-2DD0-F9A2-DB0159E1F12F}"/>
                </a:ext>
              </a:extLst>
            </p:cNvPr>
            <p:cNvSpPr txBox="1">
              <a:spLocks noChangeArrowheads="1"/>
            </p:cNvSpPr>
            <p:nvPr userDrawn="1"/>
          </p:nvSpPr>
          <p:spPr bwMode="auto">
            <a:xfrm>
              <a:off x="8112128" y="262849"/>
              <a:ext cx="642081" cy="707243"/>
            </a:xfrm>
            <a:prstGeom prst="rect">
              <a:avLst/>
            </a:prstGeom>
            <a:noFill/>
            <a:ln>
              <a:noFill/>
            </a:ln>
          </p:spPr>
          <p:txBody>
            <a:bodyPr>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lgn="ctr">
                <a:defRPr/>
              </a:pPr>
              <a:r>
                <a:rPr lang="en-GB" sz="2000">
                  <a:solidFill>
                    <a:schemeClr val="bg1"/>
                  </a:solidFill>
                  <a:latin typeface="Arial Black" pitchFamily="34" charset="0"/>
                </a:rPr>
                <a:t>5</a:t>
              </a:r>
              <a:r>
                <a:rPr lang="en-GB" sz="2000" baseline="30000">
                  <a:solidFill>
                    <a:schemeClr val="bg1"/>
                  </a:solidFill>
                  <a:latin typeface="Arial Black" pitchFamily="34" charset="0"/>
                </a:rPr>
                <a:t>th</a:t>
              </a:r>
              <a:endParaRPr lang="en-GB" sz="2000">
                <a:solidFill>
                  <a:schemeClr val="bg1"/>
                </a:solidFill>
                <a:latin typeface="Arial Black" pitchFamily="34" charset="0"/>
              </a:endParaRPr>
            </a:p>
            <a:p>
              <a:pPr algn="ctr">
                <a:defRPr/>
              </a:pPr>
              <a:endParaRPr lang="en-US" sz="2000">
                <a:solidFill>
                  <a:schemeClr val="bg1"/>
                </a:solidFill>
                <a:latin typeface="Arial Black" pitchFamily="34" charset="0"/>
              </a:endParaRPr>
            </a:p>
          </p:txBody>
        </p:sp>
        <p:sp>
          <p:nvSpPr>
            <p:cNvPr id="15" name="TextBox 14">
              <a:extLst>
                <a:ext uri="{FF2B5EF4-FFF2-40B4-BE49-F238E27FC236}">
                  <a16:creationId xmlns:a16="http://schemas.microsoft.com/office/drawing/2014/main" id="{88367310-828C-8931-E2A3-3CF98732580C}"/>
                </a:ext>
              </a:extLst>
            </p:cNvPr>
            <p:cNvSpPr txBox="1">
              <a:spLocks noChangeArrowheads="1"/>
            </p:cNvSpPr>
            <p:nvPr userDrawn="1"/>
          </p:nvSpPr>
          <p:spPr bwMode="auto">
            <a:xfrm>
              <a:off x="8064449" y="517139"/>
              <a:ext cx="732672" cy="308326"/>
            </a:xfrm>
            <a:prstGeom prst="rect">
              <a:avLst/>
            </a:prstGeom>
            <a:noFill/>
            <a:ln>
              <a:noFill/>
            </a:ln>
          </p:spPr>
          <p:txBody>
            <a:bodyPr>
              <a:spAutoFit/>
            </a:bodyPr>
            <a:lstStyle>
              <a:lvl1pPr>
                <a:defRPr sz="1600">
                  <a:solidFill>
                    <a:schemeClr val="tx1"/>
                  </a:solidFill>
                  <a:latin typeface="Arial" charset="0"/>
                </a:defRPr>
              </a:lvl1pPr>
              <a:lvl2pPr marL="742950" indent="-285750">
                <a:defRPr sz="1600">
                  <a:solidFill>
                    <a:schemeClr val="tx1"/>
                  </a:solidFill>
                  <a:latin typeface="Arial" charset="0"/>
                </a:defRPr>
              </a:lvl2pPr>
              <a:lvl3pPr marL="1143000" indent="-228600">
                <a:defRPr sz="1600">
                  <a:solidFill>
                    <a:schemeClr val="tx1"/>
                  </a:solidFill>
                  <a:latin typeface="Arial" charset="0"/>
                </a:defRPr>
              </a:lvl3pPr>
              <a:lvl4pPr marL="1600200" indent="-228600">
                <a:defRPr sz="1600">
                  <a:solidFill>
                    <a:schemeClr val="tx1"/>
                  </a:solidFill>
                  <a:latin typeface="Arial" charset="0"/>
                </a:defRPr>
              </a:lvl4pPr>
              <a:lvl5pPr marL="2057400" indent="-228600">
                <a:defRPr sz="1600">
                  <a:solidFill>
                    <a:schemeClr val="tx1"/>
                  </a:solidFill>
                  <a:latin typeface="Arial" charset="0"/>
                </a:defRPr>
              </a:lvl5pPr>
              <a:lvl6pPr marL="2514600" indent="-228600" algn="ctr" eaLnBrk="0" fontAlgn="base" hangingPunct="0">
                <a:spcBef>
                  <a:spcPct val="0"/>
                </a:spcBef>
                <a:spcAft>
                  <a:spcPct val="0"/>
                </a:spcAft>
                <a:defRPr sz="1600">
                  <a:solidFill>
                    <a:schemeClr val="tx1"/>
                  </a:solidFill>
                  <a:latin typeface="Arial" charset="0"/>
                </a:defRPr>
              </a:lvl6pPr>
              <a:lvl7pPr marL="2971800" indent="-228600" algn="ctr" eaLnBrk="0" fontAlgn="base" hangingPunct="0">
                <a:spcBef>
                  <a:spcPct val="0"/>
                </a:spcBef>
                <a:spcAft>
                  <a:spcPct val="0"/>
                </a:spcAft>
                <a:defRPr sz="1600">
                  <a:solidFill>
                    <a:schemeClr val="tx1"/>
                  </a:solidFill>
                  <a:latin typeface="Arial" charset="0"/>
                </a:defRPr>
              </a:lvl7pPr>
              <a:lvl8pPr marL="3429000" indent="-228600" algn="ctr" eaLnBrk="0" fontAlgn="base" hangingPunct="0">
                <a:spcBef>
                  <a:spcPct val="0"/>
                </a:spcBef>
                <a:spcAft>
                  <a:spcPct val="0"/>
                </a:spcAft>
                <a:defRPr sz="1600">
                  <a:solidFill>
                    <a:schemeClr val="tx1"/>
                  </a:solidFill>
                  <a:latin typeface="Arial" charset="0"/>
                </a:defRPr>
              </a:lvl8pPr>
              <a:lvl9pPr marL="3886200" indent="-228600" algn="ctr" eaLnBrk="0" fontAlgn="base" hangingPunct="0">
                <a:spcBef>
                  <a:spcPct val="0"/>
                </a:spcBef>
                <a:spcAft>
                  <a:spcPct val="0"/>
                </a:spcAft>
                <a:defRPr sz="1600">
                  <a:solidFill>
                    <a:schemeClr val="tx1"/>
                  </a:solidFill>
                  <a:latin typeface="Arial" charset="0"/>
                </a:defRPr>
              </a:lvl9pPr>
            </a:lstStyle>
            <a:p>
              <a:pPr algn="ctr">
                <a:defRPr/>
              </a:pPr>
              <a:r>
                <a:rPr lang="en-GB" sz="1400">
                  <a:solidFill>
                    <a:schemeClr val="bg1"/>
                  </a:solidFill>
                </a:rPr>
                <a:t>Edition</a:t>
              </a:r>
              <a:endParaRPr lang="en-US" sz="1400">
                <a:solidFill>
                  <a:schemeClr val="bg1"/>
                </a:solidFill>
              </a:endParaRPr>
            </a:p>
          </p:txBody>
        </p:sp>
      </p:grpSp>
      <p:sp>
        <p:nvSpPr>
          <p:cNvPr id="41996" name="Rectangle 12"/>
          <p:cNvSpPr>
            <a:spLocks noGrp="1" noChangeArrowheads="1"/>
          </p:cNvSpPr>
          <p:nvPr>
            <p:ph type="ctrTitle"/>
          </p:nvPr>
        </p:nvSpPr>
        <p:spPr>
          <a:xfrm>
            <a:off x="2409825" y="1844675"/>
            <a:ext cx="5832475" cy="762000"/>
          </a:xfrm>
        </p:spPr>
        <p:txBody>
          <a:bodyPr anchor="t"/>
          <a:lstStyle>
            <a:lvl1pPr>
              <a:defRPr>
                <a:latin typeface="Arial Black" pitchFamily="34" charset="0"/>
              </a:defRPr>
            </a:lvl1pPr>
          </a:lstStyle>
          <a:p>
            <a:r>
              <a:rPr lang="en-AU"/>
              <a:t>Chapter …</a:t>
            </a:r>
          </a:p>
        </p:txBody>
      </p:sp>
      <p:sp>
        <p:nvSpPr>
          <p:cNvPr id="41997" name="Rectangle 13"/>
          <p:cNvSpPr>
            <a:spLocks noGrp="1" noChangeArrowheads="1"/>
          </p:cNvSpPr>
          <p:nvPr>
            <p:ph type="subTitle" idx="1"/>
          </p:nvPr>
        </p:nvSpPr>
        <p:spPr>
          <a:xfrm>
            <a:off x="2409825" y="2924175"/>
            <a:ext cx="5832475" cy="579438"/>
          </a:xfrm>
        </p:spPr>
        <p:txBody>
          <a:bodyPr>
            <a:spAutoFit/>
          </a:bodyPr>
          <a:lstStyle>
            <a:lvl1pPr marL="0" indent="0">
              <a:buFont typeface="Wingdings" pitchFamily="2" charset="2"/>
              <a:buNone/>
              <a:defRPr>
                <a:latin typeface="Arial Black" pitchFamily="34" charset="0"/>
              </a:defRPr>
            </a:lvl1pPr>
          </a:lstStyle>
          <a:p>
            <a:r>
              <a:rPr lang="en-AU"/>
              <a:t>Subtitle</a:t>
            </a:r>
          </a:p>
        </p:txBody>
      </p:sp>
    </p:spTree>
    <p:extLst>
      <p:ext uri="{BB962C8B-B14F-4D97-AF65-F5344CB8AC3E}">
        <p14:creationId xmlns:p14="http://schemas.microsoft.com/office/powerpoint/2010/main" val="253342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F4DA103B-0F42-5573-DC07-360F4A1F9221}"/>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18991596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9">
            <a:extLst>
              <a:ext uri="{FF2B5EF4-FFF2-40B4-BE49-F238E27FC236}">
                <a16:creationId xmlns:a16="http://schemas.microsoft.com/office/drawing/2014/main" id="{86175944-7CB0-C997-64D7-27DF113CC91A}"/>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13758360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9">
            <a:extLst>
              <a:ext uri="{FF2B5EF4-FFF2-40B4-BE49-F238E27FC236}">
                <a16:creationId xmlns:a16="http://schemas.microsoft.com/office/drawing/2014/main" id="{CE3C3ECB-ABD9-1540-1FE4-0201FF254254}"/>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4224515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9">
            <a:extLst>
              <a:ext uri="{FF2B5EF4-FFF2-40B4-BE49-F238E27FC236}">
                <a16:creationId xmlns:a16="http://schemas.microsoft.com/office/drawing/2014/main" id="{42493B1D-49DE-F424-1584-5C5A33C9AC39}"/>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12294744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9">
            <a:extLst>
              <a:ext uri="{FF2B5EF4-FFF2-40B4-BE49-F238E27FC236}">
                <a16:creationId xmlns:a16="http://schemas.microsoft.com/office/drawing/2014/main" id="{232902D5-D327-8CB7-427D-7919DC6FB9B5}"/>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16892176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D1D036FE-F089-3E4A-38EF-7586E9A6354F}"/>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1546817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F432-5D4B-DA4C-8CBE-61CC5F27502E}"/>
              </a:ext>
            </a:extLst>
          </p:cNvPr>
          <p:cNvSpPr>
            <a:spLocks noGrp="1"/>
          </p:cNvSpPr>
          <p:nvPr>
            <p:ph type="title"/>
          </p:nvPr>
        </p:nvSpPr>
        <p:spPr>
          <a:xfrm>
            <a:off x="623888" y="1709738"/>
            <a:ext cx="78867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2EA0BC-ED7C-9AB2-3982-B876CB94AD4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Date Placeholder 3">
            <a:extLst>
              <a:ext uri="{FF2B5EF4-FFF2-40B4-BE49-F238E27FC236}">
                <a16:creationId xmlns:a16="http://schemas.microsoft.com/office/drawing/2014/main" id="{CE1A56FA-46DA-55E7-F7D0-00E8840A6CC6}"/>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7FE569AD-0A32-76C7-51A0-ECBD1A96E02E}"/>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0A800C8A-8CEF-6D98-A21B-DE28662AA8DA}"/>
              </a:ext>
            </a:extLst>
          </p:cNvPr>
          <p:cNvSpPr>
            <a:spLocks noGrp="1"/>
          </p:cNvSpPr>
          <p:nvPr>
            <p:ph type="sldNum" sz="quarter" idx="12"/>
          </p:nvPr>
        </p:nvSpPr>
        <p:spPr/>
        <p:txBody>
          <a:bodyPr/>
          <a:lstStyle>
            <a:lvl1pPr>
              <a:defRPr/>
            </a:lvl1pPr>
          </a:lstStyle>
          <a:p>
            <a:fld id="{590FB061-EA20-DF41-9FC5-C1E825766AFB}" type="slidenum">
              <a:rPr lang="en-US" altLang="en-US"/>
              <a:pPr/>
              <a:t>‹#›</a:t>
            </a:fld>
            <a:endParaRPr lang="en-US" altLang="en-US"/>
          </a:p>
        </p:txBody>
      </p:sp>
    </p:spTree>
    <p:extLst>
      <p:ext uri="{BB962C8B-B14F-4D97-AF65-F5344CB8AC3E}">
        <p14:creationId xmlns:p14="http://schemas.microsoft.com/office/powerpoint/2010/main" val="30004209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42CDCCD8-A3EF-7BAC-D92D-85E169F976B3}"/>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4245890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9">
            <a:extLst>
              <a:ext uri="{FF2B5EF4-FFF2-40B4-BE49-F238E27FC236}">
                <a16:creationId xmlns:a16="http://schemas.microsoft.com/office/drawing/2014/main" id="{425A04A2-F200-E876-7598-1286BA6A50AD}"/>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601051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7D928A84-33FF-7CAD-7B88-35268A65A8E0}"/>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28037809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9">
            <a:extLst>
              <a:ext uri="{FF2B5EF4-FFF2-40B4-BE49-F238E27FC236}">
                <a16:creationId xmlns:a16="http://schemas.microsoft.com/office/drawing/2014/main" id="{DD46CD30-5FAC-B91E-F876-5CA7A2AAD68E}"/>
              </a:ext>
            </a:extLst>
          </p:cNvPr>
          <p:cNvSpPr>
            <a:spLocks noGrp="1" noChangeArrowheads="1"/>
          </p:cNvSpPr>
          <p:nvPr>
            <p:ph type="ftr" sz="quarter" idx="10"/>
          </p:nvPr>
        </p:nvSpPr>
        <p:spPr>
          <a:ln/>
        </p:spPr>
        <p:txBody>
          <a:bodyPr/>
          <a:lstStyle>
            <a:lvl1pPr>
              <a:defRPr/>
            </a:lvl1pPr>
          </a:lstStyle>
          <a:p>
            <a:pPr>
              <a:defRPr/>
            </a:pPr>
            <a:r>
              <a:rPr lang="en-US" altLang="en-US"/>
              <a:t>Chapter 4 — The Processor — 19</a:t>
            </a:r>
            <a:endParaRPr lang="en-AU" altLang="en-US"/>
          </a:p>
        </p:txBody>
      </p:sp>
    </p:spTree>
    <p:extLst>
      <p:ext uri="{BB962C8B-B14F-4D97-AF65-F5344CB8AC3E}">
        <p14:creationId xmlns:p14="http://schemas.microsoft.com/office/powerpoint/2010/main" val="1231692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52D6-5908-9E7B-1F9B-FB2380556060}"/>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3BB2301-C475-A107-3F05-E1EFA6A0998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4D29426-CF43-66C0-CC23-40044C48EB1C}"/>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5" name="Footer Placeholder 4">
            <a:extLst>
              <a:ext uri="{FF2B5EF4-FFF2-40B4-BE49-F238E27FC236}">
                <a16:creationId xmlns:a16="http://schemas.microsoft.com/office/drawing/2014/main" id="{913DD082-E056-FE50-F1F1-3CAC9B4DB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A6D11-EE78-21D4-EF88-3215F2654011}"/>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20414829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E34A4-91D2-05CC-601D-59C0417B5C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0E8945B-CD5C-6991-EF4D-6977D1B6190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05D5A2-79DA-D712-B068-4AFCEC5E0C6F}"/>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5" name="Footer Placeholder 4">
            <a:extLst>
              <a:ext uri="{FF2B5EF4-FFF2-40B4-BE49-F238E27FC236}">
                <a16:creationId xmlns:a16="http://schemas.microsoft.com/office/drawing/2014/main" id="{3319CB06-80B9-1F96-5FCA-619B9B5DB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AB0ED-3BDB-6E62-66D4-C0C1BE2B6F20}"/>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4923271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EDF12-2229-B0B0-BB4D-DD864180FB6B}"/>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5743D63-249C-55E6-29A5-F58199CA6FA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F4098EC-2716-667B-D7B0-61713B0F1EAF}"/>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5" name="Footer Placeholder 4">
            <a:extLst>
              <a:ext uri="{FF2B5EF4-FFF2-40B4-BE49-F238E27FC236}">
                <a16:creationId xmlns:a16="http://schemas.microsoft.com/office/drawing/2014/main" id="{4E487202-7620-E2CF-DC92-83D7890F9E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D37973-2EBE-0F5F-FAB4-4B6D71CD9C03}"/>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33571335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67C05-608B-B519-259A-7242B73361C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9B94455-978B-95FE-65BC-BA00141A79C8}"/>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D88F47E-46FC-7EC7-7EE4-6ED863B0D8E7}"/>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A9DC0C7-1D6F-B479-EA77-C1D2EBA301E7}"/>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6" name="Footer Placeholder 5">
            <a:extLst>
              <a:ext uri="{FF2B5EF4-FFF2-40B4-BE49-F238E27FC236}">
                <a16:creationId xmlns:a16="http://schemas.microsoft.com/office/drawing/2014/main" id="{19D7FB45-6FD2-2D58-EF70-AEAD02BDB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3701B-34F6-4BE3-158C-11BFA75A565C}"/>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31955875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B7C74-3520-9609-D556-569334D4D5C8}"/>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F81B1A3-CB6A-5E61-DB51-9B10F29C732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968AC8CF-3176-7C1C-BFA6-21401CD0D19B}"/>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D95BA66-04A7-102F-6A39-5659A8B575F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720BCF97-F98D-56B0-8DAE-8289143B7A90}"/>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7E7283-CCCF-38FB-BF82-E48AF5457DC8}"/>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8" name="Footer Placeholder 7">
            <a:extLst>
              <a:ext uri="{FF2B5EF4-FFF2-40B4-BE49-F238E27FC236}">
                <a16:creationId xmlns:a16="http://schemas.microsoft.com/office/drawing/2014/main" id="{AB67B714-23FA-A7B1-6091-F7C15B4302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65D81F-0B01-8AA7-A32B-6B775E9A3599}"/>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29558078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830F-486C-D147-622C-D97813E513F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FC3633BA-1581-933B-A5C5-2E001117346C}"/>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4" name="Footer Placeholder 3">
            <a:extLst>
              <a:ext uri="{FF2B5EF4-FFF2-40B4-BE49-F238E27FC236}">
                <a16:creationId xmlns:a16="http://schemas.microsoft.com/office/drawing/2014/main" id="{821F0EC1-5BAC-A7FC-FD18-5BDD5E8C24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9FC3EC-A3A9-EBD3-04FF-5C6CC8651201}"/>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207063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BD5B7-DB02-F030-BD24-5095EBD0305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4756E41-E0A2-6D46-E71E-DAE18B489CA5}"/>
              </a:ext>
            </a:extLst>
          </p:cNvPr>
          <p:cNvSpPr>
            <a:spLocks noGrp="1"/>
          </p:cNvSpPr>
          <p:nvPr>
            <p:ph sz="half" idx="1"/>
          </p:nvPr>
        </p:nvSpPr>
        <p:spPr>
          <a:xfrm>
            <a:off x="457200" y="1600200"/>
            <a:ext cx="4038600" cy="4525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D2CD7F8-1831-21DC-C949-8A62D6CE2E95}"/>
              </a:ext>
            </a:extLst>
          </p:cNvPr>
          <p:cNvSpPr>
            <a:spLocks noGrp="1"/>
          </p:cNvSpPr>
          <p:nvPr>
            <p:ph sz="half" idx="2"/>
          </p:nvPr>
        </p:nvSpPr>
        <p:spPr>
          <a:xfrm>
            <a:off x="4648200" y="1600200"/>
            <a:ext cx="4038600" cy="4525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7453E5E-B6F0-7AD2-A595-636BA4F228DE}"/>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CC08C122-0691-550B-E394-8BD9568E898C}"/>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C022A1DE-F831-C5AC-1117-A53191FE9123}"/>
              </a:ext>
            </a:extLst>
          </p:cNvPr>
          <p:cNvSpPr>
            <a:spLocks noGrp="1"/>
          </p:cNvSpPr>
          <p:nvPr>
            <p:ph type="sldNum" sz="quarter" idx="12"/>
          </p:nvPr>
        </p:nvSpPr>
        <p:spPr/>
        <p:txBody>
          <a:bodyPr/>
          <a:lstStyle>
            <a:lvl1pPr>
              <a:defRPr/>
            </a:lvl1pPr>
          </a:lstStyle>
          <a:p>
            <a:fld id="{C0F176F6-258F-4744-B3B8-6CD2E8B94115}" type="slidenum">
              <a:rPr lang="en-US" altLang="en-US"/>
              <a:pPr/>
              <a:t>‹#›</a:t>
            </a:fld>
            <a:endParaRPr lang="en-US" altLang="en-US"/>
          </a:p>
        </p:txBody>
      </p:sp>
    </p:spTree>
    <p:extLst>
      <p:ext uri="{BB962C8B-B14F-4D97-AF65-F5344CB8AC3E}">
        <p14:creationId xmlns:p14="http://schemas.microsoft.com/office/powerpoint/2010/main" val="3636780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706C3A-3BA2-239E-E7D8-24DD8C5CCF47}"/>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3" name="Footer Placeholder 2">
            <a:extLst>
              <a:ext uri="{FF2B5EF4-FFF2-40B4-BE49-F238E27FC236}">
                <a16:creationId xmlns:a16="http://schemas.microsoft.com/office/drawing/2014/main" id="{A1ECEDCC-5782-516E-9AF3-7BF5AD070A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6D7B49-B7C5-E463-A671-780EADA2CDA2}"/>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1655290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8A0F-1EF7-C7AC-7DB0-20EE047ADE68}"/>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62579AA-297E-1888-ADD8-AD300F16AEA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7A2F603-BD02-FABF-1094-E6C925066EE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CE04347E-9B44-DC4B-D535-CE0E08B86592}"/>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6" name="Footer Placeholder 5">
            <a:extLst>
              <a:ext uri="{FF2B5EF4-FFF2-40B4-BE49-F238E27FC236}">
                <a16:creationId xmlns:a16="http://schemas.microsoft.com/office/drawing/2014/main" id="{79E0EEAC-65C2-7145-E9D4-1C180EBD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7D497-B8BA-36FB-18FE-3CE5AC5898D4}"/>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4875060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97CBE-6C18-B6AB-CB9B-508C706A4C2D}"/>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9651A55-DE96-EA92-FF2A-F0E1689C1FE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8EC974A-E94E-C389-4B52-E8132A5EA5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4B42E6C9-F3EE-4FB9-00B5-658C00030874}"/>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6" name="Footer Placeholder 5">
            <a:extLst>
              <a:ext uri="{FF2B5EF4-FFF2-40B4-BE49-F238E27FC236}">
                <a16:creationId xmlns:a16="http://schemas.microsoft.com/office/drawing/2014/main" id="{3B1E2AD7-7EBF-20C0-C81F-6B278594B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062FD-318C-72ED-D956-27B879203F25}"/>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20841745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151E-B292-7B74-77BF-DA2719028C8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4AF089-0AF6-9E0F-4B6F-9ACC6C5BB9C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3EBD29-EA87-84B7-4094-CA7DED2ACE81}"/>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5" name="Footer Placeholder 4">
            <a:extLst>
              <a:ext uri="{FF2B5EF4-FFF2-40B4-BE49-F238E27FC236}">
                <a16:creationId xmlns:a16="http://schemas.microsoft.com/office/drawing/2014/main" id="{F3DF40B5-67D9-A768-B140-1CBA623E3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B32F7-3508-EF86-00B4-0AF95D1F95A4}"/>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2488274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C765B5-A8D8-B6AF-2C03-797187EC10D8}"/>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55F3C4E-98B3-DA49-2899-33BEE94C6D49}"/>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2C4D00-FFCA-2466-C684-F11DB23C9A8F}"/>
              </a:ext>
            </a:extLst>
          </p:cNvPr>
          <p:cNvSpPr>
            <a:spLocks noGrp="1"/>
          </p:cNvSpPr>
          <p:nvPr>
            <p:ph type="dt" sz="half" idx="10"/>
          </p:nvPr>
        </p:nvSpPr>
        <p:spPr/>
        <p:txBody>
          <a:bodyPr/>
          <a:lstStyle/>
          <a:p>
            <a:fld id="{C94C23C0-C20E-7147-B497-F3676B1ED067}" type="datetimeFigureOut">
              <a:rPr lang="en-US" smtClean="0"/>
              <a:t>2/16/2023</a:t>
            </a:fld>
            <a:endParaRPr lang="en-US"/>
          </a:p>
        </p:txBody>
      </p:sp>
      <p:sp>
        <p:nvSpPr>
          <p:cNvPr id="5" name="Footer Placeholder 4">
            <a:extLst>
              <a:ext uri="{FF2B5EF4-FFF2-40B4-BE49-F238E27FC236}">
                <a16:creationId xmlns:a16="http://schemas.microsoft.com/office/drawing/2014/main" id="{790A9212-4D8E-0735-44A3-DC2F28E66A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21E0D2-D5A2-17AC-E67A-C3C2D8A79C7E}"/>
              </a:ext>
            </a:extLst>
          </p:cNvPr>
          <p:cNvSpPr>
            <a:spLocks noGrp="1"/>
          </p:cNvSpPr>
          <p:nvPr>
            <p:ph type="sldNum" sz="quarter" idx="12"/>
          </p:nvPr>
        </p:nvSpPr>
        <p:spPr/>
        <p:txBody>
          <a:bodyPr/>
          <a:lstStyle/>
          <a:p>
            <a:fld id="{E6961D96-F148-F64F-B20F-EC1A5B1E8E91}" type="slidenum">
              <a:rPr lang="en-US" smtClean="0"/>
              <a:t>‹#›</a:t>
            </a:fld>
            <a:endParaRPr lang="en-US"/>
          </a:p>
        </p:txBody>
      </p:sp>
    </p:spTree>
    <p:extLst>
      <p:ext uri="{BB962C8B-B14F-4D97-AF65-F5344CB8AC3E}">
        <p14:creationId xmlns:p14="http://schemas.microsoft.com/office/powerpoint/2010/main" val="122986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2BA5E-13BE-9E70-A78D-DBCFBB0B7986}"/>
              </a:ext>
            </a:extLst>
          </p:cNvPr>
          <p:cNvSpPr>
            <a:spLocks noGrp="1"/>
          </p:cNvSpPr>
          <p:nvPr>
            <p:ph type="title"/>
          </p:nvPr>
        </p:nvSpPr>
        <p:spPr>
          <a:xfrm>
            <a:off x="630238" y="365125"/>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EFB2F5-44ED-5FF5-02F5-4B8D534D33D5}"/>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A7A070-DC0D-08E3-AD83-2F1433A47168}"/>
              </a:ext>
            </a:extLst>
          </p:cNvPr>
          <p:cNvSpPr>
            <a:spLocks noGrp="1"/>
          </p:cNvSpPr>
          <p:nvPr>
            <p:ph sz="half" idx="2"/>
          </p:nvPr>
        </p:nvSpPr>
        <p:spPr>
          <a:xfrm>
            <a:off x="630238" y="2505075"/>
            <a:ext cx="386873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9E45FD0-F5E8-792C-7BB4-C467B118EB5C}"/>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ED55C8-5D5D-E473-854A-F950CFF773FA}"/>
              </a:ext>
            </a:extLst>
          </p:cNvPr>
          <p:cNvSpPr>
            <a:spLocks noGrp="1"/>
          </p:cNvSpPr>
          <p:nvPr>
            <p:ph sz="quarter" idx="4"/>
          </p:nvPr>
        </p:nvSpPr>
        <p:spPr>
          <a:xfrm>
            <a:off x="4629150" y="2505075"/>
            <a:ext cx="38877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BA48184-1FB7-D59E-4E17-57E8C88E620F}"/>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4D0EE966-27B5-D0D4-AF6E-F5060C956DCF}"/>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DE03F17D-D7F0-3F8A-4F3B-AC86FACBF108}"/>
              </a:ext>
            </a:extLst>
          </p:cNvPr>
          <p:cNvSpPr>
            <a:spLocks noGrp="1"/>
          </p:cNvSpPr>
          <p:nvPr>
            <p:ph type="sldNum" sz="quarter" idx="12"/>
          </p:nvPr>
        </p:nvSpPr>
        <p:spPr/>
        <p:txBody>
          <a:bodyPr/>
          <a:lstStyle>
            <a:lvl1pPr>
              <a:defRPr/>
            </a:lvl1pPr>
          </a:lstStyle>
          <a:p>
            <a:fld id="{3F415889-AF71-9F4F-B498-4DB7A4A8F428}" type="slidenum">
              <a:rPr lang="en-US" altLang="en-US"/>
              <a:pPr/>
              <a:t>‹#›</a:t>
            </a:fld>
            <a:endParaRPr lang="en-US" altLang="en-US"/>
          </a:p>
        </p:txBody>
      </p:sp>
    </p:spTree>
    <p:extLst>
      <p:ext uri="{BB962C8B-B14F-4D97-AF65-F5344CB8AC3E}">
        <p14:creationId xmlns:p14="http://schemas.microsoft.com/office/powerpoint/2010/main" val="12928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66990-361F-AFDB-FCBD-560C4289F0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8170661-8F55-8788-E846-B74D1DA2E31E}"/>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3A01493C-AC24-B2FD-BFC6-9D66E649387A}"/>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B2B69EF6-18A8-079E-4D3A-58845D703165}"/>
              </a:ext>
            </a:extLst>
          </p:cNvPr>
          <p:cNvSpPr>
            <a:spLocks noGrp="1"/>
          </p:cNvSpPr>
          <p:nvPr>
            <p:ph type="sldNum" sz="quarter" idx="12"/>
          </p:nvPr>
        </p:nvSpPr>
        <p:spPr/>
        <p:txBody>
          <a:bodyPr/>
          <a:lstStyle>
            <a:lvl1pPr>
              <a:defRPr/>
            </a:lvl1pPr>
          </a:lstStyle>
          <a:p>
            <a:fld id="{82395B1D-E229-9148-819E-CBB8D5065DD7}" type="slidenum">
              <a:rPr lang="en-US" altLang="en-US"/>
              <a:pPr/>
              <a:t>‹#›</a:t>
            </a:fld>
            <a:endParaRPr lang="en-US" altLang="en-US"/>
          </a:p>
        </p:txBody>
      </p:sp>
    </p:spTree>
    <p:extLst>
      <p:ext uri="{BB962C8B-B14F-4D97-AF65-F5344CB8AC3E}">
        <p14:creationId xmlns:p14="http://schemas.microsoft.com/office/powerpoint/2010/main" val="2195371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26DA8A-BFE7-E3BC-3B18-37B91B5E730C}"/>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A78F1447-34BF-1C31-A2C5-5F2D6DCC7F06}"/>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E4D03465-7FEB-D6CB-DA06-58AE027940DE}"/>
              </a:ext>
            </a:extLst>
          </p:cNvPr>
          <p:cNvSpPr>
            <a:spLocks noGrp="1"/>
          </p:cNvSpPr>
          <p:nvPr>
            <p:ph type="sldNum" sz="quarter" idx="12"/>
          </p:nvPr>
        </p:nvSpPr>
        <p:spPr/>
        <p:txBody>
          <a:bodyPr/>
          <a:lstStyle>
            <a:lvl1pPr>
              <a:defRPr/>
            </a:lvl1pPr>
          </a:lstStyle>
          <a:p>
            <a:fld id="{5E431794-63A1-E044-9B52-4AE02B8D3907}" type="slidenum">
              <a:rPr lang="en-US" altLang="en-US"/>
              <a:pPr/>
              <a:t>‹#›</a:t>
            </a:fld>
            <a:endParaRPr lang="en-US" altLang="en-US"/>
          </a:p>
        </p:txBody>
      </p:sp>
    </p:spTree>
    <p:extLst>
      <p:ext uri="{BB962C8B-B14F-4D97-AF65-F5344CB8AC3E}">
        <p14:creationId xmlns:p14="http://schemas.microsoft.com/office/powerpoint/2010/main" val="268769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D2DC-9BF1-A0BB-F434-3D5B593CBC75}"/>
              </a:ext>
            </a:extLst>
          </p:cNvPr>
          <p:cNvSpPr>
            <a:spLocks noGrp="1"/>
          </p:cNvSpPr>
          <p:nvPr>
            <p:ph type="title"/>
          </p:nvPr>
        </p:nvSpPr>
        <p:spPr>
          <a:xfrm>
            <a:off x="630238" y="457200"/>
            <a:ext cx="2949575"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27B11AA-5F3D-ACFF-5C07-116380DBACDB}"/>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7E6BAD0-4B0E-1015-EF7E-9C5BF4C0DE0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43B047-8965-A66D-1D3E-D9E7765709CF}"/>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AAB95EB3-188B-9F38-243D-BFFAB084D002}"/>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191DD24-1831-8515-005B-2FC1728D0012}"/>
              </a:ext>
            </a:extLst>
          </p:cNvPr>
          <p:cNvSpPr>
            <a:spLocks noGrp="1"/>
          </p:cNvSpPr>
          <p:nvPr>
            <p:ph type="sldNum" sz="quarter" idx="12"/>
          </p:nvPr>
        </p:nvSpPr>
        <p:spPr/>
        <p:txBody>
          <a:bodyPr/>
          <a:lstStyle>
            <a:lvl1pPr>
              <a:defRPr/>
            </a:lvl1pPr>
          </a:lstStyle>
          <a:p>
            <a:fld id="{849A397B-AED2-1647-A219-A61524F14B02}" type="slidenum">
              <a:rPr lang="en-US" altLang="en-US"/>
              <a:pPr/>
              <a:t>‹#›</a:t>
            </a:fld>
            <a:endParaRPr lang="en-US" altLang="en-US"/>
          </a:p>
        </p:txBody>
      </p:sp>
    </p:spTree>
    <p:extLst>
      <p:ext uri="{BB962C8B-B14F-4D97-AF65-F5344CB8AC3E}">
        <p14:creationId xmlns:p14="http://schemas.microsoft.com/office/powerpoint/2010/main" val="3284390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2EF0-06F7-5A1E-994D-AAF7BFF886B5}"/>
              </a:ext>
            </a:extLst>
          </p:cNvPr>
          <p:cNvSpPr>
            <a:spLocks noGrp="1"/>
          </p:cNvSpPr>
          <p:nvPr>
            <p:ph type="title"/>
          </p:nvPr>
        </p:nvSpPr>
        <p:spPr>
          <a:xfrm>
            <a:off x="630238" y="457200"/>
            <a:ext cx="2949575"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A6B7886-D169-4745-2C54-1C359E3318C5}"/>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6EF2D1-4637-C7E9-81A8-E88635094F5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FD2E28-4258-5FA3-9F5E-DFE4F88452A4}"/>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C8C95CCF-5E95-44DD-A47E-FDEE8FFD31B1}"/>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542EDE8D-D743-750E-F678-472DF406FEF7}"/>
              </a:ext>
            </a:extLst>
          </p:cNvPr>
          <p:cNvSpPr>
            <a:spLocks noGrp="1"/>
          </p:cNvSpPr>
          <p:nvPr>
            <p:ph type="sldNum" sz="quarter" idx="12"/>
          </p:nvPr>
        </p:nvSpPr>
        <p:spPr/>
        <p:txBody>
          <a:bodyPr/>
          <a:lstStyle>
            <a:lvl1pPr>
              <a:defRPr/>
            </a:lvl1pPr>
          </a:lstStyle>
          <a:p>
            <a:fld id="{BC96C79A-66DA-E74B-9166-63A83C16995E}" type="slidenum">
              <a:rPr lang="en-US" altLang="en-US"/>
              <a:pPr/>
              <a:t>‹#›</a:t>
            </a:fld>
            <a:endParaRPr lang="en-US" altLang="en-US"/>
          </a:p>
        </p:txBody>
      </p:sp>
    </p:spTree>
    <p:extLst>
      <p:ext uri="{BB962C8B-B14F-4D97-AF65-F5344CB8AC3E}">
        <p14:creationId xmlns:p14="http://schemas.microsoft.com/office/powerpoint/2010/main" val="1220682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C80C887-49D3-8BEF-3627-290C8DDC5A47}"/>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DB5701B-4C12-3E49-F249-C3B49407A21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49414E2E-2759-E8F5-210A-6CF18ED5C73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en-US"/>
          </a:p>
        </p:txBody>
      </p:sp>
      <p:sp>
        <p:nvSpPr>
          <p:cNvPr id="1029" name="Rectangle 5">
            <a:extLst>
              <a:ext uri="{FF2B5EF4-FFF2-40B4-BE49-F238E27FC236}">
                <a16:creationId xmlns:a16="http://schemas.microsoft.com/office/drawing/2014/main" id="{792E5595-EFC1-5334-6187-3CE9E12F7133}"/>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en-US"/>
          </a:p>
        </p:txBody>
      </p:sp>
      <p:sp>
        <p:nvSpPr>
          <p:cNvPr id="1030" name="Rectangle 6">
            <a:extLst>
              <a:ext uri="{FF2B5EF4-FFF2-40B4-BE49-F238E27FC236}">
                <a16:creationId xmlns:a16="http://schemas.microsoft.com/office/drawing/2014/main" id="{06FFCBA6-2CFE-28C3-0B90-9AFEEDACB99A}"/>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20251AD8-E5D4-0945-9E6D-97E08ACAC2B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02AD0-EDF2-11C9-1085-CB9287ED7A6D}"/>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880ED4-BC07-DD85-77AD-CA961244861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F37C2A-1643-615A-F0B3-1D2B375CB35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2/16/2023</a:t>
            </a:fld>
            <a:endParaRPr lang="en-US" dirty="0"/>
          </a:p>
        </p:txBody>
      </p:sp>
      <p:sp>
        <p:nvSpPr>
          <p:cNvPr id="5" name="Footer Placeholder 4">
            <a:extLst>
              <a:ext uri="{FF2B5EF4-FFF2-40B4-BE49-F238E27FC236}">
                <a16:creationId xmlns:a16="http://schemas.microsoft.com/office/drawing/2014/main" id="{68B50460-7CF2-D060-2DFA-37D83691206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en-US"/>
              <a:t>Chapter 3 — Arithmetic for Computers — 3</a:t>
            </a:r>
            <a:endParaRPr lang="en-AU" altLang="en-US"/>
          </a:p>
        </p:txBody>
      </p:sp>
      <p:sp>
        <p:nvSpPr>
          <p:cNvPr id="6" name="Slide Number Placeholder 5">
            <a:extLst>
              <a:ext uri="{FF2B5EF4-FFF2-40B4-BE49-F238E27FC236}">
                <a16:creationId xmlns:a16="http://schemas.microsoft.com/office/drawing/2014/main" id="{97386D10-0F92-1584-77C5-71AE08CC61B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217C01CDF565}" type="slidenum">
              <a:rPr lang="en-US" smtClean="0"/>
              <a:pPr/>
              <a:t>‹#›</a:t>
            </a:fld>
            <a:endParaRPr lang="en-US" dirty="0"/>
          </a:p>
        </p:txBody>
      </p:sp>
      <p:pic>
        <p:nvPicPr>
          <p:cNvPr id="7" name="Picture 7" descr="MK Logo.jpg">
            <a:extLst>
              <a:ext uri="{FF2B5EF4-FFF2-40B4-BE49-F238E27FC236}">
                <a16:creationId xmlns:a16="http://schemas.microsoft.com/office/drawing/2014/main" id="{FC2E7E70-0C95-68E6-E308-59E9EA9FD93D}"/>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70625"/>
            <a:ext cx="16192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9638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6">
            <a:extLst>
              <a:ext uri="{FF2B5EF4-FFF2-40B4-BE49-F238E27FC236}">
                <a16:creationId xmlns:a16="http://schemas.microsoft.com/office/drawing/2014/main" id="{559AB9C9-F582-3D61-F0C8-F79A7B032AF6}"/>
              </a:ext>
            </a:extLst>
          </p:cNvPr>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ltLang="en-US"/>
          </a:p>
        </p:txBody>
      </p:sp>
      <p:sp>
        <p:nvSpPr>
          <p:cNvPr id="1027" name="Rectangle 9">
            <a:extLst>
              <a:ext uri="{FF2B5EF4-FFF2-40B4-BE49-F238E27FC236}">
                <a16:creationId xmlns:a16="http://schemas.microsoft.com/office/drawing/2014/main" id="{6CE16505-B28B-7882-DBCE-D512DB5B0641}"/>
              </a:ext>
            </a:extLst>
          </p:cNvPr>
          <p:cNvSpPr>
            <a:spLocks noGrp="1" noChangeArrowheads="1"/>
          </p:cNvSpPr>
          <p:nvPr>
            <p:ph type="title"/>
          </p:nvPr>
        </p:nvSpPr>
        <p:spPr bwMode="auto">
          <a:xfrm>
            <a:off x="684213" y="146050"/>
            <a:ext cx="825976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sp>
        <p:nvSpPr>
          <p:cNvPr id="1028" name="Rectangle 10">
            <a:extLst>
              <a:ext uri="{FF2B5EF4-FFF2-40B4-BE49-F238E27FC236}">
                <a16:creationId xmlns:a16="http://schemas.microsoft.com/office/drawing/2014/main" id="{323233D8-4275-09B8-4D56-20086B0E8EBA}"/>
              </a:ext>
            </a:extLst>
          </p:cNvPr>
          <p:cNvSpPr>
            <a:spLocks noGrp="1" noChangeArrowheads="1"/>
          </p:cNvSpPr>
          <p:nvPr>
            <p:ph type="body" idx="1"/>
          </p:nvPr>
        </p:nvSpPr>
        <p:spPr bwMode="auto">
          <a:xfrm>
            <a:off x="684213" y="1125538"/>
            <a:ext cx="8270875"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40979" name="Rectangle 19">
            <a:extLst>
              <a:ext uri="{FF2B5EF4-FFF2-40B4-BE49-F238E27FC236}">
                <a16:creationId xmlns:a16="http://schemas.microsoft.com/office/drawing/2014/main" id="{D2F4D636-750C-2CAA-3420-418B48D3EF52}"/>
              </a:ext>
            </a:extLst>
          </p:cNvPr>
          <p:cNvSpPr>
            <a:spLocks noGrp="1" noChangeArrowheads="1"/>
          </p:cNvSpPr>
          <p:nvPr>
            <p:ph type="ftr" sz="quarter" idx="3"/>
          </p:nvPr>
        </p:nvSpPr>
        <p:spPr bwMode="auto">
          <a:xfrm>
            <a:off x="1692275" y="6381750"/>
            <a:ext cx="7272338"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pPr>
              <a:defRPr/>
            </a:pPr>
            <a:r>
              <a:rPr lang="en-US" altLang="en-US"/>
              <a:t>Chapter 4 — The Processor — 19</a:t>
            </a:r>
            <a:endParaRPr lang="en-AU" altLang="en-US"/>
          </a:p>
        </p:txBody>
      </p:sp>
      <p:sp>
        <p:nvSpPr>
          <p:cNvPr id="1030" name="Rectangle 25">
            <a:extLst>
              <a:ext uri="{FF2B5EF4-FFF2-40B4-BE49-F238E27FC236}">
                <a16:creationId xmlns:a16="http://schemas.microsoft.com/office/drawing/2014/main" id="{1097294F-D207-3138-577C-FA928E92CFEC}"/>
              </a:ext>
            </a:extLst>
          </p:cNvPr>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p:spPr>
        <p:txBody>
          <a:bodyPr wrap="none" anchor="ctr"/>
          <a:lstStyle>
            <a:lvl1pPr algn="ctr">
              <a:defRPr sz="1600">
                <a:solidFill>
                  <a:schemeClr val="tx1"/>
                </a:solidFill>
                <a:latin typeface="Arial" panose="020B0604020202020204" pitchFamily="34" charset="0"/>
              </a:defRPr>
            </a:lvl1pPr>
            <a:lvl2pPr marL="742950" indent="-285750" algn="ctr">
              <a:defRPr sz="1600">
                <a:solidFill>
                  <a:schemeClr val="tx1"/>
                </a:solidFill>
                <a:latin typeface="Arial" panose="020B0604020202020204" pitchFamily="34" charset="0"/>
              </a:defRPr>
            </a:lvl2pPr>
            <a:lvl3pPr marL="1143000" indent="-228600" algn="ctr">
              <a:defRPr sz="1600">
                <a:solidFill>
                  <a:schemeClr val="tx1"/>
                </a:solidFill>
                <a:latin typeface="Arial" panose="020B0604020202020204" pitchFamily="34" charset="0"/>
              </a:defRPr>
            </a:lvl3pPr>
            <a:lvl4pPr marL="1600200" indent="-228600" algn="ctr">
              <a:defRPr sz="1600">
                <a:solidFill>
                  <a:schemeClr val="tx1"/>
                </a:solidFill>
                <a:latin typeface="Arial" panose="020B0604020202020204" pitchFamily="34" charset="0"/>
              </a:defRPr>
            </a:lvl4pPr>
            <a:lvl5pPr marL="2057400" indent="-228600" algn="ctr">
              <a:defRPr sz="1600">
                <a:solidFill>
                  <a:schemeClr val="tx1"/>
                </a:solidFill>
                <a:latin typeface="Arial" panose="020B0604020202020204" pitchFamily="34" charset="0"/>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defRPr>
            </a:lvl9pPr>
          </a:lstStyle>
          <a:p>
            <a:pPr>
              <a:defRPr/>
            </a:pPr>
            <a:endParaRPr lang="en-US" altLang="en-US"/>
          </a:p>
        </p:txBody>
      </p:sp>
      <p:pic>
        <p:nvPicPr>
          <p:cNvPr id="1031" name="Picture 7" descr="MK Logo.jpg">
            <a:extLst>
              <a:ext uri="{FF2B5EF4-FFF2-40B4-BE49-F238E27FC236}">
                <a16:creationId xmlns:a16="http://schemas.microsoft.com/office/drawing/2014/main" id="{F98889BF-F8E7-550F-4685-8FC203A4B27B}"/>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270625"/>
            <a:ext cx="16192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63651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charset="0"/>
        </a:defRPr>
      </a:lvl2pPr>
      <a:lvl3pPr algn="l" rtl="0" eaLnBrk="0" fontAlgn="base" hangingPunct="0">
        <a:spcBef>
          <a:spcPct val="0"/>
        </a:spcBef>
        <a:spcAft>
          <a:spcPct val="0"/>
        </a:spcAft>
        <a:defRPr sz="4400" b="1">
          <a:solidFill>
            <a:schemeClr val="tx2"/>
          </a:solidFill>
          <a:latin typeface="Arial" charset="0"/>
        </a:defRPr>
      </a:lvl3pPr>
      <a:lvl4pPr algn="l" rtl="0" eaLnBrk="0" fontAlgn="base" hangingPunct="0">
        <a:spcBef>
          <a:spcPct val="0"/>
        </a:spcBef>
        <a:spcAft>
          <a:spcPct val="0"/>
        </a:spcAft>
        <a:defRPr sz="4400" b="1">
          <a:solidFill>
            <a:schemeClr val="tx2"/>
          </a:solidFill>
          <a:latin typeface="Arial" charset="0"/>
        </a:defRPr>
      </a:lvl4pPr>
      <a:lvl5pPr algn="l" rtl="0" eaLnBrk="0" fontAlgn="base" hangingPunct="0">
        <a:spcBef>
          <a:spcPct val="0"/>
        </a:spcBef>
        <a:spcAft>
          <a:spcPct val="0"/>
        </a:spcAft>
        <a:defRPr sz="4400" b="1">
          <a:solidFill>
            <a:schemeClr val="tx2"/>
          </a:solidFill>
          <a:latin typeface="Arial" charset="0"/>
        </a:defRPr>
      </a:lvl5pPr>
      <a:lvl6pPr marL="457200" algn="l" rtl="0" fontAlgn="base">
        <a:spcBef>
          <a:spcPct val="0"/>
        </a:spcBef>
        <a:spcAft>
          <a:spcPct val="0"/>
        </a:spcAft>
        <a:defRPr sz="4400" b="1">
          <a:solidFill>
            <a:schemeClr val="tx2"/>
          </a:solidFill>
          <a:latin typeface="Arial" charset="0"/>
        </a:defRPr>
      </a:lvl6pPr>
      <a:lvl7pPr marL="914400" algn="l" rtl="0" fontAlgn="base">
        <a:spcBef>
          <a:spcPct val="0"/>
        </a:spcBef>
        <a:spcAft>
          <a:spcPct val="0"/>
        </a:spcAft>
        <a:defRPr sz="4400" b="1">
          <a:solidFill>
            <a:schemeClr val="tx2"/>
          </a:solidFill>
          <a:latin typeface="Arial" charset="0"/>
        </a:defRPr>
      </a:lvl7pPr>
      <a:lvl8pPr marL="1371600" algn="l" rtl="0" fontAlgn="base">
        <a:spcBef>
          <a:spcPct val="0"/>
        </a:spcBef>
        <a:spcAft>
          <a:spcPct val="0"/>
        </a:spcAft>
        <a:defRPr sz="4400" b="1">
          <a:solidFill>
            <a:schemeClr val="tx2"/>
          </a:solidFill>
          <a:latin typeface="Arial" charset="0"/>
        </a:defRPr>
      </a:lvl8pPr>
      <a:lvl9pPr marL="1828800" algn="l" rtl="0" fontAlgn="base">
        <a:spcBef>
          <a:spcPct val="0"/>
        </a:spcBef>
        <a:spcAft>
          <a:spcPct val="0"/>
        </a:spcAft>
        <a:defRPr sz="4400" b="1">
          <a:solidFill>
            <a:schemeClr val="tx2"/>
          </a:solidFill>
          <a:latin typeface="Arial"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769733-3323-40E4-F354-F93C810DFFD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112468-E46D-2FD3-C30B-C26A1FA37D1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DDBEA1-D694-5489-756D-DE02D4C7363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94C23C0-C20E-7147-B497-F3676B1ED067}" type="datetimeFigureOut">
              <a:rPr lang="en-US" smtClean="0"/>
              <a:t>2/16/2023</a:t>
            </a:fld>
            <a:endParaRPr lang="en-US"/>
          </a:p>
        </p:txBody>
      </p:sp>
      <p:sp>
        <p:nvSpPr>
          <p:cNvPr id="5" name="Footer Placeholder 4">
            <a:extLst>
              <a:ext uri="{FF2B5EF4-FFF2-40B4-BE49-F238E27FC236}">
                <a16:creationId xmlns:a16="http://schemas.microsoft.com/office/drawing/2014/main" id="{09B42359-8693-E195-E67A-8D3749CAFA7E}"/>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7140CE-9BDE-D0AC-6415-FED29221777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6961D96-F148-F64F-B20F-EC1A5B1E8E91}" type="slidenum">
              <a:rPr lang="en-US" smtClean="0"/>
              <a:t>‹#›</a:t>
            </a:fld>
            <a:endParaRPr lang="en-US"/>
          </a:p>
        </p:txBody>
      </p:sp>
    </p:spTree>
    <p:extLst>
      <p:ext uri="{BB962C8B-B14F-4D97-AF65-F5344CB8AC3E}">
        <p14:creationId xmlns:p14="http://schemas.microsoft.com/office/powerpoint/2010/main" val="10795434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24.xml"/><Relationship Id="rId5" Type="http://schemas.openxmlformats.org/officeDocument/2006/relationships/image" Target="../media/image60.png"/><Relationship Id="rId4" Type="http://schemas.openxmlformats.org/officeDocument/2006/relationships/customXml" Target="../ink/ink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7.xml"/><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4.xml"/><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5.xml"/><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6.xml"/><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7.xml"/><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9.xml"/><Relationship Id="rId1" Type="http://schemas.openxmlformats.org/officeDocument/2006/relationships/slideLayout" Target="../slideLayouts/slideLayout28.xml"/><Relationship Id="rId5" Type="http://schemas.openxmlformats.org/officeDocument/2006/relationships/image" Target="../media/image150.png"/><Relationship Id="rId4" Type="http://schemas.openxmlformats.org/officeDocument/2006/relationships/customXml" Target="../ink/ink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3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customXml" Target="../ink/ink1.xml"/><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customXml" Target="../ink/ink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22.wmf"/></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5F3DD06-B3C0-C3A5-D782-117F781B173C}"/>
              </a:ext>
            </a:extLst>
          </p:cNvPr>
          <p:cNvSpPr>
            <a:spLocks noGrp="1" noChangeArrowheads="1"/>
          </p:cNvSpPr>
          <p:nvPr>
            <p:ph type="title"/>
          </p:nvPr>
        </p:nvSpPr>
        <p:spPr/>
        <p:txBody>
          <a:bodyPr/>
          <a:lstStyle/>
          <a:p>
            <a:r>
              <a:rPr lang="en-US" altLang="en-US"/>
              <a:t>MIPS Arithmetic</a:t>
            </a:r>
          </a:p>
        </p:txBody>
      </p:sp>
      <p:sp>
        <p:nvSpPr>
          <p:cNvPr id="16387" name="Rectangle 3">
            <a:extLst>
              <a:ext uri="{FF2B5EF4-FFF2-40B4-BE49-F238E27FC236}">
                <a16:creationId xmlns:a16="http://schemas.microsoft.com/office/drawing/2014/main" id="{3BF17E6E-B9A8-182D-2FC5-A38DEE9F479D}"/>
              </a:ext>
            </a:extLst>
          </p:cNvPr>
          <p:cNvSpPr>
            <a:spLocks noGrp="1" noChangeArrowheads="1"/>
          </p:cNvSpPr>
          <p:nvPr>
            <p:ph type="body" idx="1"/>
          </p:nvPr>
        </p:nvSpPr>
        <p:spPr/>
        <p:txBody>
          <a:bodyPr/>
          <a:lstStyle/>
          <a:p>
            <a:pPr>
              <a:lnSpc>
                <a:spcPct val="90000"/>
              </a:lnSpc>
            </a:pPr>
            <a:r>
              <a:rPr lang="en-US" altLang="en-US" sz="2000" dirty="0"/>
              <a:t>All instructions have 3 operands</a:t>
            </a:r>
          </a:p>
          <a:p>
            <a:pPr lvl="1">
              <a:lnSpc>
                <a:spcPct val="90000"/>
              </a:lnSpc>
            </a:pPr>
            <a:r>
              <a:rPr lang="en-US" altLang="en-US" sz="2000" dirty="0"/>
              <a:t>One destination, two operands </a:t>
            </a:r>
          </a:p>
          <a:p>
            <a:pPr>
              <a:lnSpc>
                <a:spcPct val="90000"/>
              </a:lnSpc>
            </a:pPr>
            <a:r>
              <a:rPr lang="en-US" altLang="en-US" sz="2000" dirty="0"/>
              <a:t>Operand order is fixed (destination first)</a:t>
            </a:r>
          </a:p>
          <a:p>
            <a:pPr lvl="1">
              <a:lnSpc>
                <a:spcPct val="90000"/>
              </a:lnSpc>
            </a:pPr>
            <a:r>
              <a:rPr lang="en-US" altLang="en-US" sz="2000" dirty="0"/>
              <a:t>Example:</a:t>
            </a:r>
            <a:br>
              <a:rPr lang="en-US" altLang="en-US" sz="2000" dirty="0"/>
            </a:br>
            <a:r>
              <a:rPr lang="en-US" altLang="en-US" sz="2000" dirty="0"/>
              <a:t>	C code:  		</a:t>
            </a:r>
            <a:r>
              <a:rPr lang="en-US" altLang="en-US" sz="2000" dirty="0">
                <a:solidFill>
                  <a:srgbClr val="A50021"/>
                </a:solidFill>
                <a:latin typeface="Courier" panose="02070309020205020404" pitchFamily="49" charset="0"/>
              </a:rPr>
              <a:t>a = b + c</a:t>
            </a:r>
            <a:br>
              <a:rPr lang="en-US" altLang="en-US" sz="2000" dirty="0">
                <a:solidFill>
                  <a:srgbClr val="A50021"/>
                </a:solidFill>
              </a:rPr>
            </a:br>
            <a:r>
              <a:rPr lang="en-US" altLang="en-US" sz="2000" dirty="0">
                <a:solidFill>
                  <a:srgbClr val="A50021"/>
                </a:solidFill>
              </a:rPr>
              <a:t>	MIPS code:		</a:t>
            </a:r>
            <a:r>
              <a:rPr lang="en-US" altLang="en-US" sz="2000" dirty="0">
                <a:solidFill>
                  <a:srgbClr val="A50021"/>
                </a:solidFill>
                <a:latin typeface="Courier" panose="02070309020205020404" pitchFamily="49" charset="0"/>
              </a:rPr>
              <a:t>add </a:t>
            </a:r>
            <a:r>
              <a:rPr lang="en-US" altLang="en-US" sz="2000" dirty="0" err="1">
                <a:solidFill>
                  <a:srgbClr val="A50021"/>
                </a:solidFill>
                <a:latin typeface="Courier" panose="02070309020205020404" pitchFamily="49" charset="0"/>
              </a:rPr>
              <a:t>a,b,c</a:t>
            </a:r>
            <a:r>
              <a:rPr lang="en-US" altLang="en-US" sz="2000" dirty="0">
                <a:solidFill>
                  <a:srgbClr val="A50021"/>
                </a:solidFill>
              </a:rPr>
              <a:t>  	</a:t>
            </a:r>
          </a:p>
          <a:p>
            <a:pPr lvl="1">
              <a:lnSpc>
                <a:spcPct val="90000"/>
              </a:lnSpc>
              <a:buFontTx/>
              <a:buNone/>
            </a:pPr>
            <a:r>
              <a:rPr lang="en-US" altLang="en-US" sz="2000" dirty="0">
                <a:solidFill>
                  <a:srgbClr val="A50021"/>
                </a:solidFill>
              </a:rPr>
              <a:t>		C code:		</a:t>
            </a:r>
            <a:r>
              <a:rPr lang="en-US" altLang="en-US" sz="2000" dirty="0">
                <a:solidFill>
                  <a:srgbClr val="A50021"/>
                </a:solidFill>
                <a:latin typeface="Courier" panose="02070309020205020404" pitchFamily="49" charset="0"/>
              </a:rPr>
              <a:t>a = b + c + d;</a:t>
            </a:r>
            <a:br>
              <a:rPr lang="en-US" altLang="en-US" sz="2000" dirty="0">
                <a:solidFill>
                  <a:srgbClr val="A50021"/>
                </a:solidFill>
                <a:latin typeface="Courier New" panose="02070309020205020404" pitchFamily="49" charset="0"/>
              </a:rPr>
            </a:br>
            <a:r>
              <a:rPr lang="en-US" altLang="en-US" sz="2000" dirty="0">
                <a:solidFill>
                  <a:srgbClr val="A50021"/>
                </a:solidFill>
              </a:rPr>
              <a:t>	MIPS code:		</a:t>
            </a:r>
            <a:r>
              <a:rPr lang="en-US" altLang="en-US" sz="2000" dirty="0">
                <a:solidFill>
                  <a:srgbClr val="A50021"/>
                </a:solidFill>
                <a:latin typeface="Courier" panose="02070309020205020404" pitchFamily="49" charset="0"/>
              </a:rPr>
              <a:t>add a, b, c</a:t>
            </a:r>
            <a:br>
              <a:rPr lang="en-US" altLang="en-US" sz="2000" dirty="0">
                <a:solidFill>
                  <a:srgbClr val="A50021"/>
                </a:solidFill>
                <a:latin typeface="Courier" panose="02070309020205020404" pitchFamily="49" charset="0"/>
              </a:rPr>
            </a:br>
            <a:r>
              <a:rPr lang="en-US" altLang="en-US" sz="2000" dirty="0">
                <a:solidFill>
                  <a:srgbClr val="A50021"/>
                </a:solidFill>
                <a:latin typeface="Courier" panose="02070309020205020404" pitchFamily="49" charset="0"/>
              </a:rPr>
              <a:t>				add a, a, d</a:t>
            </a:r>
          </a:p>
          <a:p>
            <a:pPr lvl="1">
              <a:lnSpc>
                <a:spcPct val="90000"/>
              </a:lnSpc>
              <a:buFontTx/>
              <a:buNone/>
            </a:pPr>
            <a:endParaRPr lang="en-US" altLang="en-US" sz="2000" dirty="0">
              <a:solidFill>
                <a:srgbClr val="A50021"/>
              </a:solidFill>
              <a:latin typeface="Courier New" panose="02070309020205020404" pitchFamily="49" charset="0"/>
            </a:endParaRPr>
          </a:p>
          <a:p>
            <a:pPr lvl="1">
              <a:lnSpc>
                <a:spcPct val="90000"/>
              </a:lnSpc>
            </a:pPr>
            <a:r>
              <a:rPr lang="en-US" altLang="en-US" sz="2000" dirty="0">
                <a:solidFill>
                  <a:srgbClr val="A50021"/>
                </a:solidFill>
              </a:rPr>
              <a:t>Design principle: Hardware implementation is simplified via regularity</a:t>
            </a:r>
          </a:p>
          <a:p>
            <a:pPr>
              <a:lnSpc>
                <a:spcPct val="90000"/>
              </a:lnSpc>
            </a:pPr>
            <a:r>
              <a:rPr lang="en-US" altLang="en-US" sz="2000" dirty="0"/>
              <a:t>Operands must be registers in MIPS</a:t>
            </a:r>
          </a:p>
          <a:p>
            <a:pPr lvl="1">
              <a:lnSpc>
                <a:spcPct val="90000"/>
              </a:lnSpc>
            </a:pPr>
            <a:r>
              <a:rPr lang="en-US" altLang="en-US" sz="2000" dirty="0"/>
              <a:t>Register set of a machine is a limited number of special locations built directly into the hardware</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930DB345-0ED6-E739-6D66-07A6AAE6A17C}"/>
              </a:ext>
            </a:extLst>
          </p:cNvPr>
          <p:cNvSpPr>
            <a:spLocks noGrp="1" noChangeArrowheads="1"/>
          </p:cNvSpPr>
          <p:nvPr>
            <p:ph type="body" idx="1"/>
          </p:nvPr>
        </p:nvSpPr>
        <p:spPr/>
        <p:txBody>
          <a:bodyPr/>
          <a:lstStyle/>
          <a:p>
            <a:pPr>
              <a:lnSpc>
                <a:spcPct val="90000"/>
              </a:lnSpc>
            </a:pPr>
            <a:r>
              <a:rPr lang="en-US" altLang="en-US"/>
              <a:t>Viewed as a large, single-dimension array</a:t>
            </a:r>
          </a:p>
          <a:p>
            <a:pPr>
              <a:lnSpc>
                <a:spcPct val="90000"/>
              </a:lnSpc>
            </a:pPr>
            <a:r>
              <a:rPr lang="en-US" altLang="en-US"/>
              <a:t>A memory address is an index into the array</a:t>
            </a:r>
          </a:p>
          <a:p>
            <a:pPr lvl="1">
              <a:lnSpc>
                <a:spcPct val="90000"/>
              </a:lnSpc>
            </a:pPr>
            <a:r>
              <a:rPr lang="en-US" altLang="en-US"/>
              <a:t>"Byte addressing" means that the index points to a byte of memory</a:t>
            </a:r>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endParaRPr lang="en-US" altLang="en-US"/>
          </a:p>
          <a:p>
            <a:pPr>
              <a:lnSpc>
                <a:spcPct val="90000"/>
              </a:lnSpc>
            </a:pPr>
            <a:endParaRPr lang="en-US" altLang="en-US"/>
          </a:p>
        </p:txBody>
      </p:sp>
      <p:grpSp>
        <p:nvGrpSpPr>
          <p:cNvPr id="40963" name="Group 3">
            <a:extLst>
              <a:ext uri="{FF2B5EF4-FFF2-40B4-BE49-F238E27FC236}">
                <a16:creationId xmlns:a16="http://schemas.microsoft.com/office/drawing/2014/main" id="{90A3243A-DA5B-DC9A-7FB0-3C764614DA03}"/>
              </a:ext>
            </a:extLst>
          </p:cNvPr>
          <p:cNvGrpSpPr>
            <a:grpSpLocks/>
          </p:cNvGrpSpPr>
          <p:nvPr/>
        </p:nvGrpSpPr>
        <p:grpSpPr bwMode="auto">
          <a:xfrm>
            <a:off x="5105400" y="3581400"/>
            <a:ext cx="2000250" cy="2994025"/>
            <a:chOff x="852" y="1994"/>
            <a:chExt cx="1018" cy="1742"/>
          </a:xfrm>
        </p:grpSpPr>
        <p:sp>
          <p:nvSpPr>
            <p:cNvPr id="40964" name="Rectangle 4">
              <a:extLst>
                <a:ext uri="{FF2B5EF4-FFF2-40B4-BE49-F238E27FC236}">
                  <a16:creationId xmlns:a16="http://schemas.microsoft.com/office/drawing/2014/main" id="{62A34BF4-4428-D97B-A2C9-1CD9032C988B}"/>
                </a:ext>
              </a:extLst>
            </p:cNvPr>
            <p:cNvSpPr>
              <a:spLocks noChangeArrowheads="1"/>
            </p:cNvSpPr>
            <p:nvPr/>
          </p:nvSpPr>
          <p:spPr bwMode="auto">
            <a:xfrm>
              <a:off x="998" y="1994"/>
              <a:ext cx="710" cy="1493"/>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65" name="Line 5">
              <a:extLst>
                <a:ext uri="{FF2B5EF4-FFF2-40B4-BE49-F238E27FC236}">
                  <a16:creationId xmlns:a16="http://schemas.microsoft.com/office/drawing/2014/main" id="{611EB2A0-5341-68A2-F123-6403B7B5CAFB}"/>
                </a:ext>
              </a:extLst>
            </p:cNvPr>
            <p:cNvSpPr>
              <a:spLocks noChangeShapeType="1"/>
            </p:cNvSpPr>
            <p:nvPr/>
          </p:nvSpPr>
          <p:spPr bwMode="auto">
            <a:xfrm>
              <a:off x="1000" y="2203"/>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6" name="Line 6">
              <a:extLst>
                <a:ext uri="{FF2B5EF4-FFF2-40B4-BE49-F238E27FC236}">
                  <a16:creationId xmlns:a16="http://schemas.microsoft.com/office/drawing/2014/main" id="{4B327335-5973-011C-E904-D68B37B08442}"/>
                </a:ext>
              </a:extLst>
            </p:cNvPr>
            <p:cNvSpPr>
              <a:spLocks noChangeShapeType="1"/>
            </p:cNvSpPr>
            <p:nvPr/>
          </p:nvSpPr>
          <p:spPr bwMode="auto">
            <a:xfrm>
              <a:off x="1000" y="2417"/>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7" name="Line 7">
              <a:extLst>
                <a:ext uri="{FF2B5EF4-FFF2-40B4-BE49-F238E27FC236}">
                  <a16:creationId xmlns:a16="http://schemas.microsoft.com/office/drawing/2014/main" id="{8E25BAF0-19CA-85C8-779B-33CE9216FAD4}"/>
                </a:ext>
              </a:extLst>
            </p:cNvPr>
            <p:cNvSpPr>
              <a:spLocks noChangeShapeType="1"/>
            </p:cNvSpPr>
            <p:nvPr/>
          </p:nvSpPr>
          <p:spPr bwMode="auto">
            <a:xfrm>
              <a:off x="1000" y="2630"/>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8" name="Line 8">
              <a:extLst>
                <a:ext uri="{FF2B5EF4-FFF2-40B4-BE49-F238E27FC236}">
                  <a16:creationId xmlns:a16="http://schemas.microsoft.com/office/drawing/2014/main" id="{873F9EAA-C170-8400-C657-8F9CEFFBA3EC}"/>
                </a:ext>
              </a:extLst>
            </p:cNvPr>
            <p:cNvSpPr>
              <a:spLocks noChangeShapeType="1"/>
            </p:cNvSpPr>
            <p:nvPr/>
          </p:nvSpPr>
          <p:spPr bwMode="auto">
            <a:xfrm>
              <a:off x="1000" y="2843"/>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9" name="Line 9">
              <a:extLst>
                <a:ext uri="{FF2B5EF4-FFF2-40B4-BE49-F238E27FC236}">
                  <a16:creationId xmlns:a16="http://schemas.microsoft.com/office/drawing/2014/main" id="{5BBC698F-FEFB-7A71-AD66-35D3850FFE6B}"/>
                </a:ext>
              </a:extLst>
            </p:cNvPr>
            <p:cNvSpPr>
              <a:spLocks noChangeShapeType="1"/>
            </p:cNvSpPr>
            <p:nvPr/>
          </p:nvSpPr>
          <p:spPr bwMode="auto">
            <a:xfrm>
              <a:off x="1000" y="3056"/>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0" name="Line 10">
              <a:extLst>
                <a:ext uri="{FF2B5EF4-FFF2-40B4-BE49-F238E27FC236}">
                  <a16:creationId xmlns:a16="http://schemas.microsoft.com/office/drawing/2014/main" id="{B51EEF6B-CCBE-FBCD-C2A8-E08682566C3A}"/>
                </a:ext>
              </a:extLst>
            </p:cNvPr>
            <p:cNvSpPr>
              <a:spLocks noChangeShapeType="1"/>
            </p:cNvSpPr>
            <p:nvPr/>
          </p:nvSpPr>
          <p:spPr bwMode="auto">
            <a:xfrm>
              <a:off x="1000" y="3270"/>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1" name="Line 11">
              <a:extLst>
                <a:ext uri="{FF2B5EF4-FFF2-40B4-BE49-F238E27FC236}">
                  <a16:creationId xmlns:a16="http://schemas.microsoft.com/office/drawing/2014/main" id="{D2611712-8E6B-51EE-BB60-E3B357785159}"/>
                </a:ext>
              </a:extLst>
            </p:cNvPr>
            <p:cNvSpPr>
              <a:spLocks noChangeShapeType="1"/>
            </p:cNvSpPr>
            <p:nvPr/>
          </p:nvSpPr>
          <p:spPr bwMode="auto">
            <a:xfrm>
              <a:off x="1000" y="3483"/>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2" name="Rectangle 12">
              <a:extLst>
                <a:ext uri="{FF2B5EF4-FFF2-40B4-BE49-F238E27FC236}">
                  <a16:creationId xmlns:a16="http://schemas.microsoft.com/office/drawing/2014/main" id="{73319D48-AFD1-E96C-5E62-78F86E7DD7DD}"/>
                </a:ext>
              </a:extLst>
            </p:cNvPr>
            <p:cNvSpPr>
              <a:spLocks noChangeArrowheads="1"/>
            </p:cNvSpPr>
            <p:nvPr/>
          </p:nvSpPr>
          <p:spPr bwMode="auto">
            <a:xfrm>
              <a:off x="852" y="1998"/>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0</a:t>
              </a:r>
            </a:p>
          </p:txBody>
        </p:sp>
        <p:sp>
          <p:nvSpPr>
            <p:cNvPr id="40973" name="Rectangle 13">
              <a:extLst>
                <a:ext uri="{FF2B5EF4-FFF2-40B4-BE49-F238E27FC236}">
                  <a16:creationId xmlns:a16="http://schemas.microsoft.com/office/drawing/2014/main" id="{904B7F8E-75C4-2E99-29D2-7193E267A8E1}"/>
                </a:ext>
              </a:extLst>
            </p:cNvPr>
            <p:cNvSpPr>
              <a:spLocks noChangeArrowheads="1"/>
            </p:cNvSpPr>
            <p:nvPr/>
          </p:nvSpPr>
          <p:spPr bwMode="auto">
            <a:xfrm>
              <a:off x="852" y="2211"/>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1</a:t>
              </a:r>
            </a:p>
          </p:txBody>
        </p:sp>
        <p:sp>
          <p:nvSpPr>
            <p:cNvPr id="40974" name="Rectangle 14">
              <a:extLst>
                <a:ext uri="{FF2B5EF4-FFF2-40B4-BE49-F238E27FC236}">
                  <a16:creationId xmlns:a16="http://schemas.microsoft.com/office/drawing/2014/main" id="{9BC4A8EA-7803-3848-FCB1-6E2EAABB82F1}"/>
                </a:ext>
              </a:extLst>
            </p:cNvPr>
            <p:cNvSpPr>
              <a:spLocks noChangeArrowheads="1"/>
            </p:cNvSpPr>
            <p:nvPr/>
          </p:nvSpPr>
          <p:spPr bwMode="auto">
            <a:xfrm>
              <a:off x="852" y="2425"/>
              <a:ext cx="316"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2</a:t>
              </a:r>
            </a:p>
          </p:txBody>
        </p:sp>
        <p:sp>
          <p:nvSpPr>
            <p:cNvPr id="40975" name="Rectangle 15">
              <a:extLst>
                <a:ext uri="{FF2B5EF4-FFF2-40B4-BE49-F238E27FC236}">
                  <a16:creationId xmlns:a16="http://schemas.microsoft.com/office/drawing/2014/main" id="{70072E5E-181A-FE17-657B-35421C636E46}"/>
                </a:ext>
              </a:extLst>
            </p:cNvPr>
            <p:cNvSpPr>
              <a:spLocks noChangeArrowheads="1"/>
            </p:cNvSpPr>
            <p:nvPr/>
          </p:nvSpPr>
          <p:spPr bwMode="auto">
            <a:xfrm>
              <a:off x="852" y="2638"/>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3</a:t>
              </a:r>
            </a:p>
          </p:txBody>
        </p:sp>
        <p:sp>
          <p:nvSpPr>
            <p:cNvPr id="40976" name="Rectangle 16">
              <a:extLst>
                <a:ext uri="{FF2B5EF4-FFF2-40B4-BE49-F238E27FC236}">
                  <a16:creationId xmlns:a16="http://schemas.microsoft.com/office/drawing/2014/main" id="{D9F0D8D5-E411-D426-8CCC-DB8F913293F0}"/>
                </a:ext>
              </a:extLst>
            </p:cNvPr>
            <p:cNvSpPr>
              <a:spLocks noChangeArrowheads="1"/>
            </p:cNvSpPr>
            <p:nvPr/>
          </p:nvSpPr>
          <p:spPr bwMode="auto">
            <a:xfrm>
              <a:off x="852" y="2851"/>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4</a:t>
              </a:r>
            </a:p>
          </p:txBody>
        </p:sp>
        <p:sp>
          <p:nvSpPr>
            <p:cNvPr id="40977" name="Rectangle 17">
              <a:extLst>
                <a:ext uri="{FF2B5EF4-FFF2-40B4-BE49-F238E27FC236}">
                  <a16:creationId xmlns:a16="http://schemas.microsoft.com/office/drawing/2014/main" id="{CB43418A-1FD4-2963-3D5D-6291D19CB5D5}"/>
                </a:ext>
              </a:extLst>
            </p:cNvPr>
            <p:cNvSpPr>
              <a:spLocks noChangeArrowheads="1"/>
            </p:cNvSpPr>
            <p:nvPr/>
          </p:nvSpPr>
          <p:spPr bwMode="auto">
            <a:xfrm>
              <a:off x="852" y="3064"/>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5</a:t>
              </a:r>
            </a:p>
          </p:txBody>
        </p:sp>
        <p:sp>
          <p:nvSpPr>
            <p:cNvPr id="40978" name="Rectangle 18">
              <a:extLst>
                <a:ext uri="{FF2B5EF4-FFF2-40B4-BE49-F238E27FC236}">
                  <a16:creationId xmlns:a16="http://schemas.microsoft.com/office/drawing/2014/main" id="{1A3A8739-6635-A1D4-37BE-07D66EF24C73}"/>
                </a:ext>
              </a:extLst>
            </p:cNvPr>
            <p:cNvSpPr>
              <a:spLocks noChangeArrowheads="1"/>
            </p:cNvSpPr>
            <p:nvPr/>
          </p:nvSpPr>
          <p:spPr bwMode="auto">
            <a:xfrm>
              <a:off x="852" y="3278"/>
              <a:ext cx="316" cy="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6</a:t>
              </a:r>
            </a:p>
          </p:txBody>
        </p:sp>
        <p:sp>
          <p:nvSpPr>
            <p:cNvPr id="40979" name="Rectangle 19">
              <a:extLst>
                <a:ext uri="{FF2B5EF4-FFF2-40B4-BE49-F238E27FC236}">
                  <a16:creationId xmlns:a16="http://schemas.microsoft.com/office/drawing/2014/main" id="{77B55C6A-1058-1C01-9769-32E5F6C520A8}"/>
                </a:ext>
              </a:extLst>
            </p:cNvPr>
            <p:cNvSpPr>
              <a:spLocks noChangeArrowheads="1"/>
            </p:cNvSpPr>
            <p:nvPr/>
          </p:nvSpPr>
          <p:spPr bwMode="auto">
            <a:xfrm>
              <a:off x="852" y="3491"/>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a:t>
              </a:r>
            </a:p>
          </p:txBody>
        </p:sp>
        <p:sp>
          <p:nvSpPr>
            <p:cNvPr id="40980" name="Rectangle 20">
              <a:extLst>
                <a:ext uri="{FF2B5EF4-FFF2-40B4-BE49-F238E27FC236}">
                  <a16:creationId xmlns:a16="http://schemas.microsoft.com/office/drawing/2014/main" id="{68E0C275-D06E-42B9-8BC9-60374B164DF9}"/>
                </a:ext>
              </a:extLst>
            </p:cNvPr>
            <p:cNvSpPr>
              <a:spLocks noChangeArrowheads="1"/>
            </p:cNvSpPr>
            <p:nvPr/>
          </p:nvSpPr>
          <p:spPr bwMode="auto">
            <a:xfrm>
              <a:off x="1065" y="2014"/>
              <a:ext cx="80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8 bits of data</a:t>
              </a:r>
            </a:p>
          </p:txBody>
        </p:sp>
        <p:sp>
          <p:nvSpPr>
            <p:cNvPr id="40981" name="Rectangle 21">
              <a:extLst>
                <a:ext uri="{FF2B5EF4-FFF2-40B4-BE49-F238E27FC236}">
                  <a16:creationId xmlns:a16="http://schemas.microsoft.com/office/drawing/2014/main" id="{42BAA879-B0EA-3B4D-87E3-483949505099}"/>
                </a:ext>
              </a:extLst>
            </p:cNvPr>
            <p:cNvSpPr>
              <a:spLocks noChangeArrowheads="1"/>
            </p:cNvSpPr>
            <p:nvPr/>
          </p:nvSpPr>
          <p:spPr bwMode="auto">
            <a:xfrm>
              <a:off x="1065" y="2227"/>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8 bits of data</a:t>
              </a:r>
            </a:p>
          </p:txBody>
        </p:sp>
        <p:sp>
          <p:nvSpPr>
            <p:cNvPr id="40982" name="Rectangle 22">
              <a:extLst>
                <a:ext uri="{FF2B5EF4-FFF2-40B4-BE49-F238E27FC236}">
                  <a16:creationId xmlns:a16="http://schemas.microsoft.com/office/drawing/2014/main" id="{64C6AF08-B6CA-B8A2-A88D-A6FC7ECEBCE6}"/>
                </a:ext>
              </a:extLst>
            </p:cNvPr>
            <p:cNvSpPr>
              <a:spLocks noChangeArrowheads="1"/>
            </p:cNvSpPr>
            <p:nvPr/>
          </p:nvSpPr>
          <p:spPr bwMode="auto">
            <a:xfrm>
              <a:off x="1065" y="2440"/>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8 bits of data</a:t>
              </a:r>
            </a:p>
          </p:txBody>
        </p:sp>
        <p:sp>
          <p:nvSpPr>
            <p:cNvPr id="40983" name="Rectangle 23">
              <a:extLst>
                <a:ext uri="{FF2B5EF4-FFF2-40B4-BE49-F238E27FC236}">
                  <a16:creationId xmlns:a16="http://schemas.microsoft.com/office/drawing/2014/main" id="{9A575695-09AF-2DF8-83E3-FE49D90BE2B3}"/>
                </a:ext>
              </a:extLst>
            </p:cNvPr>
            <p:cNvSpPr>
              <a:spLocks noChangeArrowheads="1"/>
            </p:cNvSpPr>
            <p:nvPr/>
          </p:nvSpPr>
          <p:spPr bwMode="auto">
            <a:xfrm>
              <a:off x="1065" y="2654"/>
              <a:ext cx="80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8 bits of data</a:t>
              </a:r>
            </a:p>
          </p:txBody>
        </p:sp>
        <p:sp>
          <p:nvSpPr>
            <p:cNvPr id="40984" name="Rectangle 24">
              <a:extLst>
                <a:ext uri="{FF2B5EF4-FFF2-40B4-BE49-F238E27FC236}">
                  <a16:creationId xmlns:a16="http://schemas.microsoft.com/office/drawing/2014/main" id="{0EA6E893-A71F-3F85-FA25-A47F14FD3B41}"/>
                </a:ext>
              </a:extLst>
            </p:cNvPr>
            <p:cNvSpPr>
              <a:spLocks noChangeArrowheads="1"/>
            </p:cNvSpPr>
            <p:nvPr/>
          </p:nvSpPr>
          <p:spPr bwMode="auto">
            <a:xfrm>
              <a:off x="1065" y="2867"/>
              <a:ext cx="80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8 bits of data</a:t>
              </a:r>
            </a:p>
          </p:txBody>
        </p:sp>
        <p:sp>
          <p:nvSpPr>
            <p:cNvPr id="40985" name="Rectangle 25">
              <a:extLst>
                <a:ext uri="{FF2B5EF4-FFF2-40B4-BE49-F238E27FC236}">
                  <a16:creationId xmlns:a16="http://schemas.microsoft.com/office/drawing/2014/main" id="{2375C55D-7AF8-8B82-E35E-12B8C4D3BB18}"/>
                </a:ext>
              </a:extLst>
            </p:cNvPr>
            <p:cNvSpPr>
              <a:spLocks noChangeArrowheads="1"/>
            </p:cNvSpPr>
            <p:nvPr/>
          </p:nvSpPr>
          <p:spPr bwMode="auto">
            <a:xfrm>
              <a:off x="1065" y="3080"/>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8 bits of data</a:t>
              </a:r>
            </a:p>
          </p:txBody>
        </p:sp>
        <p:sp>
          <p:nvSpPr>
            <p:cNvPr id="40986" name="Rectangle 26">
              <a:extLst>
                <a:ext uri="{FF2B5EF4-FFF2-40B4-BE49-F238E27FC236}">
                  <a16:creationId xmlns:a16="http://schemas.microsoft.com/office/drawing/2014/main" id="{C4240F6A-6F1E-422D-37C3-B70ED4E20051}"/>
                </a:ext>
              </a:extLst>
            </p:cNvPr>
            <p:cNvSpPr>
              <a:spLocks noChangeArrowheads="1"/>
            </p:cNvSpPr>
            <p:nvPr/>
          </p:nvSpPr>
          <p:spPr bwMode="auto">
            <a:xfrm>
              <a:off x="1065" y="3293"/>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8 bits of data</a:t>
              </a:r>
            </a:p>
          </p:txBody>
        </p:sp>
      </p:grpSp>
      <p:sp>
        <p:nvSpPr>
          <p:cNvPr id="40987" name="Rectangle 27">
            <a:extLst>
              <a:ext uri="{FF2B5EF4-FFF2-40B4-BE49-F238E27FC236}">
                <a16:creationId xmlns:a16="http://schemas.microsoft.com/office/drawing/2014/main" id="{A224AA9E-DEC0-995A-1CA6-B61E610837C9}"/>
              </a:ext>
            </a:extLst>
          </p:cNvPr>
          <p:cNvSpPr>
            <a:spLocks noGrp="1" noChangeArrowheads="1"/>
          </p:cNvSpPr>
          <p:nvPr>
            <p:ph type="title"/>
          </p:nvPr>
        </p:nvSpPr>
        <p:spPr/>
        <p:txBody>
          <a:bodyPr/>
          <a:lstStyle/>
          <a:p>
            <a:r>
              <a:rPr lang="en-US" altLang="en-US"/>
              <a:t>Memory Organization</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3" name="Rectangle 2">
            <a:extLst>
              <a:ext uri="{FF2B5EF4-FFF2-40B4-BE49-F238E27FC236}">
                <a16:creationId xmlns:a16="http://schemas.microsoft.com/office/drawing/2014/main" id="{FEBEB885-28F3-8509-5C6D-205BF72EEF6A}"/>
              </a:ext>
            </a:extLst>
          </p:cNvPr>
          <p:cNvSpPr>
            <a:spLocks noGrp="1" noChangeArrowheads="1"/>
          </p:cNvSpPr>
          <p:nvPr>
            <p:ph type="title"/>
          </p:nvPr>
        </p:nvSpPr>
        <p:spPr/>
        <p:txBody>
          <a:bodyPr/>
          <a:lstStyle/>
          <a:p>
            <a:pPr eaLnBrk="1" hangingPunct="1"/>
            <a:r>
              <a:rPr lang="en-US" altLang="en-US"/>
              <a:t>x86 FP Architecture</a:t>
            </a:r>
            <a:endParaRPr lang="en-AU" altLang="en-US"/>
          </a:p>
        </p:txBody>
      </p:sp>
      <p:sp>
        <p:nvSpPr>
          <p:cNvPr id="102404" name="Rectangle 3">
            <a:extLst>
              <a:ext uri="{FF2B5EF4-FFF2-40B4-BE49-F238E27FC236}">
                <a16:creationId xmlns:a16="http://schemas.microsoft.com/office/drawing/2014/main" id="{AC114DC9-BC9C-EB97-878D-621716F66670}"/>
              </a:ext>
            </a:extLst>
          </p:cNvPr>
          <p:cNvSpPr>
            <a:spLocks noGrp="1" noChangeArrowheads="1"/>
          </p:cNvSpPr>
          <p:nvPr>
            <p:ph idx="1"/>
          </p:nvPr>
        </p:nvSpPr>
        <p:spPr/>
        <p:txBody>
          <a:bodyPr>
            <a:normAutofit/>
          </a:bodyPr>
          <a:lstStyle/>
          <a:p>
            <a:pPr eaLnBrk="1" hangingPunct="1"/>
            <a:r>
              <a:rPr lang="en-US" altLang="en-US" sz="2800"/>
              <a:t>Originally based on 8087 FP coprocessor</a:t>
            </a:r>
          </a:p>
          <a:p>
            <a:pPr lvl="1" eaLnBrk="1" hangingPunct="1"/>
            <a:r>
              <a:rPr lang="en-US" altLang="en-US" sz="2400"/>
              <a:t>8 × 80-bit extended-precision registers</a:t>
            </a:r>
          </a:p>
          <a:p>
            <a:pPr lvl="1" eaLnBrk="1" hangingPunct="1"/>
            <a:r>
              <a:rPr lang="en-US" altLang="en-US" sz="2400"/>
              <a:t>Used as a push-down stack</a:t>
            </a:r>
          </a:p>
          <a:p>
            <a:pPr lvl="1" eaLnBrk="1" hangingPunct="1"/>
            <a:r>
              <a:rPr lang="en-US" altLang="en-US" sz="2400"/>
              <a:t>Registers indexed from TOS: ST(0), ST(1), …</a:t>
            </a:r>
          </a:p>
          <a:p>
            <a:pPr eaLnBrk="1" hangingPunct="1"/>
            <a:r>
              <a:rPr lang="en-US" altLang="en-US" sz="2800"/>
              <a:t>FP values are 32-bit or 64 in memory</a:t>
            </a:r>
          </a:p>
          <a:p>
            <a:pPr lvl="1" eaLnBrk="1" hangingPunct="1"/>
            <a:r>
              <a:rPr lang="en-US" altLang="en-US" sz="2400"/>
              <a:t>Converted on load/store of memory operand</a:t>
            </a:r>
          </a:p>
          <a:p>
            <a:pPr lvl="1" eaLnBrk="1" hangingPunct="1"/>
            <a:r>
              <a:rPr lang="en-US" altLang="en-US" sz="2400"/>
              <a:t>Integer operands can also be converted</a:t>
            </a:r>
            <a:br>
              <a:rPr lang="en-US" altLang="en-US" sz="2400"/>
            </a:br>
            <a:r>
              <a:rPr lang="en-US" altLang="en-US" sz="2400"/>
              <a:t>on load/store</a:t>
            </a:r>
          </a:p>
          <a:p>
            <a:pPr eaLnBrk="1" hangingPunct="1"/>
            <a:r>
              <a:rPr lang="en-US" altLang="en-US" sz="2800"/>
              <a:t>Very difficult to generate and optimize code</a:t>
            </a:r>
          </a:p>
          <a:p>
            <a:pPr lvl="1" eaLnBrk="1" hangingPunct="1"/>
            <a:r>
              <a:rPr lang="en-US" altLang="en-US" sz="2400"/>
              <a:t>Result: poor FP performance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9" name="Rectangle 2">
            <a:extLst>
              <a:ext uri="{FF2B5EF4-FFF2-40B4-BE49-F238E27FC236}">
                <a16:creationId xmlns:a16="http://schemas.microsoft.com/office/drawing/2014/main" id="{17772719-14C5-722A-18C7-2B94FD5EBEA6}"/>
              </a:ext>
            </a:extLst>
          </p:cNvPr>
          <p:cNvSpPr>
            <a:spLocks noGrp="1" noChangeArrowheads="1"/>
          </p:cNvSpPr>
          <p:nvPr>
            <p:ph type="title"/>
          </p:nvPr>
        </p:nvSpPr>
        <p:spPr>
          <a:xfrm>
            <a:off x="340084" y="797642"/>
            <a:ext cx="8259762" cy="641350"/>
          </a:xfrm>
        </p:spPr>
        <p:txBody>
          <a:bodyPr>
            <a:normAutofit/>
          </a:bodyPr>
          <a:lstStyle/>
          <a:p>
            <a:pPr eaLnBrk="1" hangingPunct="1"/>
            <a:r>
              <a:rPr lang="en-AU" altLang="en-US" sz="4000" dirty="0"/>
              <a:t>Streaming SIMD Extension 2 (SSE2)</a:t>
            </a:r>
          </a:p>
        </p:txBody>
      </p:sp>
      <p:sp>
        <p:nvSpPr>
          <p:cNvPr id="106500" name="Rectangle 3">
            <a:extLst>
              <a:ext uri="{FF2B5EF4-FFF2-40B4-BE49-F238E27FC236}">
                <a16:creationId xmlns:a16="http://schemas.microsoft.com/office/drawing/2014/main" id="{57262F01-6708-6A08-9004-0B87EE510AD4}"/>
              </a:ext>
            </a:extLst>
          </p:cNvPr>
          <p:cNvSpPr>
            <a:spLocks noGrp="1" noChangeArrowheads="1"/>
          </p:cNvSpPr>
          <p:nvPr>
            <p:ph idx="1"/>
          </p:nvPr>
        </p:nvSpPr>
        <p:spPr/>
        <p:txBody>
          <a:bodyPr>
            <a:normAutofit/>
          </a:bodyPr>
          <a:lstStyle/>
          <a:p>
            <a:pPr eaLnBrk="1" hangingPunct="1"/>
            <a:r>
              <a:rPr lang="en-AU" altLang="en-US" sz="3600" dirty="0"/>
              <a:t>Adds 4 </a:t>
            </a:r>
            <a:r>
              <a:rPr lang="en-US" altLang="en-US" sz="3600" dirty="0">
                <a:cs typeface="Arial" panose="020B0604020202020204" pitchFamily="34" charset="0"/>
              </a:rPr>
              <a:t>× 128-bit registers</a:t>
            </a:r>
          </a:p>
          <a:p>
            <a:pPr lvl="1" eaLnBrk="1" hangingPunct="1"/>
            <a:r>
              <a:rPr lang="en-US" altLang="en-US" sz="3200" dirty="0">
                <a:cs typeface="Arial" panose="020B0604020202020204" pitchFamily="34" charset="0"/>
              </a:rPr>
              <a:t>Extended to 8 registers in AMD64/EM64T</a:t>
            </a:r>
          </a:p>
          <a:p>
            <a:pPr eaLnBrk="1" hangingPunct="1"/>
            <a:r>
              <a:rPr lang="en-US" altLang="en-US" sz="3600" dirty="0">
                <a:cs typeface="Arial" panose="020B0604020202020204" pitchFamily="34" charset="0"/>
              </a:rPr>
              <a:t>Can be used for multiple FP operands</a:t>
            </a:r>
          </a:p>
          <a:p>
            <a:pPr lvl="1" eaLnBrk="1" hangingPunct="1"/>
            <a:r>
              <a:rPr lang="en-US" altLang="en-US" sz="3200" dirty="0">
                <a:cs typeface="Arial" panose="020B0604020202020204" pitchFamily="34" charset="0"/>
              </a:rPr>
              <a:t>2</a:t>
            </a:r>
            <a:r>
              <a:rPr lang="en-AU" altLang="en-US" sz="3200" dirty="0"/>
              <a:t> </a:t>
            </a:r>
            <a:r>
              <a:rPr lang="en-US" altLang="en-US" sz="3200" dirty="0">
                <a:cs typeface="Arial" panose="020B0604020202020204" pitchFamily="34" charset="0"/>
              </a:rPr>
              <a:t>× 64-bit double precision</a:t>
            </a:r>
          </a:p>
          <a:p>
            <a:pPr lvl="1" eaLnBrk="1" hangingPunct="1"/>
            <a:r>
              <a:rPr lang="en-US" altLang="en-US" sz="3200" dirty="0">
                <a:cs typeface="Arial" panose="020B0604020202020204" pitchFamily="34" charset="0"/>
              </a:rPr>
              <a:t>4</a:t>
            </a:r>
            <a:r>
              <a:rPr lang="en-AU" altLang="en-US" sz="3200" dirty="0"/>
              <a:t> </a:t>
            </a:r>
            <a:r>
              <a:rPr lang="en-US" altLang="en-US" sz="3200" dirty="0">
                <a:cs typeface="Arial" panose="020B0604020202020204" pitchFamily="34" charset="0"/>
              </a:rPr>
              <a:t>× 32-bit double precision</a:t>
            </a:r>
          </a:p>
          <a:p>
            <a:pPr lvl="1" eaLnBrk="1" hangingPunct="1"/>
            <a:r>
              <a:rPr lang="en-US" altLang="en-US" sz="3200" dirty="0">
                <a:cs typeface="Arial" panose="020B0604020202020204" pitchFamily="34" charset="0"/>
              </a:rPr>
              <a:t>Instructions operate on them simultaneously</a:t>
            </a:r>
          </a:p>
          <a:p>
            <a:pPr lvl="2" eaLnBrk="1" hangingPunct="1"/>
            <a:r>
              <a:rPr lang="en-US" altLang="en-US" sz="2400" u="sng" dirty="0">
                <a:cs typeface="Arial" panose="020B0604020202020204" pitchFamily="34" charset="0"/>
              </a:rPr>
              <a:t>S</a:t>
            </a:r>
            <a:r>
              <a:rPr lang="en-US" altLang="en-US" sz="2400" dirty="0">
                <a:cs typeface="Arial" panose="020B0604020202020204" pitchFamily="34" charset="0"/>
              </a:rPr>
              <a:t>ingle-</a:t>
            </a:r>
            <a:r>
              <a:rPr lang="en-US" altLang="en-US" sz="2400" u="sng" dirty="0">
                <a:cs typeface="Arial" panose="020B0604020202020204" pitchFamily="34" charset="0"/>
              </a:rPr>
              <a:t>I</a:t>
            </a:r>
            <a:r>
              <a:rPr lang="en-US" altLang="en-US" sz="2400" dirty="0">
                <a:cs typeface="Arial" panose="020B0604020202020204" pitchFamily="34" charset="0"/>
              </a:rPr>
              <a:t>nstruction </a:t>
            </a:r>
            <a:r>
              <a:rPr lang="en-US" altLang="en-US" sz="2400" u="sng" dirty="0">
                <a:cs typeface="Arial" panose="020B0604020202020204" pitchFamily="34" charset="0"/>
              </a:rPr>
              <a:t>M</a:t>
            </a:r>
            <a:r>
              <a:rPr lang="en-US" altLang="en-US" sz="2400" dirty="0">
                <a:cs typeface="Arial" panose="020B0604020202020204" pitchFamily="34" charset="0"/>
              </a:rPr>
              <a:t>ultiple-</a:t>
            </a:r>
            <a:r>
              <a:rPr lang="en-US" altLang="en-US" sz="2400" u="sng" dirty="0">
                <a:cs typeface="Arial" panose="020B0604020202020204" pitchFamily="34" charset="0"/>
              </a:rPr>
              <a:t>D</a:t>
            </a:r>
            <a:r>
              <a:rPr lang="en-US" altLang="en-US" sz="2400" dirty="0">
                <a:cs typeface="Arial" panose="020B0604020202020204" pitchFamily="34" charset="0"/>
              </a:rPr>
              <a:t>ata</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9" name="Rectangle 2">
            <a:extLst>
              <a:ext uri="{FF2B5EF4-FFF2-40B4-BE49-F238E27FC236}">
                <a16:creationId xmlns:a16="http://schemas.microsoft.com/office/drawing/2014/main" id="{E30B2B03-91FB-92C5-6377-806B5F8A4C78}"/>
              </a:ext>
            </a:extLst>
          </p:cNvPr>
          <p:cNvSpPr>
            <a:spLocks noGrp="1" noChangeArrowheads="1"/>
          </p:cNvSpPr>
          <p:nvPr>
            <p:ph type="title"/>
          </p:nvPr>
        </p:nvSpPr>
        <p:spPr/>
        <p:txBody>
          <a:bodyPr>
            <a:normAutofit/>
          </a:bodyPr>
          <a:lstStyle/>
          <a:p>
            <a:pPr eaLnBrk="1" hangingPunct="1"/>
            <a:r>
              <a:rPr lang="en-US" altLang="en-US" sz="3600" dirty="0"/>
              <a:t>Concluding Remarks</a:t>
            </a:r>
            <a:endParaRPr lang="en-AU" altLang="en-US" sz="3600" dirty="0"/>
          </a:p>
        </p:txBody>
      </p:sp>
      <p:sp>
        <p:nvSpPr>
          <p:cNvPr id="91140" name="Rectangle 3">
            <a:extLst>
              <a:ext uri="{FF2B5EF4-FFF2-40B4-BE49-F238E27FC236}">
                <a16:creationId xmlns:a16="http://schemas.microsoft.com/office/drawing/2014/main" id="{7546EB9E-F7FF-04FA-77BF-6EFD609EFDE9}"/>
              </a:ext>
            </a:extLst>
          </p:cNvPr>
          <p:cNvSpPr>
            <a:spLocks noGrp="1" noChangeArrowheads="1"/>
          </p:cNvSpPr>
          <p:nvPr>
            <p:ph idx="1"/>
          </p:nvPr>
        </p:nvSpPr>
        <p:spPr>
          <a:xfrm>
            <a:off x="628650" y="1484784"/>
            <a:ext cx="7886700" cy="4692179"/>
          </a:xfrm>
        </p:spPr>
        <p:txBody>
          <a:bodyPr>
            <a:normAutofit/>
          </a:bodyPr>
          <a:lstStyle/>
          <a:p>
            <a:pPr eaLnBrk="1" hangingPunct="1"/>
            <a:r>
              <a:rPr lang="en-AU" altLang="en-US" sz="2800" dirty="0"/>
              <a:t>Bits have no inherent meaning</a:t>
            </a:r>
          </a:p>
          <a:p>
            <a:pPr lvl="1" eaLnBrk="1" hangingPunct="1"/>
            <a:r>
              <a:rPr lang="en-AU" altLang="en-US" sz="2400" dirty="0"/>
              <a:t>Interpretation depends on the instructions applied</a:t>
            </a:r>
          </a:p>
          <a:p>
            <a:pPr eaLnBrk="1" hangingPunct="1"/>
            <a:r>
              <a:rPr lang="en-AU" altLang="en-US" sz="2800" dirty="0"/>
              <a:t>Computer representations of numbers</a:t>
            </a:r>
          </a:p>
          <a:p>
            <a:pPr lvl="1" eaLnBrk="1" hangingPunct="1"/>
            <a:r>
              <a:rPr lang="en-AU" altLang="en-US" sz="2400" dirty="0"/>
              <a:t>Finite range and precision</a:t>
            </a:r>
          </a:p>
          <a:p>
            <a:pPr lvl="1" eaLnBrk="1" hangingPunct="1"/>
            <a:r>
              <a:rPr lang="en-AU" altLang="en-US" sz="2400" dirty="0"/>
              <a:t>Need to account for this in programs</a:t>
            </a:r>
          </a:p>
          <a:p>
            <a:pPr eaLnBrk="1" hangingPunct="1"/>
            <a:r>
              <a:rPr lang="en-US" altLang="en-US" sz="2800" dirty="0"/>
              <a:t>ISAs support arithmetic</a:t>
            </a:r>
          </a:p>
          <a:p>
            <a:pPr lvl="1" eaLnBrk="1" hangingPunct="1"/>
            <a:r>
              <a:rPr lang="en-US" altLang="en-US" sz="2400" dirty="0"/>
              <a:t>Signed and unsigned integers</a:t>
            </a:r>
          </a:p>
          <a:p>
            <a:pPr lvl="1" eaLnBrk="1" hangingPunct="1"/>
            <a:r>
              <a:rPr lang="en-US" altLang="en-US" sz="2400" dirty="0"/>
              <a:t>Floating-point approximation to reals</a:t>
            </a:r>
          </a:p>
          <a:p>
            <a:pPr eaLnBrk="1" hangingPunct="1"/>
            <a:r>
              <a:rPr lang="en-US" altLang="en-US" sz="2800" dirty="0"/>
              <a:t>Bounded range and precision</a:t>
            </a:r>
          </a:p>
          <a:p>
            <a:pPr lvl="1" eaLnBrk="1" hangingPunct="1"/>
            <a:r>
              <a:rPr lang="en-US" altLang="en-US" sz="2400" dirty="0"/>
              <a:t>Operations can overflow and underflow</a:t>
            </a:r>
          </a:p>
          <a:p>
            <a:pPr lvl="1" eaLnBrk="1" hangingPunct="1"/>
            <a:endParaRPr lang="en-AU" altLang="en-US" sz="240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A1FEDF52-6A63-FB8C-205F-0AE3371AF36A}"/>
              </a:ext>
            </a:extLst>
          </p:cNvPr>
          <p:cNvSpPr>
            <a:spLocks noGrp="1" noChangeArrowheads="1"/>
          </p:cNvSpPr>
          <p:nvPr>
            <p:ph type="title"/>
          </p:nvPr>
        </p:nvSpPr>
        <p:spPr/>
        <p:txBody>
          <a:bodyPr/>
          <a:lstStyle/>
          <a:p>
            <a:pPr eaLnBrk="1" hangingPunct="1"/>
            <a:r>
              <a:rPr lang="en-US" altLang="en-US"/>
              <a:t>Building a Datapath</a:t>
            </a:r>
            <a:endParaRPr lang="en-AU" altLang="en-US"/>
          </a:p>
        </p:txBody>
      </p:sp>
      <p:sp>
        <p:nvSpPr>
          <p:cNvPr id="27652" name="Rectangle 3">
            <a:extLst>
              <a:ext uri="{FF2B5EF4-FFF2-40B4-BE49-F238E27FC236}">
                <a16:creationId xmlns:a16="http://schemas.microsoft.com/office/drawing/2014/main" id="{4E68134C-C2D6-08BC-C031-9A6C0C6DFA61}"/>
              </a:ext>
            </a:extLst>
          </p:cNvPr>
          <p:cNvSpPr>
            <a:spLocks noGrp="1" noChangeArrowheads="1"/>
          </p:cNvSpPr>
          <p:nvPr>
            <p:ph type="body" idx="1"/>
          </p:nvPr>
        </p:nvSpPr>
        <p:spPr/>
        <p:txBody>
          <a:bodyPr/>
          <a:lstStyle/>
          <a:p>
            <a:pPr eaLnBrk="1" hangingPunct="1"/>
            <a:r>
              <a:rPr lang="en-US" altLang="en-US"/>
              <a:t>Datapath</a:t>
            </a:r>
          </a:p>
          <a:p>
            <a:pPr lvl="1" eaLnBrk="1" hangingPunct="1"/>
            <a:r>
              <a:rPr lang="en-US" altLang="en-US"/>
              <a:t>Elements that process data and addresses</a:t>
            </a:r>
            <a:br>
              <a:rPr lang="en-US" altLang="en-US"/>
            </a:br>
            <a:r>
              <a:rPr lang="en-US" altLang="en-US"/>
              <a:t>in the CPU</a:t>
            </a:r>
          </a:p>
          <a:p>
            <a:pPr lvl="2" eaLnBrk="1" hangingPunct="1"/>
            <a:r>
              <a:rPr lang="en-US" altLang="en-US"/>
              <a:t>Registers, ALUs, mux’s, memories, …</a:t>
            </a:r>
          </a:p>
          <a:p>
            <a:pPr eaLnBrk="1" hangingPunct="1"/>
            <a:r>
              <a:rPr lang="en-US" altLang="en-US"/>
              <a:t>We will build a MIPS datapath incrementally</a:t>
            </a:r>
          </a:p>
          <a:p>
            <a:pPr lvl="1" eaLnBrk="1" hangingPunct="1"/>
            <a:r>
              <a:rPr lang="en-US" altLang="en-US"/>
              <a:t>Refining the overview design</a:t>
            </a:r>
            <a:endParaRPr lang="en-AU" altLang="en-US"/>
          </a:p>
        </p:txBody>
      </p:sp>
      <p:sp>
        <p:nvSpPr>
          <p:cNvPr id="27653" name="Text Box 4">
            <a:extLst>
              <a:ext uri="{FF2B5EF4-FFF2-40B4-BE49-F238E27FC236}">
                <a16:creationId xmlns:a16="http://schemas.microsoft.com/office/drawing/2014/main" id="{99B29AD5-F2AA-9144-23AA-92C6EA009DBE}"/>
              </a:ext>
            </a:extLst>
          </p:cNvPr>
          <p:cNvSpPr txBox="1">
            <a:spLocks noChangeArrowheads="1"/>
          </p:cNvSpPr>
          <p:nvPr/>
        </p:nvSpPr>
        <p:spPr bwMode="auto">
          <a:xfrm rot="5400000">
            <a:off x="7617619" y="1159669"/>
            <a:ext cx="26860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ECEAAC"/>
                </a:solidFill>
                <a:effectLst/>
                <a:uLnTx/>
                <a:uFillTx/>
                <a:latin typeface="Arial" panose="020B0604020202020204" pitchFamily="34" charset="0"/>
                <a:ea typeface="+mn-ea"/>
                <a:cs typeface="+mn-cs"/>
              </a:rPr>
              <a:t>§4.3 Building a Datapath</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1F135D12-E3DA-4191-62C7-7E856B40E4C7}"/>
              </a:ext>
            </a:extLst>
          </p:cNvPr>
          <p:cNvSpPr>
            <a:spLocks noGrp="1" noChangeArrowheads="1"/>
          </p:cNvSpPr>
          <p:nvPr>
            <p:ph type="title"/>
          </p:nvPr>
        </p:nvSpPr>
        <p:spPr/>
        <p:txBody>
          <a:bodyPr/>
          <a:lstStyle/>
          <a:p>
            <a:pPr eaLnBrk="1" hangingPunct="1"/>
            <a:r>
              <a:rPr lang="en-US" altLang="en-US"/>
              <a:t>Instruction Fetch</a:t>
            </a:r>
            <a:endParaRPr lang="en-AU" altLang="en-US"/>
          </a:p>
        </p:txBody>
      </p:sp>
      <p:sp>
        <p:nvSpPr>
          <p:cNvPr id="29700" name="AutoShape 4">
            <a:extLst>
              <a:ext uri="{FF2B5EF4-FFF2-40B4-BE49-F238E27FC236}">
                <a16:creationId xmlns:a16="http://schemas.microsoft.com/office/drawing/2014/main" id="{CB90B92C-3540-06D8-3CC8-9975C9D079CD}"/>
              </a:ext>
            </a:extLst>
          </p:cNvPr>
          <p:cNvSpPr>
            <a:spLocks/>
          </p:cNvSpPr>
          <p:nvPr/>
        </p:nvSpPr>
        <p:spPr bwMode="auto">
          <a:xfrm>
            <a:off x="611188" y="4437063"/>
            <a:ext cx="914400" cy="609600"/>
          </a:xfrm>
          <a:prstGeom prst="borderCallout1">
            <a:avLst>
              <a:gd name="adj1" fmla="val 18750"/>
              <a:gd name="adj2" fmla="val 108333"/>
              <a:gd name="adj3" fmla="val -16667"/>
              <a:gd name="adj4" fmla="val 17135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32-bit register</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701" name="AutoShape 5">
            <a:extLst>
              <a:ext uri="{FF2B5EF4-FFF2-40B4-BE49-F238E27FC236}">
                <a16:creationId xmlns:a16="http://schemas.microsoft.com/office/drawing/2014/main" id="{CDEA5BC4-3F0F-B341-243A-74A5B4872C4F}"/>
              </a:ext>
            </a:extLst>
          </p:cNvPr>
          <p:cNvSpPr>
            <a:spLocks/>
          </p:cNvSpPr>
          <p:nvPr/>
        </p:nvSpPr>
        <p:spPr bwMode="auto">
          <a:xfrm>
            <a:off x="7308850" y="3860800"/>
            <a:ext cx="1439863" cy="863600"/>
          </a:xfrm>
          <a:prstGeom prst="borderCallout1">
            <a:avLst>
              <a:gd name="adj1" fmla="val 13236"/>
              <a:gd name="adj2" fmla="val -5292"/>
              <a:gd name="adj3" fmla="val -41912"/>
              <a:gd name="adj4" fmla="val -55458"/>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Increment by 4 for next instruction</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29702" name="Picture 6" descr="f04-06-P374493">
            <a:extLst>
              <a:ext uri="{FF2B5EF4-FFF2-40B4-BE49-F238E27FC236}">
                <a16:creationId xmlns:a16="http://schemas.microsoft.com/office/drawing/2014/main" id="{7FB47E52-4B2A-9656-EEDE-219F6BD0C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1628775"/>
            <a:ext cx="514350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1747" name="Picture 6" descr="f04-07-P374493">
            <a:extLst>
              <a:ext uri="{FF2B5EF4-FFF2-40B4-BE49-F238E27FC236}">
                <a16:creationId xmlns:a16="http://schemas.microsoft.com/office/drawing/2014/main" id="{B34FE21C-9F23-50AE-2551-DABF71BFF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3284538"/>
            <a:ext cx="6316662"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2">
            <a:extLst>
              <a:ext uri="{FF2B5EF4-FFF2-40B4-BE49-F238E27FC236}">
                <a16:creationId xmlns:a16="http://schemas.microsoft.com/office/drawing/2014/main" id="{596B9BD7-6E97-30DC-A097-2FA3EBDA7D77}"/>
              </a:ext>
            </a:extLst>
          </p:cNvPr>
          <p:cNvSpPr>
            <a:spLocks noGrp="1" noChangeArrowheads="1"/>
          </p:cNvSpPr>
          <p:nvPr>
            <p:ph type="title"/>
          </p:nvPr>
        </p:nvSpPr>
        <p:spPr/>
        <p:txBody>
          <a:bodyPr/>
          <a:lstStyle/>
          <a:p>
            <a:pPr eaLnBrk="1" hangingPunct="1"/>
            <a:r>
              <a:rPr lang="en-US" altLang="en-US"/>
              <a:t>R-Format Instructions</a:t>
            </a:r>
            <a:endParaRPr lang="en-AU" altLang="en-US"/>
          </a:p>
        </p:txBody>
      </p:sp>
      <p:sp>
        <p:nvSpPr>
          <p:cNvPr id="31749" name="Rectangle 3">
            <a:extLst>
              <a:ext uri="{FF2B5EF4-FFF2-40B4-BE49-F238E27FC236}">
                <a16:creationId xmlns:a16="http://schemas.microsoft.com/office/drawing/2014/main" id="{EBD1B533-DE27-81FC-E17C-B2319D736955}"/>
              </a:ext>
            </a:extLst>
          </p:cNvPr>
          <p:cNvSpPr>
            <a:spLocks noGrp="1" noChangeArrowheads="1"/>
          </p:cNvSpPr>
          <p:nvPr>
            <p:ph type="body" idx="1"/>
          </p:nvPr>
        </p:nvSpPr>
        <p:spPr>
          <a:xfrm>
            <a:off x="684213" y="1125538"/>
            <a:ext cx="8270875" cy="1920875"/>
          </a:xfrm>
        </p:spPr>
        <p:txBody>
          <a:bodyPr/>
          <a:lstStyle/>
          <a:p>
            <a:pPr eaLnBrk="1" hangingPunct="1"/>
            <a:r>
              <a:rPr lang="en-US" altLang="en-US"/>
              <a:t>Read two register operands</a:t>
            </a:r>
          </a:p>
          <a:p>
            <a:pPr eaLnBrk="1" hangingPunct="1"/>
            <a:r>
              <a:rPr lang="en-US" altLang="en-US"/>
              <a:t>Perform arithmetic/logical operation</a:t>
            </a:r>
          </a:p>
          <a:p>
            <a:pPr eaLnBrk="1" hangingPunct="1"/>
            <a:r>
              <a:rPr lang="en-US" altLang="en-US"/>
              <a:t>Write register result</a:t>
            </a:r>
            <a:endParaRPr lang="en-AU"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3795" name="Picture 6" descr="f04-08-P374493">
            <a:extLst>
              <a:ext uri="{FF2B5EF4-FFF2-40B4-BE49-F238E27FC236}">
                <a16:creationId xmlns:a16="http://schemas.microsoft.com/office/drawing/2014/main" id="{52D4EC30-D1D3-D57D-DD29-9DCCAC08F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3644900"/>
            <a:ext cx="4437062" cy="246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2">
            <a:extLst>
              <a:ext uri="{FF2B5EF4-FFF2-40B4-BE49-F238E27FC236}">
                <a16:creationId xmlns:a16="http://schemas.microsoft.com/office/drawing/2014/main" id="{9C47A5D7-7FC8-EA05-A858-154462D5A126}"/>
              </a:ext>
            </a:extLst>
          </p:cNvPr>
          <p:cNvSpPr>
            <a:spLocks noGrp="1" noChangeArrowheads="1"/>
          </p:cNvSpPr>
          <p:nvPr>
            <p:ph type="title"/>
          </p:nvPr>
        </p:nvSpPr>
        <p:spPr/>
        <p:txBody>
          <a:bodyPr/>
          <a:lstStyle/>
          <a:p>
            <a:pPr eaLnBrk="1" hangingPunct="1"/>
            <a:r>
              <a:rPr lang="en-US" altLang="en-US"/>
              <a:t>Load/Store Instructions</a:t>
            </a:r>
            <a:endParaRPr lang="en-AU" altLang="en-US"/>
          </a:p>
        </p:txBody>
      </p:sp>
      <p:sp>
        <p:nvSpPr>
          <p:cNvPr id="33797" name="Rectangle 3">
            <a:extLst>
              <a:ext uri="{FF2B5EF4-FFF2-40B4-BE49-F238E27FC236}">
                <a16:creationId xmlns:a16="http://schemas.microsoft.com/office/drawing/2014/main" id="{869816EC-A23A-01F8-2D65-09C630192CCF}"/>
              </a:ext>
            </a:extLst>
          </p:cNvPr>
          <p:cNvSpPr>
            <a:spLocks noGrp="1" noChangeArrowheads="1"/>
          </p:cNvSpPr>
          <p:nvPr>
            <p:ph type="body" idx="1"/>
          </p:nvPr>
        </p:nvSpPr>
        <p:spPr>
          <a:xfrm>
            <a:off x="684213" y="1125538"/>
            <a:ext cx="8204200" cy="2611437"/>
          </a:xfrm>
        </p:spPr>
        <p:txBody>
          <a:bodyPr/>
          <a:lstStyle/>
          <a:p>
            <a:pPr eaLnBrk="1" hangingPunct="1">
              <a:lnSpc>
                <a:spcPct val="90000"/>
              </a:lnSpc>
            </a:pPr>
            <a:r>
              <a:rPr lang="en-US" altLang="en-US" sz="2800"/>
              <a:t>Read register operands</a:t>
            </a:r>
          </a:p>
          <a:p>
            <a:pPr eaLnBrk="1" hangingPunct="1">
              <a:lnSpc>
                <a:spcPct val="90000"/>
              </a:lnSpc>
            </a:pPr>
            <a:r>
              <a:rPr lang="en-US" altLang="en-US" sz="2800"/>
              <a:t>Calculate address using 16-bit offset</a:t>
            </a:r>
          </a:p>
          <a:p>
            <a:pPr lvl="1" eaLnBrk="1" hangingPunct="1">
              <a:lnSpc>
                <a:spcPct val="90000"/>
              </a:lnSpc>
            </a:pPr>
            <a:r>
              <a:rPr lang="en-US" altLang="en-US" sz="2400"/>
              <a:t>Use ALU, but sign-extend offset</a:t>
            </a:r>
          </a:p>
          <a:p>
            <a:pPr eaLnBrk="1" hangingPunct="1">
              <a:lnSpc>
                <a:spcPct val="90000"/>
              </a:lnSpc>
            </a:pPr>
            <a:r>
              <a:rPr lang="en-US" altLang="en-US" sz="2800"/>
              <a:t>Load: Read memory and update register</a:t>
            </a:r>
          </a:p>
          <a:p>
            <a:pPr eaLnBrk="1" hangingPunct="1">
              <a:lnSpc>
                <a:spcPct val="90000"/>
              </a:lnSpc>
            </a:pPr>
            <a:r>
              <a:rPr lang="en-US" altLang="en-US" sz="2800"/>
              <a:t>Store: Write register value to memory</a:t>
            </a:r>
            <a:endParaRPr lang="en-AU" altLang="en-US" sz="280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F1718FC-420D-0446-C8F8-8B82B3500D8E}"/>
                  </a:ext>
                </a:extLst>
              </p14:cNvPr>
              <p14:cNvContentPartPr/>
              <p14:nvPr/>
            </p14:nvContentPartPr>
            <p14:xfrm>
              <a:off x="7073280" y="3831120"/>
              <a:ext cx="22680" cy="12240"/>
            </p14:xfrm>
          </p:contentPart>
        </mc:Choice>
        <mc:Fallback xmlns="">
          <p:pic>
            <p:nvPicPr>
              <p:cNvPr id="3" name="Ink 2">
                <a:extLst>
                  <a:ext uri="{FF2B5EF4-FFF2-40B4-BE49-F238E27FC236}">
                    <a16:creationId xmlns:a16="http://schemas.microsoft.com/office/drawing/2014/main" id="{DF1718FC-420D-0446-C8F8-8B82B3500D8E}"/>
                  </a:ext>
                </a:extLst>
              </p:cNvPr>
              <p:cNvPicPr/>
              <p:nvPr/>
            </p:nvPicPr>
            <p:blipFill>
              <a:blip r:embed="rId5"/>
              <a:stretch>
                <a:fillRect/>
              </a:stretch>
            </p:blipFill>
            <p:spPr>
              <a:xfrm>
                <a:off x="7063920" y="3821760"/>
                <a:ext cx="41400" cy="30960"/>
              </a:xfrm>
              <a:prstGeom prst="rect">
                <a:avLst/>
              </a:prstGeom>
            </p:spPr>
          </p:pic>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ED8EB745-24E6-02EB-2366-FCB06DA80DA0}"/>
              </a:ext>
            </a:extLst>
          </p:cNvPr>
          <p:cNvSpPr>
            <a:spLocks noGrp="1" noChangeArrowheads="1"/>
          </p:cNvSpPr>
          <p:nvPr>
            <p:ph type="title"/>
          </p:nvPr>
        </p:nvSpPr>
        <p:spPr/>
        <p:txBody>
          <a:bodyPr/>
          <a:lstStyle/>
          <a:p>
            <a:pPr eaLnBrk="1" hangingPunct="1"/>
            <a:r>
              <a:rPr lang="en-US" altLang="en-US"/>
              <a:t>Branch Instructions</a:t>
            </a:r>
            <a:endParaRPr lang="en-AU" altLang="en-US"/>
          </a:p>
        </p:txBody>
      </p:sp>
      <p:sp>
        <p:nvSpPr>
          <p:cNvPr id="35844" name="Rectangle 3">
            <a:extLst>
              <a:ext uri="{FF2B5EF4-FFF2-40B4-BE49-F238E27FC236}">
                <a16:creationId xmlns:a16="http://schemas.microsoft.com/office/drawing/2014/main" id="{7D1352CE-7E72-80F8-8876-F4D7356E3D99}"/>
              </a:ext>
            </a:extLst>
          </p:cNvPr>
          <p:cNvSpPr>
            <a:spLocks noGrp="1" noChangeArrowheads="1"/>
          </p:cNvSpPr>
          <p:nvPr>
            <p:ph type="body" idx="1"/>
          </p:nvPr>
        </p:nvSpPr>
        <p:spPr/>
        <p:txBody>
          <a:bodyPr/>
          <a:lstStyle/>
          <a:p>
            <a:pPr eaLnBrk="1" hangingPunct="1"/>
            <a:r>
              <a:rPr lang="en-US" altLang="en-US"/>
              <a:t>Read register operands</a:t>
            </a:r>
          </a:p>
          <a:p>
            <a:pPr eaLnBrk="1" hangingPunct="1"/>
            <a:r>
              <a:rPr lang="en-US" altLang="en-US"/>
              <a:t>Compare operands</a:t>
            </a:r>
          </a:p>
          <a:p>
            <a:pPr lvl="1" eaLnBrk="1" hangingPunct="1"/>
            <a:r>
              <a:rPr lang="en-US" altLang="en-US"/>
              <a:t>Use ALU, subtract and check Zero output</a:t>
            </a:r>
          </a:p>
          <a:p>
            <a:pPr eaLnBrk="1" hangingPunct="1"/>
            <a:r>
              <a:rPr lang="en-US" altLang="en-US"/>
              <a:t>Calculate target address</a:t>
            </a:r>
          </a:p>
          <a:p>
            <a:pPr lvl="1" eaLnBrk="1" hangingPunct="1"/>
            <a:r>
              <a:rPr lang="en-US" altLang="en-US"/>
              <a:t>Sign-extend displacement</a:t>
            </a:r>
          </a:p>
          <a:p>
            <a:pPr lvl="1" eaLnBrk="1" hangingPunct="1"/>
            <a:r>
              <a:rPr lang="en-US" altLang="en-US"/>
              <a:t>Shift left 2 places (word displacement)</a:t>
            </a:r>
          </a:p>
          <a:p>
            <a:pPr lvl="1" eaLnBrk="1" hangingPunct="1"/>
            <a:r>
              <a:rPr lang="en-US" altLang="en-US"/>
              <a:t>Add to PC + 4</a:t>
            </a:r>
          </a:p>
          <a:p>
            <a:pPr lvl="2" eaLnBrk="1" hangingPunct="1"/>
            <a:r>
              <a:rPr lang="en-US" altLang="en-US"/>
              <a:t>Already calculated by instruction fetch</a:t>
            </a:r>
            <a:endParaRPr lang="en-AU"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7891" name="Picture 7" descr="f04-09-P374493">
            <a:extLst>
              <a:ext uri="{FF2B5EF4-FFF2-40B4-BE49-F238E27FC236}">
                <a16:creationId xmlns:a16="http://schemas.microsoft.com/office/drawing/2014/main" id="{8A64CEE1-3D25-A0DF-B34E-FD09CC684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268413"/>
            <a:ext cx="6556375"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2">
            <a:extLst>
              <a:ext uri="{FF2B5EF4-FFF2-40B4-BE49-F238E27FC236}">
                <a16:creationId xmlns:a16="http://schemas.microsoft.com/office/drawing/2014/main" id="{A3670DC2-0BB6-0407-95C5-7F827CC76155}"/>
              </a:ext>
            </a:extLst>
          </p:cNvPr>
          <p:cNvSpPr>
            <a:spLocks noGrp="1" noChangeArrowheads="1"/>
          </p:cNvSpPr>
          <p:nvPr>
            <p:ph type="title"/>
          </p:nvPr>
        </p:nvSpPr>
        <p:spPr/>
        <p:txBody>
          <a:bodyPr/>
          <a:lstStyle/>
          <a:p>
            <a:pPr eaLnBrk="1" hangingPunct="1"/>
            <a:r>
              <a:rPr lang="en-US" altLang="en-US"/>
              <a:t>Branch Instructions</a:t>
            </a:r>
            <a:endParaRPr lang="en-AU" altLang="en-US"/>
          </a:p>
        </p:txBody>
      </p:sp>
      <p:sp>
        <p:nvSpPr>
          <p:cNvPr id="37893" name="AutoShape 4">
            <a:extLst>
              <a:ext uri="{FF2B5EF4-FFF2-40B4-BE49-F238E27FC236}">
                <a16:creationId xmlns:a16="http://schemas.microsoft.com/office/drawing/2014/main" id="{47617C20-7169-F02D-A25E-29D029D576DF}"/>
              </a:ext>
            </a:extLst>
          </p:cNvPr>
          <p:cNvSpPr>
            <a:spLocks/>
          </p:cNvSpPr>
          <p:nvPr/>
        </p:nvSpPr>
        <p:spPr bwMode="auto">
          <a:xfrm>
            <a:off x="1187450" y="1557338"/>
            <a:ext cx="1079500" cy="865187"/>
          </a:xfrm>
          <a:prstGeom prst="borderCallout1">
            <a:avLst>
              <a:gd name="adj1" fmla="val 13213"/>
              <a:gd name="adj2" fmla="val 107060"/>
              <a:gd name="adj3" fmla="val 66241"/>
              <a:gd name="adj4" fmla="val 355296"/>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Just</a:t>
            </a:r>
            <a:b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re-routes wires</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894" name="AutoShape 5">
            <a:extLst>
              <a:ext uri="{FF2B5EF4-FFF2-40B4-BE49-F238E27FC236}">
                <a16:creationId xmlns:a16="http://schemas.microsoft.com/office/drawing/2014/main" id="{ED070A4B-CBB2-46EE-BC26-64F3FE37D51B}"/>
              </a:ext>
            </a:extLst>
          </p:cNvPr>
          <p:cNvSpPr>
            <a:spLocks/>
          </p:cNvSpPr>
          <p:nvPr/>
        </p:nvSpPr>
        <p:spPr bwMode="auto">
          <a:xfrm>
            <a:off x="5364163" y="5661025"/>
            <a:ext cx="1368425" cy="647700"/>
          </a:xfrm>
          <a:prstGeom prst="borderCallout1">
            <a:avLst>
              <a:gd name="adj1" fmla="val 17648"/>
              <a:gd name="adj2" fmla="val -5569"/>
              <a:gd name="adj3" fmla="val 8579"/>
              <a:gd name="adj4" fmla="val -5963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Sign-bit wire replicated</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9" name="Rectangle 2">
            <a:extLst>
              <a:ext uri="{FF2B5EF4-FFF2-40B4-BE49-F238E27FC236}">
                <a16:creationId xmlns:a16="http://schemas.microsoft.com/office/drawing/2014/main" id="{7EB63EAB-006D-F103-D1F5-ADE4FF3D9A57}"/>
              </a:ext>
            </a:extLst>
          </p:cNvPr>
          <p:cNvSpPr>
            <a:spLocks noGrp="1" noChangeArrowheads="1"/>
          </p:cNvSpPr>
          <p:nvPr>
            <p:ph type="title"/>
          </p:nvPr>
        </p:nvSpPr>
        <p:spPr/>
        <p:txBody>
          <a:bodyPr/>
          <a:lstStyle/>
          <a:p>
            <a:pPr eaLnBrk="1" hangingPunct="1"/>
            <a:r>
              <a:rPr lang="en-US" altLang="en-US"/>
              <a:t>Composing the Elements</a:t>
            </a:r>
            <a:endParaRPr lang="en-AU" altLang="en-US"/>
          </a:p>
        </p:txBody>
      </p:sp>
      <p:sp>
        <p:nvSpPr>
          <p:cNvPr id="39940" name="Rectangle 3">
            <a:extLst>
              <a:ext uri="{FF2B5EF4-FFF2-40B4-BE49-F238E27FC236}">
                <a16:creationId xmlns:a16="http://schemas.microsoft.com/office/drawing/2014/main" id="{81433022-C6F9-12BA-84B5-8B5350E9AE1F}"/>
              </a:ext>
            </a:extLst>
          </p:cNvPr>
          <p:cNvSpPr>
            <a:spLocks noGrp="1" noChangeArrowheads="1"/>
          </p:cNvSpPr>
          <p:nvPr>
            <p:ph type="body" idx="1"/>
          </p:nvPr>
        </p:nvSpPr>
        <p:spPr/>
        <p:txBody>
          <a:bodyPr/>
          <a:lstStyle/>
          <a:p>
            <a:pPr eaLnBrk="1" hangingPunct="1"/>
            <a:r>
              <a:rPr lang="en-US" altLang="en-US"/>
              <a:t>First-cut data path does an instruction in one clock cycle</a:t>
            </a:r>
          </a:p>
          <a:p>
            <a:pPr lvl="1" eaLnBrk="1" hangingPunct="1"/>
            <a:r>
              <a:rPr lang="en-US" altLang="en-US"/>
              <a:t>Each datapath element can only do one function at a time</a:t>
            </a:r>
          </a:p>
          <a:p>
            <a:pPr lvl="1" eaLnBrk="1" hangingPunct="1"/>
            <a:r>
              <a:rPr lang="en-US" altLang="en-US"/>
              <a:t>Hence, we need separate instruction and data memories</a:t>
            </a:r>
          </a:p>
          <a:p>
            <a:pPr eaLnBrk="1" hangingPunct="1"/>
            <a:r>
              <a:rPr lang="en-US" altLang="en-US"/>
              <a:t>Use multiplexers where alternate data sources are used for different instructions</a:t>
            </a:r>
            <a:endParaRPr lang="en-AU"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415D0CB-92A8-1E0F-68E3-1EB525942CB0}"/>
              </a:ext>
            </a:extLst>
          </p:cNvPr>
          <p:cNvSpPr>
            <a:spLocks noGrp="1" noChangeArrowheads="1"/>
          </p:cNvSpPr>
          <p:nvPr>
            <p:ph type="body" idx="1"/>
          </p:nvPr>
        </p:nvSpPr>
        <p:spPr/>
        <p:txBody>
          <a:bodyPr/>
          <a:lstStyle/>
          <a:p>
            <a:pPr>
              <a:lnSpc>
                <a:spcPct val="90000"/>
              </a:lnSpc>
            </a:pPr>
            <a:r>
              <a:rPr lang="en-US" altLang="en-US" sz="2800"/>
              <a:t>Bytes are nice, but most data items use larger "</a:t>
            </a:r>
            <a:r>
              <a:rPr lang="en-US" altLang="en-US" sz="2800">
                <a:solidFill>
                  <a:srgbClr val="A50021"/>
                </a:solidFill>
              </a:rPr>
              <a:t>words</a:t>
            </a:r>
            <a:r>
              <a:rPr lang="en-US" altLang="en-US" sz="2800"/>
              <a:t>"</a:t>
            </a:r>
          </a:p>
          <a:p>
            <a:pPr lvl="1">
              <a:lnSpc>
                <a:spcPct val="90000"/>
              </a:lnSpc>
            </a:pPr>
            <a:r>
              <a:rPr lang="en-US" altLang="en-US" sz="2400"/>
              <a:t>For MIPS, a word is 32 bits or 4 bytes</a:t>
            </a:r>
            <a:br>
              <a:rPr lang="en-US" altLang="en-US" sz="2400"/>
            </a:br>
            <a:br>
              <a:rPr lang="en-US" altLang="en-US" sz="2400"/>
            </a:br>
            <a:br>
              <a:rPr lang="en-US" altLang="en-US" sz="2400"/>
            </a:br>
            <a:br>
              <a:rPr lang="en-US" altLang="en-US" sz="2400"/>
            </a:br>
            <a:br>
              <a:rPr lang="en-US" altLang="en-US" sz="2400"/>
            </a:br>
            <a:endParaRPr lang="en-US" altLang="en-US" sz="2400"/>
          </a:p>
          <a:p>
            <a:pPr>
              <a:lnSpc>
                <a:spcPct val="90000"/>
              </a:lnSpc>
            </a:pPr>
            <a:r>
              <a:rPr lang="en-US" altLang="en-US" sz="2800"/>
              <a:t>MIPS register holds 32 bits of data</a:t>
            </a:r>
          </a:p>
          <a:p>
            <a:pPr lvl="1">
              <a:lnSpc>
                <a:spcPct val="90000"/>
              </a:lnSpc>
            </a:pPr>
            <a:r>
              <a:rPr lang="en-US" altLang="en-US" sz="2400"/>
              <a:t>2</a:t>
            </a:r>
            <a:r>
              <a:rPr lang="en-US" altLang="en-US" sz="2400" baseline="30000"/>
              <a:t>32</a:t>
            </a:r>
            <a:r>
              <a:rPr lang="en-US" altLang="en-US" sz="2400"/>
              <a:t> bytes with byte addresses from 0 to 2</a:t>
            </a:r>
            <a:r>
              <a:rPr lang="en-US" altLang="en-US" sz="2400" baseline="30000"/>
              <a:t>32</a:t>
            </a:r>
            <a:r>
              <a:rPr lang="en-US" altLang="en-US" sz="2400"/>
              <a:t>-1</a:t>
            </a:r>
          </a:p>
          <a:p>
            <a:pPr lvl="1">
              <a:lnSpc>
                <a:spcPct val="90000"/>
              </a:lnSpc>
            </a:pPr>
            <a:r>
              <a:rPr lang="en-US" altLang="en-US" sz="2400"/>
              <a:t>2</a:t>
            </a:r>
            <a:r>
              <a:rPr lang="en-US" altLang="en-US" sz="2400" baseline="30000"/>
              <a:t>30</a:t>
            </a:r>
            <a:r>
              <a:rPr lang="en-US" altLang="en-US" sz="2400"/>
              <a:t> words with byte addresses 0, 4, 8, ... 2</a:t>
            </a:r>
            <a:r>
              <a:rPr lang="en-US" altLang="en-US" sz="2400" baseline="30000"/>
              <a:t>32</a:t>
            </a:r>
            <a:r>
              <a:rPr lang="en-US" altLang="en-US" sz="2400"/>
              <a:t>-4</a:t>
            </a:r>
          </a:p>
          <a:p>
            <a:pPr>
              <a:lnSpc>
                <a:spcPct val="90000"/>
              </a:lnSpc>
            </a:pPr>
            <a:r>
              <a:rPr lang="en-US" altLang="en-US" sz="2800"/>
              <a:t>Words are </a:t>
            </a:r>
            <a:r>
              <a:rPr lang="en-US" altLang="en-US" sz="2800">
                <a:solidFill>
                  <a:srgbClr val="A50021"/>
                </a:solidFill>
              </a:rPr>
              <a:t>aligned</a:t>
            </a:r>
            <a:r>
              <a:rPr lang="en-US" altLang="en-US" sz="2800"/>
              <a:t>: they must start at addresses that are multiples of 4</a:t>
            </a:r>
          </a:p>
        </p:txBody>
      </p:sp>
      <p:grpSp>
        <p:nvGrpSpPr>
          <p:cNvPr id="43011" name="Group 3">
            <a:extLst>
              <a:ext uri="{FF2B5EF4-FFF2-40B4-BE49-F238E27FC236}">
                <a16:creationId xmlns:a16="http://schemas.microsoft.com/office/drawing/2014/main" id="{C780817E-1BD5-D720-F5A6-4BBCCAFBCB3C}"/>
              </a:ext>
            </a:extLst>
          </p:cNvPr>
          <p:cNvGrpSpPr>
            <a:grpSpLocks/>
          </p:cNvGrpSpPr>
          <p:nvPr/>
        </p:nvGrpSpPr>
        <p:grpSpPr bwMode="auto">
          <a:xfrm>
            <a:off x="6705600" y="2438400"/>
            <a:ext cx="1728788" cy="1747838"/>
            <a:chOff x="923" y="1426"/>
            <a:chExt cx="1089" cy="1101"/>
          </a:xfrm>
        </p:grpSpPr>
        <p:sp>
          <p:nvSpPr>
            <p:cNvPr id="43012" name="Rectangle 4">
              <a:extLst>
                <a:ext uri="{FF2B5EF4-FFF2-40B4-BE49-F238E27FC236}">
                  <a16:creationId xmlns:a16="http://schemas.microsoft.com/office/drawing/2014/main" id="{D7A766D1-E4C4-2198-6301-A485EFC6B4B8}"/>
                </a:ext>
              </a:extLst>
            </p:cNvPr>
            <p:cNvSpPr>
              <a:spLocks noChangeArrowheads="1"/>
            </p:cNvSpPr>
            <p:nvPr/>
          </p:nvSpPr>
          <p:spPr bwMode="auto">
            <a:xfrm>
              <a:off x="1140" y="1426"/>
              <a:ext cx="710" cy="85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13" name="Line 5">
              <a:extLst>
                <a:ext uri="{FF2B5EF4-FFF2-40B4-BE49-F238E27FC236}">
                  <a16:creationId xmlns:a16="http://schemas.microsoft.com/office/drawing/2014/main" id="{CD643E6F-613B-C520-F407-73ADFF76D325}"/>
                </a:ext>
              </a:extLst>
            </p:cNvPr>
            <p:cNvSpPr>
              <a:spLocks noChangeShapeType="1"/>
            </p:cNvSpPr>
            <p:nvPr/>
          </p:nvSpPr>
          <p:spPr bwMode="auto">
            <a:xfrm>
              <a:off x="1142" y="1635"/>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4" name="Line 6">
              <a:extLst>
                <a:ext uri="{FF2B5EF4-FFF2-40B4-BE49-F238E27FC236}">
                  <a16:creationId xmlns:a16="http://schemas.microsoft.com/office/drawing/2014/main" id="{5B57F337-1328-285F-DD37-A811B998F065}"/>
                </a:ext>
              </a:extLst>
            </p:cNvPr>
            <p:cNvSpPr>
              <a:spLocks noChangeShapeType="1"/>
            </p:cNvSpPr>
            <p:nvPr/>
          </p:nvSpPr>
          <p:spPr bwMode="auto">
            <a:xfrm>
              <a:off x="1142" y="1848"/>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5" name="Line 7">
              <a:extLst>
                <a:ext uri="{FF2B5EF4-FFF2-40B4-BE49-F238E27FC236}">
                  <a16:creationId xmlns:a16="http://schemas.microsoft.com/office/drawing/2014/main" id="{0EC3E177-1F01-BFE9-E3C0-7356778BA222}"/>
                </a:ext>
              </a:extLst>
            </p:cNvPr>
            <p:cNvSpPr>
              <a:spLocks noChangeShapeType="1"/>
            </p:cNvSpPr>
            <p:nvPr/>
          </p:nvSpPr>
          <p:spPr bwMode="auto">
            <a:xfrm>
              <a:off x="1142" y="2061"/>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6" name="Line 8">
              <a:extLst>
                <a:ext uri="{FF2B5EF4-FFF2-40B4-BE49-F238E27FC236}">
                  <a16:creationId xmlns:a16="http://schemas.microsoft.com/office/drawing/2014/main" id="{BB17BF5A-CB4A-ADC1-9266-330C69FE502E}"/>
                </a:ext>
              </a:extLst>
            </p:cNvPr>
            <p:cNvSpPr>
              <a:spLocks noChangeShapeType="1"/>
            </p:cNvSpPr>
            <p:nvPr/>
          </p:nvSpPr>
          <p:spPr bwMode="auto">
            <a:xfrm>
              <a:off x="1142" y="2275"/>
              <a:ext cx="700"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017" name="Rectangle 9">
              <a:extLst>
                <a:ext uri="{FF2B5EF4-FFF2-40B4-BE49-F238E27FC236}">
                  <a16:creationId xmlns:a16="http://schemas.microsoft.com/office/drawing/2014/main" id="{6DB2D0DC-0575-686C-856F-F8F5469F597B}"/>
                </a:ext>
              </a:extLst>
            </p:cNvPr>
            <p:cNvSpPr>
              <a:spLocks noChangeArrowheads="1"/>
            </p:cNvSpPr>
            <p:nvPr/>
          </p:nvSpPr>
          <p:spPr bwMode="auto">
            <a:xfrm>
              <a:off x="994" y="1429"/>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0</a:t>
              </a:r>
            </a:p>
          </p:txBody>
        </p:sp>
        <p:sp>
          <p:nvSpPr>
            <p:cNvPr id="43018" name="Rectangle 10">
              <a:extLst>
                <a:ext uri="{FF2B5EF4-FFF2-40B4-BE49-F238E27FC236}">
                  <a16:creationId xmlns:a16="http://schemas.microsoft.com/office/drawing/2014/main" id="{FC93FCED-72F1-DB42-7EB8-DF994629D041}"/>
                </a:ext>
              </a:extLst>
            </p:cNvPr>
            <p:cNvSpPr>
              <a:spLocks noChangeArrowheads="1"/>
            </p:cNvSpPr>
            <p:nvPr/>
          </p:nvSpPr>
          <p:spPr bwMode="auto">
            <a:xfrm>
              <a:off x="994" y="1643"/>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4</a:t>
              </a:r>
            </a:p>
          </p:txBody>
        </p:sp>
        <p:sp>
          <p:nvSpPr>
            <p:cNvPr id="43019" name="Rectangle 11">
              <a:extLst>
                <a:ext uri="{FF2B5EF4-FFF2-40B4-BE49-F238E27FC236}">
                  <a16:creationId xmlns:a16="http://schemas.microsoft.com/office/drawing/2014/main" id="{FC1408A0-584E-CB47-A1D8-63A376D397AD}"/>
                </a:ext>
              </a:extLst>
            </p:cNvPr>
            <p:cNvSpPr>
              <a:spLocks noChangeArrowheads="1"/>
            </p:cNvSpPr>
            <p:nvPr/>
          </p:nvSpPr>
          <p:spPr bwMode="auto">
            <a:xfrm>
              <a:off x="994" y="1856"/>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8</a:t>
              </a:r>
            </a:p>
          </p:txBody>
        </p:sp>
        <p:sp>
          <p:nvSpPr>
            <p:cNvPr id="43020" name="Rectangle 12">
              <a:extLst>
                <a:ext uri="{FF2B5EF4-FFF2-40B4-BE49-F238E27FC236}">
                  <a16:creationId xmlns:a16="http://schemas.microsoft.com/office/drawing/2014/main" id="{000D63E4-BC08-F57E-B74E-93F088719ACC}"/>
                </a:ext>
              </a:extLst>
            </p:cNvPr>
            <p:cNvSpPr>
              <a:spLocks noChangeArrowheads="1"/>
            </p:cNvSpPr>
            <p:nvPr/>
          </p:nvSpPr>
          <p:spPr bwMode="auto">
            <a:xfrm>
              <a:off x="923" y="2069"/>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12</a:t>
              </a:r>
            </a:p>
          </p:txBody>
        </p:sp>
        <p:sp>
          <p:nvSpPr>
            <p:cNvPr id="43021" name="Rectangle 13">
              <a:extLst>
                <a:ext uri="{FF2B5EF4-FFF2-40B4-BE49-F238E27FC236}">
                  <a16:creationId xmlns:a16="http://schemas.microsoft.com/office/drawing/2014/main" id="{D2A0027B-6F12-8ADA-82C1-4FBB6DE4023F}"/>
                </a:ext>
              </a:extLst>
            </p:cNvPr>
            <p:cNvSpPr>
              <a:spLocks noChangeArrowheads="1"/>
            </p:cNvSpPr>
            <p:nvPr/>
          </p:nvSpPr>
          <p:spPr bwMode="auto">
            <a:xfrm>
              <a:off x="923" y="2282"/>
              <a:ext cx="316"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a:solidFill>
                    <a:srgbClr val="000000"/>
                  </a:solidFill>
                  <a:latin typeface="Times New Roman" panose="02020603050405020304" pitchFamily="18" charset="0"/>
                </a:rPr>
                <a:t>...</a:t>
              </a:r>
            </a:p>
          </p:txBody>
        </p:sp>
        <p:sp>
          <p:nvSpPr>
            <p:cNvPr id="43022" name="Rectangle 14">
              <a:extLst>
                <a:ext uri="{FF2B5EF4-FFF2-40B4-BE49-F238E27FC236}">
                  <a16:creationId xmlns:a16="http://schemas.microsoft.com/office/drawing/2014/main" id="{1CE2155C-4995-5F35-E161-2806A7810FA4}"/>
                </a:ext>
              </a:extLst>
            </p:cNvPr>
            <p:cNvSpPr>
              <a:spLocks noChangeArrowheads="1"/>
            </p:cNvSpPr>
            <p:nvPr/>
          </p:nvSpPr>
          <p:spPr bwMode="auto">
            <a:xfrm>
              <a:off x="1207" y="1445"/>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32 bits of data</a:t>
              </a:r>
            </a:p>
          </p:txBody>
        </p:sp>
        <p:sp>
          <p:nvSpPr>
            <p:cNvPr id="43023" name="Rectangle 15">
              <a:extLst>
                <a:ext uri="{FF2B5EF4-FFF2-40B4-BE49-F238E27FC236}">
                  <a16:creationId xmlns:a16="http://schemas.microsoft.com/office/drawing/2014/main" id="{2A2FE55F-6DD8-E6ED-7920-63AFCF06AB20}"/>
                </a:ext>
              </a:extLst>
            </p:cNvPr>
            <p:cNvSpPr>
              <a:spLocks noChangeArrowheads="1"/>
            </p:cNvSpPr>
            <p:nvPr/>
          </p:nvSpPr>
          <p:spPr bwMode="auto">
            <a:xfrm>
              <a:off x="1207" y="1659"/>
              <a:ext cx="80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32 bits of data</a:t>
              </a:r>
            </a:p>
          </p:txBody>
        </p:sp>
        <p:sp>
          <p:nvSpPr>
            <p:cNvPr id="43024" name="Rectangle 16">
              <a:extLst>
                <a:ext uri="{FF2B5EF4-FFF2-40B4-BE49-F238E27FC236}">
                  <a16:creationId xmlns:a16="http://schemas.microsoft.com/office/drawing/2014/main" id="{C421522A-60C8-B089-DEDE-B75D76517D3F}"/>
                </a:ext>
              </a:extLst>
            </p:cNvPr>
            <p:cNvSpPr>
              <a:spLocks noChangeArrowheads="1"/>
            </p:cNvSpPr>
            <p:nvPr/>
          </p:nvSpPr>
          <p:spPr bwMode="auto">
            <a:xfrm>
              <a:off x="1207" y="1872"/>
              <a:ext cx="805"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32 bits of data</a:t>
              </a:r>
            </a:p>
          </p:txBody>
        </p:sp>
        <p:sp>
          <p:nvSpPr>
            <p:cNvPr id="43025" name="Rectangle 17">
              <a:extLst>
                <a:ext uri="{FF2B5EF4-FFF2-40B4-BE49-F238E27FC236}">
                  <a16:creationId xmlns:a16="http://schemas.microsoft.com/office/drawing/2014/main" id="{7EFF7AA4-3FE1-DEF7-3A05-676A3613B988}"/>
                </a:ext>
              </a:extLst>
            </p:cNvPr>
            <p:cNvSpPr>
              <a:spLocks noChangeArrowheads="1"/>
            </p:cNvSpPr>
            <p:nvPr/>
          </p:nvSpPr>
          <p:spPr bwMode="auto">
            <a:xfrm>
              <a:off x="1207" y="2085"/>
              <a:ext cx="80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1400"/>
                </a:lnSpc>
              </a:pPr>
              <a:r>
                <a:rPr lang="en-US" altLang="en-US" sz="1200" b="1">
                  <a:solidFill>
                    <a:srgbClr val="000000"/>
                  </a:solidFill>
                  <a:latin typeface="Times New Roman" panose="02020603050405020304" pitchFamily="18" charset="0"/>
                </a:rPr>
                <a:t>32 bits of data</a:t>
              </a:r>
            </a:p>
          </p:txBody>
        </p:sp>
      </p:grpSp>
      <p:sp>
        <p:nvSpPr>
          <p:cNvPr id="43026" name="Rectangle 18">
            <a:extLst>
              <a:ext uri="{FF2B5EF4-FFF2-40B4-BE49-F238E27FC236}">
                <a16:creationId xmlns:a16="http://schemas.microsoft.com/office/drawing/2014/main" id="{C53DFB94-6517-0C5D-4742-388B58D9B9B9}"/>
              </a:ext>
            </a:extLst>
          </p:cNvPr>
          <p:cNvSpPr>
            <a:spLocks noGrp="1" noChangeArrowheads="1"/>
          </p:cNvSpPr>
          <p:nvPr>
            <p:ph type="title"/>
          </p:nvPr>
        </p:nvSpPr>
        <p:spPr/>
        <p:txBody>
          <a:bodyPr/>
          <a:lstStyle/>
          <a:p>
            <a:r>
              <a:rPr lang="en-US" altLang="en-US"/>
              <a:t>Memory Organization</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987" name="Picture 5" descr="f04-10-P374493">
            <a:extLst>
              <a:ext uri="{FF2B5EF4-FFF2-40B4-BE49-F238E27FC236}">
                <a16:creationId xmlns:a16="http://schemas.microsoft.com/office/drawing/2014/main" id="{6FB1AF04-E235-8AA3-FC4E-852764B53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628775"/>
            <a:ext cx="7893050" cy="384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2">
            <a:extLst>
              <a:ext uri="{FF2B5EF4-FFF2-40B4-BE49-F238E27FC236}">
                <a16:creationId xmlns:a16="http://schemas.microsoft.com/office/drawing/2014/main" id="{D9DD28D1-D4FF-FCB0-3B51-B16CCFE7CAB6}"/>
              </a:ext>
            </a:extLst>
          </p:cNvPr>
          <p:cNvSpPr>
            <a:spLocks noGrp="1" noChangeArrowheads="1"/>
          </p:cNvSpPr>
          <p:nvPr>
            <p:ph type="title"/>
          </p:nvPr>
        </p:nvSpPr>
        <p:spPr/>
        <p:txBody>
          <a:bodyPr/>
          <a:lstStyle/>
          <a:p>
            <a:pPr eaLnBrk="1" hangingPunct="1"/>
            <a:r>
              <a:rPr lang="en-US" altLang="en-US"/>
              <a:t>R-Type/Load/Store Datapath</a:t>
            </a:r>
            <a:endParaRPr lang="en-AU"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4035" name="Picture 5" descr="f04-11-P374493">
            <a:extLst>
              <a:ext uri="{FF2B5EF4-FFF2-40B4-BE49-F238E27FC236}">
                <a16:creationId xmlns:a16="http://schemas.microsoft.com/office/drawing/2014/main" id="{1E0AF274-4E19-205E-851F-E25EC26A3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7504112"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2">
            <a:extLst>
              <a:ext uri="{FF2B5EF4-FFF2-40B4-BE49-F238E27FC236}">
                <a16:creationId xmlns:a16="http://schemas.microsoft.com/office/drawing/2014/main" id="{171954B1-28D9-7A70-9D6C-179329D78B08}"/>
              </a:ext>
            </a:extLst>
          </p:cNvPr>
          <p:cNvSpPr>
            <a:spLocks noGrp="1" noChangeArrowheads="1"/>
          </p:cNvSpPr>
          <p:nvPr>
            <p:ph type="title"/>
          </p:nvPr>
        </p:nvSpPr>
        <p:spPr/>
        <p:txBody>
          <a:bodyPr/>
          <a:lstStyle/>
          <a:p>
            <a:pPr eaLnBrk="1" hangingPunct="1"/>
            <a:r>
              <a:rPr lang="en-US" altLang="en-US"/>
              <a:t>Full Datapath</a:t>
            </a:r>
            <a:endParaRPr lang="en-AU"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id="{6DACDAFB-99F5-6A52-46FF-79E8BD34F0AB}"/>
              </a:ext>
            </a:extLst>
          </p:cNvPr>
          <p:cNvSpPr>
            <a:spLocks noGrp="1" noChangeArrowheads="1"/>
          </p:cNvSpPr>
          <p:nvPr>
            <p:ph type="title"/>
          </p:nvPr>
        </p:nvSpPr>
        <p:spPr/>
        <p:txBody>
          <a:bodyPr/>
          <a:lstStyle/>
          <a:p>
            <a:pPr eaLnBrk="1" hangingPunct="1"/>
            <a:r>
              <a:rPr lang="en-US" altLang="en-US"/>
              <a:t>ALU Control</a:t>
            </a:r>
            <a:endParaRPr lang="en-AU" altLang="en-US"/>
          </a:p>
        </p:txBody>
      </p:sp>
      <p:sp>
        <p:nvSpPr>
          <p:cNvPr id="46084" name="Rectangle 3">
            <a:extLst>
              <a:ext uri="{FF2B5EF4-FFF2-40B4-BE49-F238E27FC236}">
                <a16:creationId xmlns:a16="http://schemas.microsoft.com/office/drawing/2014/main" id="{BABC9914-6A2C-5EB3-EF35-FE81BB825F5C}"/>
              </a:ext>
            </a:extLst>
          </p:cNvPr>
          <p:cNvSpPr>
            <a:spLocks noGrp="1" noChangeArrowheads="1"/>
          </p:cNvSpPr>
          <p:nvPr>
            <p:ph type="body" idx="1"/>
          </p:nvPr>
        </p:nvSpPr>
        <p:spPr>
          <a:xfrm>
            <a:off x="684213" y="1125538"/>
            <a:ext cx="8270875" cy="2381250"/>
          </a:xfrm>
        </p:spPr>
        <p:txBody>
          <a:bodyPr/>
          <a:lstStyle/>
          <a:p>
            <a:pPr eaLnBrk="1" hangingPunct="1"/>
            <a:r>
              <a:rPr lang="en-US" altLang="en-US"/>
              <a:t>ALU used for</a:t>
            </a:r>
          </a:p>
          <a:p>
            <a:pPr lvl="1" eaLnBrk="1" hangingPunct="1"/>
            <a:r>
              <a:rPr lang="en-US" altLang="en-US"/>
              <a:t>Load/Store: F = add</a:t>
            </a:r>
          </a:p>
          <a:p>
            <a:pPr lvl="1" eaLnBrk="1" hangingPunct="1"/>
            <a:r>
              <a:rPr lang="en-US" altLang="en-US"/>
              <a:t>Branch: F = subtract</a:t>
            </a:r>
          </a:p>
          <a:p>
            <a:pPr lvl="1" eaLnBrk="1" hangingPunct="1"/>
            <a:r>
              <a:rPr lang="en-US" altLang="en-US"/>
              <a:t>R-type: F depends on funct field</a:t>
            </a:r>
            <a:endParaRPr lang="en-AU" altLang="en-US"/>
          </a:p>
        </p:txBody>
      </p:sp>
      <p:sp>
        <p:nvSpPr>
          <p:cNvPr id="46085" name="Text Box 4">
            <a:extLst>
              <a:ext uri="{FF2B5EF4-FFF2-40B4-BE49-F238E27FC236}">
                <a16:creationId xmlns:a16="http://schemas.microsoft.com/office/drawing/2014/main" id="{76A80473-02A3-111A-BA47-30FC683E9E8A}"/>
              </a:ext>
            </a:extLst>
          </p:cNvPr>
          <p:cNvSpPr txBox="1">
            <a:spLocks noChangeArrowheads="1"/>
          </p:cNvSpPr>
          <p:nvPr/>
        </p:nvSpPr>
        <p:spPr bwMode="auto">
          <a:xfrm rot="5400000">
            <a:off x="6893719" y="1883569"/>
            <a:ext cx="4133850" cy="3667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ECEAAC"/>
                </a:solidFill>
                <a:effectLst/>
                <a:uLnTx/>
                <a:uFillTx/>
                <a:latin typeface="Arial" panose="020B0604020202020204" pitchFamily="34" charset="0"/>
                <a:ea typeface="+mn-ea"/>
                <a:cs typeface="+mn-cs"/>
              </a:rPr>
              <a:t>§4.4 A Simple Implementation Scheme</a:t>
            </a:r>
          </a:p>
        </p:txBody>
      </p:sp>
      <p:graphicFrame>
        <p:nvGraphicFramePr>
          <p:cNvPr id="297989" name="Group 5">
            <a:extLst>
              <a:ext uri="{FF2B5EF4-FFF2-40B4-BE49-F238E27FC236}">
                <a16:creationId xmlns:a16="http://schemas.microsoft.com/office/drawing/2014/main" id="{38661249-9C86-20B3-4D41-64AED1E498C5}"/>
              </a:ext>
            </a:extLst>
          </p:cNvPr>
          <p:cNvGraphicFramePr>
            <a:graphicFrameLocks noGrp="1"/>
          </p:cNvGraphicFramePr>
          <p:nvPr/>
        </p:nvGraphicFramePr>
        <p:xfrm>
          <a:off x="1187450" y="3500438"/>
          <a:ext cx="6096000" cy="2560637"/>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ALU control</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Function</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0000</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AND</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0001</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OR</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0010</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add</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0110</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subtract</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0111</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set-on-less-than</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580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1100</a:t>
                      </a:r>
                      <a:endParaRPr kumimoji="0" lang="en-AU" sz="1800" b="0" i="0" u="none" strike="noStrike" cap="none" normalizeH="0" baseline="0">
                        <a:ln>
                          <a:noFill/>
                        </a:ln>
                        <a:solidFill>
                          <a:schemeClr val="tx1"/>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Arial" charset="0"/>
                        </a:rPr>
                        <a:t>NOR</a:t>
                      </a:r>
                      <a:endParaRPr kumimoji="0" lang="en-AU" sz="1800" b="0" i="0" u="none" strike="noStrike" cap="none" normalizeH="0" baseline="0">
                        <a:ln>
                          <a:noFill/>
                        </a:ln>
                        <a:solidFill>
                          <a:schemeClr val="tx1"/>
                        </a:solidFill>
                        <a:effectLst/>
                        <a:latin typeface="Arial"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1" name="Rectangle 2">
            <a:extLst>
              <a:ext uri="{FF2B5EF4-FFF2-40B4-BE49-F238E27FC236}">
                <a16:creationId xmlns:a16="http://schemas.microsoft.com/office/drawing/2014/main" id="{9D136844-D594-40ED-078C-630F762857B5}"/>
              </a:ext>
            </a:extLst>
          </p:cNvPr>
          <p:cNvSpPr>
            <a:spLocks noGrp="1" noChangeArrowheads="1"/>
          </p:cNvSpPr>
          <p:nvPr>
            <p:ph type="title"/>
          </p:nvPr>
        </p:nvSpPr>
        <p:spPr/>
        <p:txBody>
          <a:bodyPr/>
          <a:lstStyle/>
          <a:p>
            <a:pPr eaLnBrk="1" hangingPunct="1"/>
            <a:r>
              <a:rPr lang="en-US" altLang="en-US"/>
              <a:t>ALU Control</a:t>
            </a:r>
            <a:endParaRPr lang="en-AU" altLang="en-US"/>
          </a:p>
        </p:txBody>
      </p:sp>
      <p:sp>
        <p:nvSpPr>
          <p:cNvPr id="48132" name="Rectangle 3">
            <a:extLst>
              <a:ext uri="{FF2B5EF4-FFF2-40B4-BE49-F238E27FC236}">
                <a16:creationId xmlns:a16="http://schemas.microsoft.com/office/drawing/2014/main" id="{2A4BCDF3-12F4-098D-61C4-259AB08B5BFE}"/>
              </a:ext>
            </a:extLst>
          </p:cNvPr>
          <p:cNvSpPr>
            <a:spLocks noGrp="1" noChangeArrowheads="1"/>
          </p:cNvSpPr>
          <p:nvPr>
            <p:ph type="body" idx="1"/>
          </p:nvPr>
        </p:nvSpPr>
        <p:spPr/>
        <p:txBody>
          <a:bodyPr/>
          <a:lstStyle/>
          <a:p>
            <a:pPr eaLnBrk="1" hangingPunct="1"/>
            <a:r>
              <a:rPr lang="en-US" altLang="en-US"/>
              <a:t>Assume 2-bit ALUOp derived from opcode</a:t>
            </a:r>
          </a:p>
          <a:p>
            <a:pPr lvl="1" eaLnBrk="1" hangingPunct="1"/>
            <a:r>
              <a:rPr lang="en-US" altLang="en-US"/>
              <a:t>Combinational logic derives ALU control</a:t>
            </a:r>
            <a:endParaRPr lang="en-AU" altLang="en-US"/>
          </a:p>
        </p:txBody>
      </p:sp>
      <p:graphicFrame>
        <p:nvGraphicFramePr>
          <p:cNvPr id="300101" name="Group 69">
            <a:extLst>
              <a:ext uri="{FF2B5EF4-FFF2-40B4-BE49-F238E27FC236}">
                <a16:creationId xmlns:a16="http://schemas.microsoft.com/office/drawing/2014/main" id="{465D8245-5E95-1AAC-FC33-7A6DEBB6CE5D}"/>
              </a:ext>
            </a:extLst>
          </p:cNvPr>
          <p:cNvGraphicFramePr>
            <a:graphicFrameLocks noGrp="1"/>
          </p:cNvGraphicFramePr>
          <p:nvPr/>
        </p:nvGraphicFramePr>
        <p:xfrm>
          <a:off x="827088" y="2636838"/>
          <a:ext cx="7921625" cy="3025775"/>
        </p:xfrm>
        <a:graphic>
          <a:graphicData uri="http://schemas.openxmlformats.org/drawingml/2006/table">
            <a:tbl>
              <a:tblPr/>
              <a:tblGrid>
                <a:gridCol w="1208087">
                  <a:extLst>
                    <a:ext uri="{9D8B030D-6E8A-4147-A177-3AD203B41FA5}">
                      <a16:colId xmlns:a16="http://schemas.microsoft.com/office/drawing/2014/main" val="20000"/>
                    </a:ext>
                  </a:extLst>
                </a:gridCol>
                <a:gridCol w="906463">
                  <a:extLst>
                    <a:ext uri="{9D8B030D-6E8A-4147-A177-3AD203B41FA5}">
                      <a16:colId xmlns:a16="http://schemas.microsoft.com/office/drawing/2014/main" val="20001"/>
                    </a:ext>
                  </a:extLst>
                </a:gridCol>
                <a:gridCol w="1733550">
                  <a:extLst>
                    <a:ext uri="{9D8B030D-6E8A-4147-A177-3AD203B41FA5}">
                      <a16:colId xmlns:a16="http://schemas.microsoft.com/office/drawing/2014/main" val="20002"/>
                    </a:ext>
                  </a:extLst>
                </a:gridCol>
                <a:gridCol w="1057275">
                  <a:extLst>
                    <a:ext uri="{9D8B030D-6E8A-4147-A177-3AD203B41FA5}">
                      <a16:colId xmlns:a16="http://schemas.microsoft.com/office/drawing/2014/main" val="20003"/>
                    </a:ext>
                  </a:extLst>
                </a:gridCol>
                <a:gridCol w="1733550">
                  <a:extLst>
                    <a:ext uri="{9D8B030D-6E8A-4147-A177-3AD203B41FA5}">
                      <a16:colId xmlns:a16="http://schemas.microsoft.com/office/drawing/2014/main" val="20004"/>
                    </a:ext>
                  </a:extLst>
                </a:gridCol>
                <a:gridCol w="1282700">
                  <a:extLst>
                    <a:ext uri="{9D8B030D-6E8A-4147-A177-3AD203B41FA5}">
                      <a16:colId xmlns:a16="http://schemas.microsoft.com/office/drawing/2014/main" val="20005"/>
                    </a:ext>
                  </a:extLst>
                </a:gridCol>
              </a:tblGrid>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opcode</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ALUOp</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Operation</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funct</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 function</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ALU control</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1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lw</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load word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XXXXXX</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add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sw</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store word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XXXXXX</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add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beq</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01</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branch equal</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XXXXXX</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subtract</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0110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rowSpan="5">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R-type</a:t>
                      </a:r>
                      <a:endParaRPr kumimoji="0" lang="en-AU" sz="16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add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100000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add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655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subtract</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100010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subtract</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0110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8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AND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100100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AND</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0000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8138">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OR</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100101</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OR</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0001</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28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set-on-less-than</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101010</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set-on-less-than</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600" b="0" i="0" u="none" strike="noStrike" cap="none" normalizeH="0" baseline="0">
                          <a:ln>
                            <a:noFill/>
                          </a:ln>
                          <a:solidFill>
                            <a:schemeClr val="tx1"/>
                          </a:solidFill>
                          <a:effectLst/>
                          <a:latin typeface="Arial" charset="0"/>
                        </a:rPr>
                        <a:t>0111</a:t>
                      </a:r>
                      <a:endParaRPr kumimoji="0" lang="en-AU" sz="16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9" name="Rectangle 2">
            <a:extLst>
              <a:ext uri="{FF2B5EF4-FFF2-40B4-BE49-F238E27FC236}">
                <a16:creationId xmlns:a16="http://schemas.microsoft.com/office/drawing/2014/main" id="{BB8ED45E-C2DC-D16A-B246-87E397FB4FCE}"/>
              </a:ext>
            </a:extLst>
          </p:cNvPr>
          <p:cNvSpPr>
            <a:spLocks noGrp="1" noChangeArrowheads="1"/>
          </p:cNvSpPr>
          <p:nvPr>
            <p:ph type="title"/>
          </p:nvPr>
        </p:nvSpPr>
        <p:spPr/>
        <p:txBody>
          <a:bodyPr/>
          <a:lstStyle/>
          <a:p>
            <a:pPr eaLnBrk="1" hangingPunct="1"/>
            <a:r>
              <a:rPr lang="en-US" altLang="en-US"/>
              <a:t>The Main Control Unit</a:t>
            </a:r>
            <a:endParaRPr lang="en-AU" altLang="en-US"/>
          </a:p>
        </p:txBody>
      </p:sp>
      <p:sp>
        <p:nvSpPr>
          <p:cNvPr id="50180" name="Rectangle 3">
            <a:extLst>
              <a:ext uri="{FF2B5EF4-FFF2-40B4-BE49-F238E27FC236}">
                <a16:creationId xmlns:a16="http://schemas.microsoft.com/office/drawing/2014/main" id="{74AB142C-39A6-19C7-C9F2-9F4C17AF42BC}"/>
              </a:ext>
            </a:extLst>
          </p:cNvPr>
          <p:cNvSpPr>
            <a:spLocks noGrp="1" noChangeArrowheads="1"/>
          </p:cNvSpPr>
          <p:nvPr>
            <p:ph type="body" idx="1"/>
          </p:nvPr>
        </p:nvSpPr>
        <p:spPr>
          <a:xfrm>
            <a:off x="684213" y="1125538"/>
            <a:ext cx="8270875" cy="690562"/>
          </a:xfrm>
        </p:spPr>
        <p:txBody>
          <a:bodyPr/>
          <a:lstStyle/>
          <a:p>
            <a:pPr eaLnBrk="1" hangingPunct="1"/>
            <a:r>
              <a:rPr lang="en-US" altLang="en-US"/>
              <a:t>Control signals derived from instruction</a:t>
            </a:r>
            <a:endParaRPr lang="en-AU" altLang="en-US"/>
          </a:p>
        </p:txBody>
      </p:sp>
      <p:grpSp>
        <p:nvGrpSpPr>
          <p:cNvPr id="50181" name="Group 4">
            <a:extLst>
              <a:ext uri="{FF2B5EF4-FFF2-40B4-BE49-F238E27FC236}">
                <a16:creationId xmlns:a16="http://schemas.microsoft.com/office/drawing/2014/main" id="{494E015C-931B-DA97-289A-18DEA0C37A58}"/>
              </a:ext>
            </a:extLst>
          </p:cNvPr>
          <p:cNvGrpSpPr>
            <a:grpSpLocks/>
          </p:cNvGrpSpPr>
          <p:nvPr/>
        </p:nvGrpSpPr>
        <p:grpSpPr bwMode="auto">
          <a:xfrm>
            <a:off x="1619250" y="2060575"/>
            <a:ext cx="6913563" cy="773113"/>
            <a:chOff x="703" y="981"/>
            <a:chExt cx="4355" cy="487"/>
          </a:xfrm>
        </p:grpSpPr>
        <p:sp>
          <p:nvSpPr>
            <p:cNvPr id="50215" name="Text Box 5">
              <a:extLst>
                <a:ext uri="{FF2B5EF4-FFF2-40B4-BE49-F238E27FC236}">
                  <a16:creationId xmlns:a16="http://schemas.microsoft.com/office/drawing/2014/main" id="{4ED33F9D-0F20-78F3-EDE4-CD7FCC4C31E3}"/>
                </a:ext>
              </a:extLst>
            </p:cNvPr>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16" name="Text Box 6">
              <a:extLst>
                <a:ext uri="{FF2B5EF4-FFF2-40B4-BE49-F238E27FC236}">
                  <a16:creationId xmlns:a16="http://schemas.microsoft.com/office/drawing/2014/main" id="{350F8136-77C6-BAD6-E765-815D9125CD37}"/>
                </a:ext>
              </a:extLst>
            </p:cNvPr>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17" name="Text Box 7">
              <a:extLst>
                <a:ext uri="{FF2B5EF4-FFF2-40B4-BE49-F238E27FC236}">
                  <a16:creationId xmlns:a16="http://schemas.microsoft.com/office/drawing/2014/main" id="{D645CAB9-E98C-5171-4164-80EE4111235E}"/>
                </a:ext>
              </a:extLst>
            </p:cNvPr>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18" name="Text Box 8">
              <a:extLst>
                <a:ext uri="{FF2B5EF4-FFF2-40B4-BE49-F238E27FC236}">
                  <a16:creationId xmlns:a16="http://schemas.microsoft.com/office/drawing/2014/main" id="{31618BDA-B122-9D4C-15F7-E6F24EB74918}"/>
                </a:ext>
              </a:extLst>
            </p:cNvPr>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rd</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19" name="Text Box 9">
              <a:extLst>
                <a:ext uri="{FF2B5EF4-FFF2-40B4-BE49-F238E27FC236}">
                  <a16:creationId xmlns:a16="http://schemas.microsoft.com/office/drawing/2014/main" id="{AA35C638-22A0-DE5E-E837-4041EA30C03C}"/>
                </a:ext>
              </a:extLst>
            </p:cNvPr>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shamt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20" name="Text Box 10">
              <a:extLst>
                <a:ext uri="{FF2B5EF4-FFF2-40B4-BE49-F238E27FC236}">
                  <a16:creationId xmlns:a16="http://schemas.microsoft.com/office/drawing/2014/main" id="{FDFF994A-EA13-7DE4-AA1A-BB3F5474C67E}"/>
                </a:ext>
              </a:extLst>
            </p:cNvPr>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funct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21" name="Text Box 11">
              <a:extLst>
                <a:ext uri="{FF2B5EF4-FFF2-40B4-BE49-F238E27FC236}">
                  <a16:creationId xmlns:a16="http://schemas.microsoft.com/office/drawing/2014/main" id="{E5728FD7-7FC3-DEE0-AF57-2A5892AAB0F2}"/>
                </a:ext>
              </a:extLst>
            </p:cNvPr>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31:26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22" name="Text Box 12">
              <a:extLst>
                <a:ext uri="{FF2B5EF4-FFF2-40B4-BE49-F238E27FC236}">
                  <a16:creationId xmlns:a16="http://schemas.microsoft.com/office/drawing/2014/main" id="{3F4A66AC-4251-98CA-855E-E91BD755DCFA}"/>
                </a:ext>
              </a:extLst>
            </p:cNvPr>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5:0</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23" name="Text Box 13">
              <a:extLst>
                <a:ext uri="{FF2B5EF4-FFF2-40B4-BE49-F238E27FC236}">
                  <a16:creationId xmlns:a16="http://schemas.microsoft.com/office/drawing/2014/main" id="{0262D079-0E5F-AF8D-B2FA-DBE17A938313}"/>
                </a:ext>
              </a:extLst>
            </p:cNvPr>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25:21</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24" name="Text Box 14">
              <a:extLst>
                <a:ext uri="{FF2B5EF4-FFF2-40B4-BE49-F238E27FC236}">
                  <a16:creationId xmlns:a16="http://schemas.microsoft.com/office/drawing/2014/main" id="{3B60BD44-3810-48E9-A7CB-367CD025E8F5}"/>
                </a:ext>
              </a:extLst>
            </p:cNvPr>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20:16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25" name="Text Box 15">
              <a:extLst>
                <a:ext uri="{FF2B5EF4-FFF2-40B4-BE49-F238E27FC236}">
                  <a16:creationId xmlns:a16="http://schemas.microsoft.com/office/drawing/2014/main" id="{39164F72-2775-AE11-35AE-64C233B55D67}"/>
                </a:ext>
              </a:extLst>
            </p:cNvPr>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15:11</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26" name="Text Box 16">
              <a:extLst>
                <a:ext uri="{FF2B5EF4-FFF2-40B4-BE49-F238E27FC236}">
                  <a16:creationId xmlns:a16="http://schemas.microsoft.com/office/drawing/2014/main" id="{30B43207-3837-1A13-1F87-7D84F8F17C88}"/>
                </a:ext>
              </a:extLst>
            </p:cNvPr>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10:6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50182" name="Group 17">
            <a:extLst>
              <a:ext uri="{FF2B5EF4-FFF2-40B4-BE49-F238E27FC236}">
                <a16:creationId xmlns:a16="http://schemas.microsoft.com/office/drawing/2014/main" id="{FADA3B7D-F82F-00C5-7F74-156EB1B06EC4}"/>
              </a:ext>
            </a:extLst>
          </p:cNvPr>
          <p:cNvGrpSpPr>
            <a:grpSpLocks/>
          </p:cNvGrpSpPr>
          <p:nvPr/>
        </p:nvGrpSpPr>
        <p:grpSpPr bwMode="auto">
          <a:xfrm>
            <a:off x="1619250" y="3068638"/>
            <a:ext cx="6913563" cy="773112"/>
            <a:chOff x="884" y="981"/>
            <a:chExt cx="4355" cy="487"/>
          </a:xfrm>
        </p:grpSpPr>
        <p:sp>
          <p:nvSpPr>
            <p:cNvPr id="50207" name="Text Box 18">
              <a:extLst>
                <a:ext uri="{FF2B5EF4-FFF2-40B4-BE49-F238E27FC236}">
                  <a16:creationId xmlns:a16="http://schemas.microsoft.com/office/drawing/2014/main" id="{5F3E4D41-3B1B-439F-4E6D-FC72C744BAFE}"/>
                </a:ext>
              </a:extLst>
            </p:cNvPr>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35 or 43</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08" name="Text Box 19">
              <a:extLst>
                <a:ext uri="{FF2B5EF4-FFF2-40B4-BE49-F238E27FC236}">
                  <a16:creationId xmlns:a16="http://schemas.microsoft.com/office/drawing/2014/main" id="{B11F0818-EBA3-E13C-536A-58F1BC7F60B1}"/>
                </a:ext>
              </a:extLst>
            </p:cNvPr>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09" name="Text Box 20">
              <a:extLst>
                <a:ext uri="{FF2B5EF4-FFF2-40B4-BE49-F238E27FC236}">
                  <a16:creationId xmlns:a16="http://schemas.microsoft.com/office/drawing/2014/main" id="{B61E49B1-130F-7421-0482-91681FB67B55}"/>
                </a:ext>
              </a:extLst>
            </p:cNvPr>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10" name="Text Box 21">
              <a:extLst>
                <a:ext uri="{FF2B5EF4-FFF2-40B4-BE49-F238E27FC236}">
                  <a16:creationId xmlns:a16="http://schemas.microsoft.com/office/drawing/2014/main" id="{8D035422-A71C-394B-9828-112D0EC47EED}"/>
                </a:ext>
              </a:extLst>
            </p:cNvPr>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address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11" name="Text Box 22">
              <a:extLst>
                <a:ext uri="{FF2B5EF4-FFF2-40B4-BE49-F238E27FC236}">
                  <a16:creationId xmlns:a16="http://schemas.microsoft.com/office/drawing/2014/main" id="{CA9ADD73-F6A3-4EDA-2991-006149D1D8BF}"/>
                </a:ext>
              </a:extLst>
            </p:cNvPr>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31:26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12" name="Text Box 23">
              <a:extLst>
                <a:ext uri="{FF2B5EF4-FFF2-40B4-BE49-F238E27FC236}">
                  <a16:creationId xmlns:a16="http://schemas.microsoft.com/office/drawing/2014/main" id="{2A249BB1-7468-496E-0E76-451373BFB410}"/>
                </a:ext>
              </a:extLst>
            </p:cNvPr>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25:21</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13" name="Text Box 24">
              <a:extLst>
                <a:ext uri="{FF2B5EF4-FFF2-40B4-BE49-F238E27FC236}">
                  <a16:creationId xmlns:a16="http://schemas.microsoft.com/office/drawing/2014/main" id="{E7972B29-BA13-CC8A-7316-E28EC47AFDC0}"/>
                </a:ext>
              </a:extLst>
            </p:cNvPr>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20:16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14" name="Text Box 25">
              <a:extLst>
                <a:ext uri="{FF2B5EF4-FFF2-40B4-BE49-F238E27FC236}">
                  <a16:creationId xmlns:a16="http://schemas.microsoft.com/office/drawing/2014/main" id="{B83D5C39-7D0F-E3BA-739E-6ACB9F6BDE16}"/>
                </a:ext>
              </a:extLst>
            </p:cNvPr>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15:0</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50183" name="Group 26">
            <a:extLst>
              <a:ext uri="{FF2B5EF4-FFF2-40B4-BE49-F238E27FC236}">
                <a16:creationId xmlns:a16="http://schemas.microsoft.com/office/drawing/2014/main" id="{9128B59B-7EB9-9BF1-F576-C51DEB01F1B2}"/>
              </a:ext>
            </a:extLst>
          </p:cNvPr>
          <p:cNvGrpSpPr>
            <a:grpSpLocks/>
          </p:cNvGrpSpPr>
          <p:nvPr/>
        </p:nvGrpSpPr>
        <p:grpSpPr bwMode="auto">
          <a:xfrm>
            <a:off x="1619250" y="4052888"/>
            <a:ext cx="6913563" cy="773112"/>
            <a:chOff x="884" y="981"/>
            <a:chExt cx="4355" cy="487"/>
          </a:xfrm>
        </p:grpSpPr>
        <p:sp>
          <p:nvSpPr>
            <p:cNvPr id="50199" name="Text Box 27">
              <a:extLst>
                <a:ext uri="{FF2B5EF4-FFF2-40B4-BE49-F238E27FC236}">
                  <a16:creationId xmlns:a16="http://schemas.microsoft.com/office/drawing/2014/main" id="{2AC9B770-4D60-A0DB-B4C9-B2CB9625EE5C}"/>
                </a:ext>
              </a:extLst>
            </p:cNvPr>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4</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00" name="Text Box 28">
              <a:extLst>
                <a:ext uri="{FF2B5EF4-FFF2-40B4-BE49-F238E27FC236}">
                  <a16:creationId xmlns:a16="http://schemas.microsoft.com/office/drawing/2014/main" id="{814BA812-D2E2-5AB4-2FBB-0FAC38712056}"/>
                </a:ext>
              </a:extLst>
            </p:cNvPr>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01" name="Text Box 29">
              <a:extLst>
                <a:ext uri="{FF2B5EF4-FFF2-40B4-BE49-F238E27FC236}">
                  <a16:creationId xmlns:a16="http://schemas.microsoft.com/office/drawing/2014/main" id="{6E8B6136-4722-E7F1-78DF-73F1582E3A25}"/>
                </a:ext>
              </a:extLst>
            </p:cNvPr>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02" name="Text Box 30">
              <a:extLst>
                <a:ext uri="{FF2B5EF4-FFF2-40B4-BE49-F238E27FC236}">
                  <a16:creationId xmlns:a16="http://schemas.microsoft.com/office/drawing/2014/main" id="{605AA6F5-4988-3065-D67C-8A0CEA260682}"/>
                </a:ext>
              </a:extLst>
            </p:cNvPr>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address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03" name="Text Box 31">
              <a:extLst>
                <a:ext uri="{FF2B5EF4-FFF2-40B4-BE49-F238E27FC236}">
                  <a16:creationId xmlns:a16="http://schemas.microsoft.com/office/drawing/2014/main" id="{8AC9E50E-331A-2C1B-3A13-BAA010BF1EEA}"/>
                </a:ext>
              </a:extLst>
            </p:cNvPr>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31:26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04" name="Text Box 32">
              <a:extLst>
                <a:ext uri="{FF2B5EF4-FFF2-40B4-BE49-F238E27FC236}">
                  <a16:creationId xmlns:a16="http://schemas.microsoft.com/office/drawing/2014/main" id="{CDE8F55B-D5B4-35F6-47ED-B5F981C426D5}"/>
                </a:ext>
              </a:extLst>
            </p:cNvPr>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25:21</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05" name="Text Box 33">
              <a:extLst>
                <a:ext uri="{FF2B5EF4-FFF2-40B4-BE49-F238E27FC236}">
                  <a16:creationId xmlns:a16="http://schemas.microsoft.com/office/drawing/2014/main" id="{D70CF391-0AE8-5017-5BB3-3FAD49B4E9F8}"/>
                </a:ext>
              </a:extLst>
            </p:cNvPr>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20:16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206" name="Text Box 34">
              <a:extLst>
                <a:ext uri="{FF2B5EF4-FFF2-40B4-BE49-F238E27FC236}">
                  <a16:creationId xmlns:a16="http://schemas.microsoft.com/office/drawing/2014/main" id="{DBE8A751-48EC-7C0C-BEB8-9F4935413356}"/>
                </a:ext>
              </a:extLst>
            </p:cNvPr>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15:0</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50184" name="Text Box 35">
            <a:extLst>
              <a:ext uri="{FF2B5EF4-FFF2-40B4-BE49-F238E27FC236}">
                <a16:creationId xmlns:a16="http://schemas.microsoft.com/office/drawing/2014/main" id="{1C074E34-FC72-FFD1-EFA3-DC2F87F0D448}"/>
              </a:ext>
            </a:extLst>
          </p:cNvPr>
          <p:cNvSpPr txBox="1">
            <a:spLocks noChangeArrowheads="1"/>
          </p:cNvSpPr>
          <p:nvPr/>
        </p:nvSpPr>
        <p:spPr bwMode="auto">
          <a:xfrm>
            <a:off x="595313" y="211296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R-type</a:t>
            </a:r>
            <a:endParaRPr kumimoji="0" lang="en-AU"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85" name="Text Box 36">
            <a:extLst>
              <a:ext uri="{FF2B5EF4-FFF2-40B4-BE49-F238E27FC236}">
                <a16:creationId xmlns:a16="http://schemas.microsoft.com/office/drawing/2014/main" id="{4A0349A0-98F4-966A-3267-82F6063840C0}"/>
              </a:ext>
            </a:extLst>
          </p:cNvPr>
          <p:cNvSpPr txBox="1">
            <a:spLocks noChangeArrowheads="1"/>
          </p:cNvSpPr>
          <p:nvPr/>
        </p:nvSpPr>
        <p:spPr bwMode="auto">
          <a:xfrm>
            <a:off x="595313" y="2978150"/>
            <a:ext cx="75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Load/</a:t>
            </a:r>
            <a:b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b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Store</a:t>
            </a:r>
            <a:endParaRPr kumimoji="0" lang="en-AU"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86" name="Text Box 37">
            <a:extLst>
              <a:ext uri="{FF2B5EF4-FFF2-40B4-BE49-F238E27FC236}">
                <a16:creationId xmlns:a16="http://schemas.microsoft.com/office/drawing/2014/main" id="{C9B20586-3581-5570-6898-55DEF9212AE5}"/>
              </a:ext>
            </a:extLst>
          </p:cNvPr>
          <p:cNvSpPr txBox="1">
            <a:spLocks noChangeArrowheads="1"/>
          </p:cNvSpPr>
          <p:nvPr/>
        </p:nvSpPr>
        <p:spPr bwMode="auto">
          <a:xfrm>
            <a:off x="595313" y="4129088"/>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Branch</a:t>
            </a:r>
            <a:endParaRPr kumimoji="0" lang="en-AU"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87" name="AutoShape 38">
            <a:extLst>
              <a:ext uri="{FF2B5EF4-FFF2-40B4-BE49-F238E27FC236}">
                <a16:creationId xmlns:a16="http://schemas.microsoft.com/office/drawing/2014/main" id="{FA65577F-3968-0596-E534-DB32D6D96768}"/>
              </a:ext>
            </a:extLst>
          </p:cNvPr>
          <p:cNvSpPr>
            <a:spLocks/>
          </p:cNvSpPr>
          <p:nvPr/>
        </p:nvSpPr>
        <p:spPr bwMode="auto">
          <a:xfrm rot="-5400000">
            <a:off x="2196307" y="4485481"/>
            <a:ext cx="144462" cy="1152525"/>
          </a:xfrm>
          <a:prstGeom prst="leftBrace">
            <a:avLst>
              <a:gd name="adj1" fmla="val 6648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88" name="AutoShape 39">
            <a:extLst>
              <a:ext uri="{FF2B5EF4-FFF2-40B4-BE49-F238E27FC236}">
                <a16:creationId xmlns:a16="http://schemas.microsoft.com/office/drawing/2014/main" id="{F52533A9-FB44-E729-6D26-7E318479FD74}"/>
              </a:ext>
            </a:extLst>
          </p:cNvPr>
          <p:cNvSpPr>
            <a:spLocks/>
          </p:cNvSpPr>
          <p:nvPr/>
        </p:nvSpPr>
        <p:spPr bwMode="auto">
          <a:xfrm rot="-5400000">
            <a:off x="33845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89" name="AutoShape 40">
            <a:extLst>
              <a:ext uri="{FF2B5EF4-FFF2-40B4-BE49-F238E27FC236}">
                <a16:creationId xmlns:a16="http://schemas.microsoft.com/office/drawing/2014/main" id="{52D26EE3-E331-9C7E-6392-DF229FE09B9C}"/>
              </a:ext>
            </a:extLst>
          </p:cNvPr>
          <p:cNvSpPr>
            <a:spLocks/>
          </p:cNvSpPr>
          <p:nvPr/>
        </p:nvSpPr>
        <p:spPr bwMode="auto">
          <a:xfrm rot="-5400000">
            <a:off x="4464051" y="4594225"/>
            <a:ext cx="144462" cy="935037"/>
          </a:xfrm>
          <a:prstGeom prst="leftBrace">
            <a:avLst>
              <a:gd name="adj1" fmla="val 5393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90" name="Text Box 41">
            <a:extLst>
              <a:ext uri="{FF2B5EF4-FFF2-40B4-BE49-F238E27FC236}">
                <a16:creationId xmlns:a16="http://schemas.microsoft.com/office/drawing/2014/main" id="{9F1844E5-5FDC-D4CD-63B9-748B923A5254}"/>
              </a:ext>
            </a:extLst>
          </p:cNvPr>
          <p:cNvSpPr txBox="1">
            <a:spLocks noChangeArrowheads="1"/>
          </p:cNvSpPr>
          <p:nvPr/>
        </p:nvSpPr>
        <p:spPr bwMode="auto">
          <a:xfrm>
            <a:off x="1765300" y="5205413"/>
            <a:ext cx="1008063" cy="376237"/>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opcode</a:t>
            </a:r>
            <a:endParaRPr kumimoji="0" lang="en-AU"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91" name="Text Box 42">
            <a:extLst>
              <a:ext uri="{FF2B5EF4-FFF2-40B4-BE49-F238E27FC236}">
                <a16:creationId xmlns:a16="http://schemas.microsoft.com/office/drawing/2014/main" id="{64D0515E-87A8-7070-A32E-F6B1AFD413DC}"/>
              </a:ext>
            </a:extLst>
          </p:cNvPr>
          <p:cNvSpPr txBox="1">
            <a:spLocks noChangeArrowheads="1"/>
          </p:cNvSpPr>
          <p:nvPr/>
        </p:nvSpPr>
        <p:spPr bwMode="auto">
          <a:xfrm>
            <a:off x="2916238" y="5205413"/>
            <a:ext cx="1008062"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always read</a:t>
            </a:r>
            <a:endParaRPr kumimoji="0" lang="en-AU"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92" name="Text Box 43">
            <a:extLst>
              <a:ext uri="{FF2B5EF4-FFF2-40B4-BE49-F238E27FC236}">
                <a16:creationId xmlns:a16="http://schemas.microsoft.com/office/drawing/2014/main" id="{C4BE0558-2D61-1A4E-4372-D37CE7E7D949}"/>
              </a:ext>
            </a:extLst>
          </p:cNvPr>
          <p:cNvSpPr txBox="1">
            <a:spLocks noChangeArrowheads="1"/>
          </p:cNvSpPr>
          <p:nvPr/>
        </p:nvSpPr>
        <p:spPr bwMode="auto">
          <a:xfrm>
            <a:off x="4068763" y="5205413"/>
            <a:ext cx="1008062"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read, except for load</a:t>
            </a:r>
            <a:endParaRPr kumimoji="0" lang="en-AU"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93" name="Text Box 44">
            <a:extLst>
              <a:ext uri="{FF2B5EF4-FFF2-40B4-BE49-F238E27FC236}">
                <a16:creationId xmlns:a16="http://schemas.microsoft.com/office/drawing/2014/main" id="{EDD2B352-4E15-14BF-880C-178F0C812792}"/>
              </a:ext>
            </a:extLst>
          </p:cNvPr>
          <p:cNvSpPr txBox="1">
            <a:spLocks noChangeArrowheads="1"/>
          </p:cNvSpPr>
          <p:nvPr/>
        </p:nvSpPr>
        <p:spPr bwMode="auto">
          <a:xfrm>
            <a:off x="5581650" y="5205413"/>
            <a:ext cx="1223963" cy="925512"/>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write for R-type and load</a:t>
            </a:r>
            <a:endParaRPr kumimoji="0" lang="en-AU"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94" name="Line 45">
            <a:extLst>
              <a:ext uri="{FF2B5EF4-FFF2-40B4-BE49-F238E27FC236}">
                <a16:creationId xmlns:a16="http://schemas.microsoft.com/office/drawing/2014/main" id="{C2855E28-76EB-3E87-085D-F8C55BCE4754}"/>
              </a:ext>
            </a:extLst>
          </p:cNvPr>
          <p:cNvSpPr>
            <a:spLocks noChangeShapeType="1"/>
          </p:cNvSpPr>
          <p:nvPr/>
        </p:nvSpPr>
        <p:spPr bwMode="auto">
          <a:xfrm flipH="1" flipV="1">
            <a:off x="5005388" y="3548063"/>
            <a:ext cx="576262"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95" name="Line 46">
            <a:extLst>
              <a:ext uri="{FF2B5EF4-FFF2-40B4-BE49-F238E27FC236}">
                <a16:creationId xmlns:a16="http://schemas.microsoft.com/office/drawing/2014/main" id="{0E971C6E-7BD0-87F4-8D54-9A4E22C18228}"/>
              </a:ext>
            </a:extLst>
          </p:cNvPr>
          <p:cNvSpPr>
            <a:spLocks noChangeShapeType="1"/>
          </p:cNvSpPr>
          <p:nvPr/>
        </p:nvSpPr>
        <p:spPr bwMode="auto">
          <a:xfrm flipH="1" flipV="1">
            <a:off x="5292725" y="2540000"/>
            <a:ext cx="360363" cy="2592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96" name="Text Box 47">
            <a:extLst>
              <a:ext uri="{FF2B5EF4-FFF2-40B4-BE49-F238E27FC236}">
                <a16:creationId xmlns:a16="http://schemas.microsoft.com/office/drawing/2014/main" id="{E8773577-477C-513E-8A08-7B9794E52A3F}"/>
              </a:ext>
            </a:extLst>
          </p:cNvPr>
          <p:cNvSpPr txBox="1">
            <a:spLocks noChangeArrowheads="1"/>
          </p:cNvSpPr>
          <p:nvPr/>
        </p:nvSpPr>
        <p:spPr bwMode="auto">
          <a:xfrm>
            <a:off x="7308850" y="5205413"/>
            <a:ext cx="1439863" cy="650875"/>
          </a:xfrm>
          <a:prstGeom prst="rect">
            <a:avLst/>
          </a:prstGeom>
          <a:solidFill>
            <a:schemeClr val="accent1"/>
          </a:solidFill>
          <a:ln w="9525">
            <a:solidFill>
              <a:schemeClr val="tx1"/>
            </a:solidFill>
            <a:miter lim="800000"/>
            <a:headEnd/>
            <a:tailEnd/>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sign-extend and add</a:t>
            </a:r>
            <a:endParaRPr kumimoji="0" lang="en-AU"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97" name="Line 48">
            <a:extLst>
              <a:ext uri="{FF2B5EF4-FFF2-40B4-BE49-F238E27FC236}">
                <a16:creationId xmlns:a16="http://schemas.microsoft.com/office/drawing/2014/main" id="{A85187E4-D2BE-816F-43B4-08E8D1624B24}"/>
              </a:ext>
            </a:extLst>
          </p:cNvPr>
          <p:cNvSpPr>
            <a:spLocks noChangeShapeType="1"/>
          </p:cNvSpPr>
          <p:nvPr/>
        </p:nvSpPr>
        <p:spPr bwMode="auto">
          <a:xfrm flipH="1" flipV="1">
            <a:off x="7453313" y="4556125"/>
            <a:ext cx="71437"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198" name="Line 49">
            <a:extLst>
              <a:ext uri="{FF2B5EF4-FFF2-40B4-BE49-F238E27FC236}">
                <a16:creationId xmlns:a16="http://schemas.microsoft.com/office/drawing/2014/main" id="{C53EB2DB-E005-1174-919B-0E8A93C5CF05}"/>
              </a:ext>
            </a:extLst>
          </p:cNvPr>
          <p:cNvSpPr>
            <a:spLocks noChangeShapeType="1"/>
          </p:cNvSpPr>
          <p:nvPr/>
        </p:nvSpPr>
        <p:spPr bwMode="auto">
          <a:xfrm flipV="1">
            <a:off x="7597775" y="3548063"/>
            <a:ext cx="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227" name="Picture 5" descr="f04-17-P374493">
            <a:extLst>
              <a:ext uri="{FF2B5EF4-FFF2-40B4-BE49-F238E27FC236}">
                <a16:creationId xmlns:a16="http://schemas.microsoft.com/office/drawing/2014/main" id="{64161156-533C-6D12-97E5-290A700B2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4">
            <a:extLst>
              <a:ext uri="{FF2B5EF4-FFF2-40B4-BE49-F238E27FC236}">
                <a16:creationId xmlns:a16="http://schemas.microsoft.com/office/drawing/2014/main" id="{4A462DAA-F398-1BAE-5EC2-B48C0FBC89EF}"/>
              </a:ext>
            </a:extLst>
          </p:cNvPr>
          <p:cNvSpPr>
            <a:spLocks noGrp="1" noChangeArrowheads="1"/>
          </p:cNvSpPr>
          <p:nvPr>
            <p:ph type="title"/>
          </p:nvPr>
        </p:nvSpPr>
        <p:spPr/>
        <p:txBody>
          <a:bodyPr/>
          <a:lstStyle/>
          <a:p>
            <a:pPr eaLnBrk="1" hangingPunct="1"/>
            <a:r>
              <a:rPr lang="en-AU" altLang="en-US"/>
              <a:t>Datapath With Control</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275" name="Picture 6" descr="f04-19-P374493">
            <a:extLst>
              <a:ext uri="{FF2B5EF4-FFF2-40B4-BE49-F238E27FC236}">
                <a16:creationId xmlns:a16="http://schemas.microsoft.com/office/drawing/2014/main" id="{42D56EA9-DFCC-ACED-9278-248A82731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Rectangle 4">
            <a:extLst>
              <a:ext uri="{FF2B5EF4-FFF2-40B4-BE49-F238E27FC236}">
                <a16:creationId xmlns:a16="http://schemas.microsoft.com/office/drawing/2014/main" id="{5AFE7339-8B59-C085-E844-F96C473FBF0D}"/>
              </a:ext>
            </a:extLst>
          </p:cNvPr>
          <p:cNvSpPr>
            <a:spLocks noGrp="1" noChangeArrowheads="1"/>
          </p:cNvSpPr>
          <p:nvPr>
            <p:ph type="title"/>
          </p:nvPr>
        </p:nvSpPr>
        <p:spPr>
          <a:xfrm>
            <a:off x="704850" y="146050"/>
            <a:ext cx="8043863" cy="403225"/>
          </a:xfrm>
        </p:spPr>
        <p:txBody>
          <a:bodyPr/>
          <a:lstStyle/>
          <a:p>
            <a:pPr eaLnBrk="1" hangingPunct="1"/>
            <a:r>
              <a:rPr lang="en-AU" altLang="en-US"/>
              <a:t>R-Type Instruction</a:t>
            </a:r>
          </a:p>
        </p:txBody>
      </p:sp>
      <p:grpSp>
        <p:nvGrpSpPr>
          <p:cNvPr id="54277" name="Group 4">
            <a:extLst>
              <a:ext uri="{FF2B5EF4-FFF2-40B4-BE49-F238E27FC236}">
                <a16:creationId xmlns:a16="http://schemas.microsoft.com/office/drawing/2014/main" id="{60F673BB-2CC0-E685-1321-16A26A2E99E6}"/>
              </a:ext>
            </a:extLst>
          </p:cNvPr>
          <p:cNvGrpSpPr>
            <a:grpSpLocks/>
          </p:cNvGrpSpPr>
          <p:nvPr/>
        </p:nvGrpSpPr>
        <p:grpSpPr bwMode="auto">
          <a:xfrm>
            <a:off x="1692275" y="485775"/>
            <a:ext cx="6913563" cy="773113"/>
            <a:chOff x="703" y="981"/>
            <a:chExt cx="4355" cy="487"/>
          </a:xfrm>
        </p:grpSpPr>
        <p:sp>
          <p:nvSpPr>
            <p:cNvPr id="54278" name="Text Box 5">
              <a:extLst>
                <a:ext uri="{FF2B5EF4-FFF2-40B4-BE49-F238E27FC236}">
                  <a16:creationId xmlns:a16="http://schemas.microsoft.com/office/drawing/2014/main" id="{587E5B7D-F99B-DDB8-1768-5AB0C8F5C7B8}"/>
                </a:ext>
              </a:extLst>
            </p:cNvPr>
            <p:cNvSpPr txBox="1">
              <a:spLocks noChangeArrowheads="1"/>
            </p:cNvSpPr>
            <p:nvPr/>
          </p:nvSpPr>
          <p:spPr bwMode="auto">
            <a:xfrm>
              <a:off x="703"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0</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79" name="Text Box 6">
              <a:extLst>
                <a:ext uri="{FF2B5EF4-FFF2-40B4-BE49-F238E27FC236}">
                  <a16:creationId xmlns:a16="http://schemas.microsoft.com/office/drawing/2014/main" id="{4F645732-D48B-20E7-4BE4-00545E5BA468}"/>
                </a:ext>
              </a:extLst>
            </p:cNvPr>
            <p:cNvSpPr txBox="1">
              <a:spLocks noChangeArrowheads="1"/>
            </p:cNvSpPr>
            <p:nvPr/>
          </p:nvSpPr>
          <p:spPr bwMode="auto">
            <a:xfrm>
              <a:off x="152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0" name="Text Box 7">
              <a:extLst>
                <a:ext uri="{FF2B5EF4-FFF2-40B4-BE49-F238E27FC236}">
                  <a16:creationId xmlns:a16="http://schemas.microsoft.com/office/drawing/2014/main" id="{B03F5252-6329-B710-AA0C-A334DFFAACF5}"/>
                </a:ext>
              </a:extLst>
            </p:cNvPr>
            <p:cNvSpPr txBox="1">
              <a:spLocks noChangeArrowheads="1"/>
            </p:cNvSpPr>
            <p:nvPr/>
          </p:nvSpPr>
          <p:spPr bwMode="auto">
            <a:xfrm>
              <a:off x="220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1" name="Text Box 8">
              <a:extLst>
                <a:ext uri="{FF2B5EF4-FFF2-40B4-BE49-F238E27FC236}">
                  <a16:creationId xmlns:a16="http://schemas.microsoft.com/office/drawing/2014/main" id="{FF831D70-0D3A-A791-2E3A-43E38369D63F}"/>
                </a:ext>
              </a:extLst>
            </p:cNvPr>
            <p:cNvSpPr txBox="1">
              <a:spLocks noChangeArrowheads="1"/>
            </p:cNvSpPr>
            <p:nvPr/>
          </p:nvSpPr>
          <p:spPr bwMode="auto">
            <a:xfrm>
              <a:off x="2880"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rd</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2" name="Text Box 9">
              <a:extLst>
                <a:ext uri="{FF2B5EF4-FFF2-40B4-BE49-F238E27FC236}">
                  <a16:creationId xmlns:a16="http://schemas.microsoft.com/office/drawing/2014/main" id="{D1889277-55A8-13C8-AC2E-CF47E30783FD}"/>
                </a:ext>
              </a:extLst>
            </p:cNvPr>
            <p:cNvSpPr txBox="1">
              <a:spLocks noChangeArrowheads="1"/>
            </p:cNvSpPr>
            <p:nvPr/>
          </p:nvSpPr>
          <p:spPr bwMode="auto">
            <a:xfrm>
              <a:off x="356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shamt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3" name="Text Box 10">
              <a:extLst>
                <a:ext uri="{FF2B5EF4-FFF2-40B4-BE49-F238E27FC236}">
                  <a16:creationId xmlns:a16="http://schemas.microsoft.com/office/drawing/2014/main" id="{4CD05CC9-D335-34DD-DCBC-14838D368F35}"/>
                </a:ext>
              </a:extLst>
            </p:cNvPr>
            <p:cNvSpPr txBox="1">
              <a:spLocks noChangeArrowheads="1"/>
            </p:cNvSpPr>
            <p:nvPr/>
          </p:nvSpPr>
          <p:spPr bwMode="auto">
            <a:xfrm>
              <a:off x="4241"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funct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4" name="Text Box 11">
              <a:extLst>
                <a:ext uri="{FF2B5EF4-FFF2-40B4-BE49-F238E27FC236}">
                  <a16:creationId xmlns:a16="http://schemas.microsoft.com/office/drawing/2014/main" id="{A36223CF-3A68-34C6-64D4-89D2F2C9E642}"/>
                </a:ext>
              </a:extLst>
            </p:cNvPr>
            <p:cNvSpPr txBox="1">
              <a:spLocks noChangeArrowheads="1"/>
            </p:cNvSpPr>
            <p:nvPr/>
          </p:nvSpPr>
          <p:spPr bwMode="auto">
            <a:xfrm>
              <a:off x="879"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31:26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5" name="Text Box 12">
              <a:extLst>
                <a:ext uri="{FF2B5EF4-FFF2-40B4-BE49-F238E27FC236}">
                  <a16:creationId xmlns:a16="http://schemas.microsoft.com/office/drawing/2014/main" id="{98950711-3776-9F6B-79DC-091511E4ADBD}"/>
                </a:ext>
              </a:extLst>
            </p:cNvPr>
            <p:cNvSpPr txBox="1">
              <a:spLocks noChangeArrowheads="1"/>
            </p:cNvSpPr>
            <p:nvPr/>
          </p:nvSpPr>
          <p:spPr bwMode="auto">
            <a:xfrm>
              <a:off x="4488" y="1256"/>
              <a:ext cx="2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5:0</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6" name="Text Box 13">
              <a:extLst>
                <a:ext uri="{FF2B5EF4-FFF2-40B4-BE49-F238E27FC236}">
                  <a16:creationId xmlns:a16="http://schemas.microsoft.com/office/drawing/2014/main" id="{8BD2DB18-4128-2654-A095-F26B87D05FD7}"/>
                </a:ext>
              </a:extLst>
            </p:cNvPr>
            <p:cNvSpPr txBox="1">
              <a:spLocks noChangeArrowheads="1"/>
            </p:cNvSpPr>
            <p:nvPr/>
          </p:nvSpPr>
          <p:spPr bwMode="auto">
            <a:xfrm>
              <a:off x="165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25:21</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7" name="Text Box 14">
              <a:extLst>
                <a:ext uri="{FF2B5EF4-FFF2-40B4-BE49-F238E27FC236}">
                  <a16:creationId xmlns:a16="http://schemas.microsoft.com/office/drawing/2014/main" id="{5B62B714-6426-95FB-DC1D-EBAA58305187}"/>
                </a:ext>
              </a:extLst>
            </p:cNvPr>
            <p:cNvSpPr txBox="1">
              <a:spLocks noChangeArrowheads="1"/>
            </p:cNvSpPr>
            <p:nvPr/>
          </p:nvSpPr>
          <p:spPr bwMode="auto">
            <a:xfrm>
              <a:off x="23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20:16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8" name="Text Box 15">
              <a:extLst>
                <a:ext uri="{FF2B5EF4-FFF2-40B4-BE49-F238E27FC236}">
                  <a16:creationId xmlns:a16="http://schemas.microsoft.com/office/drawing/2014/main" id="{A1FBEE0B-DAC6-B7F5-090B-8900BF728940}"/>
                </a:ext>
              </a:extLst>
            </p:cNvPr>
            <p:cNvSpPr txBox="1">
              <a:spLocks noChangeArrowheads="1"/>
            </p:cNvSpPr>
            <p:nvPr/>
          </p:nvSpPr>
          <p:spPr bwMode="auto">
            <a:xfrm>
              <a:off x="301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15:11</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4289" name="Text Box 16">
              <a:extLst>
                <a:ext uri="{FF2B5EF4-FFF2-40B4-BE49-F238E27FC236}">
                  <a16:creationId xmlns:a16="http://schemas.microsoft.com/office/drawing/2014/main" id="{7CDE2B11-7DA7-A184-0947-B503D54A19C1}"/>
                </a:ext>
              </a:extLst>
            </p:cNvPr>
            <p:cNvSpPr txBox="1">
              <a:spLocks noChangeArrowheads="1"/>
            </p:cNvSpPr>
            <p:nvPr/>
          </p:nvSpPr>
          <p:spPr bwMode="auto">
            <a:xfrm>
              <a:off x="3727"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10:6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6323" name="Picture 6" descr="f04-20-P374493">
            <a:extLst>
              <a:ext uri="{FF2B5EF4-FFF2-40B4-BE49-F238E27FC236}">
                <a16:creationId xmlns:a16="http://schemas.microsoft.com/office/drawing/2014/main" id="{A9CA7874-9F67-043D-89A8-D7BF6C4EA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Rectangle 4">
            <a:extLst>
              <a:ext uri="{FF2B5EF4-FFF2-40B4-BE49-F238E27FC236}">
                <a16:creationId xmlns:a16="http://schemas.microsoft.com/office/drawing/2014/main" id="{2ED07709-81F5-F5DB-612C-B5DBBBE51C97}"/>
              </a:ext>
            </a:extLst>
          </p:cNvPr>
          <p:cNvSpPr>
            <a:spLocks noGrp="1" noChangeArrowheads="1"/>
          </p:cNvSpPr>
          <p:nvPr>
            <p:ph type="title"/>
          </p:nvPr>
        </p:nvSpPr>
        <p:spPr>
          <a:xfrm>
            <a:off x="684213" y="146050"/>
            <a:ext cx="7991475" cy="403225"/>
          </a:xfrm>
        </p:spPr>
        <p:txBody>
          <a:bodyPr/>
          <a:lstStyle/>
          <a:p>
            <a:pPr eaLnBrk="1" hangingPunct="1"/>
            <a:r>
              <a:rPr lang="en-AU" altLang="en-US"/>
              <a:t>Load Instruction</a:t>
            </a:r>
          </a:p>
        </p:txBody>
      </p:sp>
      <p:grpSp>
        <p:nvGrpSpPr>
          <p:cNvPr id="56325" name="Group 17">
            <a:extLst>
              <a:ext uri="{FF2B5EF4-FFF2-40B4-BE49-F238E27FC236}">
                <a16:creationId xmlns:a16="http://schemas.microsoft.com/office/drawing/2014/main" id="{08D17FFF-4376-E3E2-9B68-6715D6596C4F}"/>
              </a:ext>
            </a:extLst>
          </p:cNvPr>
          <p:cNvGrpSpPr>
            <a:grpSpLocks/>
          </p:cNvGrpSpPr>
          <p:nvPr/>
        </p:nvGrpSpPr>
        <p:grpSpPr bwMode="auto">
          <a:xfrm>
            <a:off x="954088" y="458788"/>
            <a:ext cx="6913562" cy="771525"/>
            <a:chOff x="884" y="981"/>
            <a:chExt cx="4355" cy="487"/>
          </a:xfrm>
        </p:grpSpPr>
        <p:sp>
          <p:nvSpPr>
            <p:cNvPr id="56326" name="Text Box 18">
              <a:extLst>
                <a:ext uri="{FF2B5EF4-FFF2-40B4-BE49-F238E27FC236}">
                  <a16:creationId xmlns:a16="http://schemas.microsoft.com/office/drawing/2014/main" id="{E67247B0-838C-B0E3-E5B8-618B6283036F}"/>
                </a:ext>
              </a:extLst>
            </p:cNvPr>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35 or 43</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327" name="Text Box 19">
              <a:extLst>
                <a:ext uri="{FF2B5EF4-FFF2-40B4-BE49-F238E27FC236}">
                  <a16:creationId xmlns:a16="http://schemas.microsoft.com/office/drawing/2014/main" id="{74C74AC5-7644-E236-EE76-A902A6A286D8}"/>
                </a:ext>
              </a:extLst>
            </p:cNvPr>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328" name="Text Box 20">
              <a:extLst>
                <a:ext uri="{FF2B5EF4-FFF2-40B4-BE49-F238E27FC236}">
                  <a16:creationId xmlns:a16="http://schemas.microsoft.com/office/drawing/2014/main" id="{31082525-AFCD-B448-A3C2-6CAB435BCE6B}"/>
                </a:ext>
              </a:extLst>
            </p:cNvPr>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329" name="Text Box 21">
              <a:extLst>
                <a:ext uri="{FF2B5EF4-FFF2-40B4-BE49-F238E27FC236}">
                  <a16:creationId xmlns:a16="http://schemas.microsoft.com/office/drawing/2014/main" id="{1914C7F5-0B88-02F4-858B-E958EF4CC4F6}"/>
                </a:ext>
              </a:extLst>
            </p:cNvPr>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address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330" name="Text Box 22">
              <a:extLst>
                <a:ext uri="{FF2B5EF4-FFF2-40B4-BE49-F238E27FC236}">
                  <a16:creationId xmlns:a16="http://schemas.microsoft.com/office/drawing/2014/main" id="{B139AF81-DF4C-2B43-B0A7-9E4073D28BF8}"/>
                </a:ext>
              </a:extLst>
            </p:cNvPr>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31:26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331" name="Text Box 23">
              <a:extLst>
                <a:ext uri="{FF2B5EF4-FFF2-40B4-BE49-F238E27FC236}">
                  <a16:creationId xmlns:a16="http://schemas.microsoft.com/office/drawing/2014/main" id="{784E6CC8-B5C1-88DA-DC67-217573EB2A2A}"/>
                </a:ext>
              </a:extLst>
            </p:cNvPr>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25:21</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332" name="Text Box 24">
              <a:extLst>
                <a:ext uri="{FF2B5EF4-FFF2-40B4-BE49-F238E27FC236}">
                  <a16:creationId xmlns:a16="http://schemas.microsoft.com/office/drawing/2014/main" id="{B6AAB6C3-4B81-73DC-C31E-21F13A1B5BD8}"/>
                </a:ext>
              </a:extLst>
            </p:cNvPr>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20:16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333" name="Text Box 25">
              <a:extLst>
                <a:ext uri="{FF2B5EF4-FFF2-40B4-BE49-F238E27FC236}">
                  <a16:creationId xmlns:a16="http://schemas.microsoft.com/office/drawing/2014/main" id="{494719EB-83C3-4F3A-7831-7D25569E4218}"/>
                </a:ext>
              </a:extLst>
            </p:cNvPr>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15:0</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8371" name="Picture 6" descr="f04-21-P374493">
            <a:extLst>
              <a:ext uri="{FF2B5EF4-FFF2-40B4-BE49-F238E27FC236}">
                <a16:creationId xmlns:a16="http://schemas.microsoft.com/office/drawing/2014/main" id="{7DC0691D-FA4F-06AA-03A8-461D27537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268413"/>
            <a:ext cx="6680200"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Rectangle 4">
            <a:extLst>
              <a:ext uri="{FF2B5EF4-FFF2-40B4-BE49-F238E27FC236}">
                <a16:creationId xmlns:a16="http://schemas.microsoft.com/office/drawing/2014/main" id="{7458A0EA-9087-32BB-B0CC-93CB4ED4E68A}"/>
              </a:ext>
            </a:extLst>
          </p:cNvPr>
          <p:cNvSpPr>
            <a:spLocks noGrp="1" noChangeArrowheads="1"/>
          </p:cNvSpPr>
          <p:nvPr>
            <p:ph type="title"/>
          </p:nvPr>
        </p:nvSpPr>
        <p:spPr>
          <a:xfrm>
            <a:off x="684213" y="-179388"/>
            <a:ext cx="7848600" cy="584201"/>
          </a:xfrm>
        </p:spPr>
        <p:txBody>
          <a:bodyPr/>
          <a:lstStyle/>
          <a:p>
            <a:pPr eaLnBrk="1" hangingPunct="1"/>
            <a:r>
              <a:rPr lang="en-AU" altLang="en-US" sz="3200"/>
              <a:t>Branch-on-Equal Instruction</a:t>
            </a:r>
          </a:p>
        </p:txBody>
      </p:sp>
      <p:grpSp>
        <p:nvGrpSpPr>
          <p:cNvPr id="58373" name="Group 26">
            <a:extLst>
              <a:ext uri="{FF2B5EF4-FFF2-40B4-BE49-F238E27FC236}">
                <a16:creationId xmlns:a16="http://schemas.microsoft.com/office/drawing/2014/main" id="{B7022EB5-B2AA-D161-07E9-9B6FAA460BF2}"/>
              </a:ext>
            </a:extLst>
          </p:cNvPr>
          <p:cNvGrpSpPr>
            <a:grpSpLocks/>
          </p:cNvGrpSpPr>
          <p:nvPr/>
        </p:nvGrpSpPr>
        <p:grpSpPr bwMode="auto">
          <a:xfrm>
            <a:off x="708025" y="338138"/>
            <a:ext cx="6913563" cy="773112"/>
            <a:chOff x="884" y="981"/>
            <a:chExt cx="4355" cy="487"/>
          </a:xfrm>
        </p:grpSpPr>
        <p:sp>
          <p:nvSpPr>
            <p:cNvPr id="58374" name="Text Box 27">
              <a:extLst>
                <a:ext uri="{FF2B5EF4-FFF2-40B4-BE49-F238E27FC236}">
                  <a16:creationId xmlns:a16="http://schemas.microsoft.com/office/drawing/2014/main" id="{2ECE011D-11B4-FA80-C552-F8F76CBA331E}"/>
                </a:ext>
              </a:extLst>
            </p:cNvPr>
            <p:cNvSpPr txBox="1">
              <a:spLocks noChangeArrowheads="1"/>
            </p:cNvSpPr>
            <p:nvPr/>
          </p:nvSpPr>
          <p:spPr bwMode="auto">
            <a:xfrm>
              <a:off x="884" y="981"/>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4</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375" name="Text Box 28">
              <a:extLst>
                <a:ext uri="{FF2B5EF4-FFF2-40B4-BE49-F238E27FC236}">
                  <a16:creationId xmlns:a16="http://schemas.microsoft.com/office/drawing/2014/main" id="{6372C96A-1818-6393-A515-6CDC50DDF1A4}"/>
                </a:ext>
              </a:extLst>
            </p:cNvPr>
            <p:cNvSpPr txBox="1">
              <a:spLocks noChangeArrowheads="1"/>
            </p:cNvSpPr>
            <p:nvPr/>
          </p:nvSpPr>
          <p:spPr bwMode="auto">
            <a:xfrm>
              <a:off x="170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376" name="Text Box 29">
              <a:extLst>
                <a:ext uri="{FF2B5EF4-FFF2-40B4-BE49-F238E27FC236}">
                  <a16:creationId xmlns:a16="http://schemas.microsoft.com/office/drawing/2014/main" id="{939C8D3E-F37B-75B4-435D-6E5EC08CAB2E}"/>
                </a:ext>
              </a:extLst>
            </p:cNvPr>
            <p:cNvSpPr txBox="1">
              <a:spLocks noChangeArrowheads="1"/>
            </p:cNvSpPr>
            <p:nvPr/>
          </p:nvSpPr>
          <p:spPr bwMode="auto">
            <a:xfrm>
              <a:off x="2381" y="981"/>
              <a:ext cx="680"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rt</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377" name="Text Box 30">
              <a:extLst>
                <a:ext uri="{FF2B5EF4-FFF2-40B4-BE49-F238E27FC236}">
                  <a16:creationId xmlns:a16="http://schemas.microsoft.com/office/drawing/2014/main" id="{CE63F439-44F6-8C74-9B7E-A991D0CCD375}"/>
                </a:ext>
              </a:extLst>
            </p:cNvPr>
            <p:cNvSpPr txBox="1">
              <a:spLocks noChangeArrowheads="1"/>
            </p:cNvSpPr>
            <p:nvPr/>
          </p:nvSpPr>
          <p:spPr bwMode="auto">
            <a:xfrm>
              <a:off x="3061" y="981"/>
              <a:ext cx="217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address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378" name="Text Box 31">
              <a:extLst>
                <a:ext uri="{FF2B5EF4-FFF2-40B4-BE49-F238E27FC236}">
                  <a16:creationId xmlns:a16="http://schemas.microsoft.com/office/drawing/2014/main" id="{60390805-A4E0-97B8-1FD1-4A9536C740C2}"/>
                </a:ext>
              </a:extLst>
            </p:cNvPr>
            <p:cNvSpPr txBox="1">
              <a:spLocks noChangeArrowheads="1"/>
            </p:cNvSpPr>
            <p:nvPr/>
          </p:nvSpPr>
          <p:spPr bwMode="auto">
            <a:xfrm>
              <a:off x="1060"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31:26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379" name="Text Box 32">
              <a:extLst>
                <a:ext uri="{FF2B5EF4-FFF2-40B4-BE49-F238E27FC236}">
                  <a16:creationId xmlns:a16="http://schemas.microsoft.com/office/drawing/2014/main" id="{B370F4B6-BCD0-CB7F-597C-9A2CA6CF3377}"/>
                </a:ext>
              </a:extLst>
            </p:cNvPr>
            <p:cNvSpPr txBox="1">
              <a:spLocks noChangeArrowheads="1"/>
            </p:cNvSpPr>
            <p:nvPr/>
          </p:nvSpPr>
          <p:spPr bwMode="auto">
            <a:xfrm>
              <a:off x="1831"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25:21</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380" name="Text Box 33">
              <a:extLst>
                <a:ext uri="{FF2B5EF4-FFF2-40B4-BE49-F238E27FC236}">
                  <a16:creationId xmlns:a16="http://schemas.microsoft.com/office/drawing/2014/main" id="{114226F5-C56E-A4EF-4842-EFF5F3A9C8D0}"/>
                </a:ext>
              </a:extLst>
            </p:cNvPr>
            <p:cNvSpPr txBox="1">
              <a:spLocks noChangeArrowheads="1"/>
            </p:cNvSpPr>
            <p:nvPr/>
          </p:nvSpPr>
          <p:spPr bwMode="auto">
            <a:xfrm>
              <a:off x="2512" y="1256"/>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20:16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381" name="Text Box 34">
              <a:extLst>
                <a:ext uri="{FF2B5EF4-FFF2-40B4-BE49-F238E27FC236}">
                  <a16:creationId xmlns:a16="http://schemas.microsoft.com/office/drawing/2014/main" id="{0C73E47D-9CE2-206F-4F48-FAD1424C88B4}"/>
                </a:ext>
              </a:extLst>
            </p:cNvPr>
            <p:cNvSpPr txBox="1">
              <a:spLocks noChangeArrowheads="1"/>
            </p:cNvSpPr>
            <p:nvPr/>
          </p:nvSpPr>
          <p:spPr bwMode="auto">
            <a:xfrm>
              <a:off x="4000" y="1256"/>
              <a:ext cx="3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15:0</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69074B8D-B22B-019E-22A9-5A276740F493}"/>
              </a:ext>
            </a:extLst>
          </p:cNvPr>
          <p:cNvSpPr>
            <a:spLocks noGrp="1" noChangeArrowheads="1"/>
          </p:cNvSpPr>
          <p:nvPr>
            <p:ph type="title"/>
          </p:nvPr>
        </p:nvSpPr>
        <p:spPr/>
        <p:txBody>
          <a:bodyPr/>
          <a:lstStyle/>
          <a:p>
            <a:pPr eaLnBrk="1" hangingPunct="1"/>
            <a:r>
              <a:rPr lang="en-AU" altLang="en-US"/>
              <a:t>Implementing Jumps</a:t>
            </a:r>
          </a:p>
        </p:txBody>
      </p:sp>
      <p:sp>
        <p:nvSpPr>
          <p:cNvPr id="60420" name="Rectangle 3">
            <a:extLst>
              <a:ext uri="{FF2B5EF4-FFF2-40B4-BE49-F238E27FC236}">
                <a16:creationId xmlns:a16="http://schemas.microsoft.com/office/drawing/2014/main" id="{A6511671-7691-7924-C8B4-8DC4092EE446}"/>
              </a:ext>
            </a:extLst>
          </p:cNvPr>
          <p:cNvSpPr>
            <a:spLocks noGrp="1" noChangeArrowheads="1"/>
          </p:cNvSpPr>
          <p:nvPr>
            <p:ph type="body" idx="1"/>
          </p:nvPr>
        </p:nvSpPr>
        <p:spPr>
          <a:xfrm>
            <a:off x="684213" y="2349500"/>
            <a:ext cx="8270875" cy="3887788"/>
          </a:xfrm>
        </p:spPr>
        <p:txBody>
          <a:bodyPr/>
          <a:lstStyle/>
          <a:p>
            <a:pPr eaLnBrk="1" hangingPunct="1"/>
            <a:r>
              <a:rPr lang="en-AU" altLang="en-US"/>
              <a:t>Jump uses word address</a:t>
            </a:r>
          </a:p>
          <a:p>
            <a:pPr eaLnBrk="1" hangingPunct="1"/>
            <a:r>
              <a:rPr lang="en-AU" altLang="en-US"/>
              <a:t>Update PC with concatenation of</a:t>
            </a:r>
          </a:p>
          <a:p>
            <a:pPr lvl="1" eaLnBrk="1" hangingPunct="1"/>
            <a:r>
              <a:rPr lang="en-AU" altLang="en-US"/>
              <a:t>Top 4 bits of old PC</a:t>
            </a:r>
          </a:p>
          <a:p>
            <a:pPr lvl="1" eaLnBrk="1" hangingPunct="1"/>
            <a:r>
              <a:rPr lang="en-AU" altLang="en-US"/>
              <a:t>26-bit jump address</a:t>
            </a:r>
          </a:p>
          <a:p>
            <a:pPr lvl="1" eaLnBrk="1" hangingPunct="1"/>
            <a:r>
              <a:rPr lang="en-AU" altLang="en-US"/>
              <a:t>00</a:t>
            </a:r>
          </a:p>
          <a:p>
            <a:pPr eaLnBrk="1" hangingPunct="1"/>
            <a:r>
              <a:rPr lang="en-AU" altLang="en-US"/>
              <a:t>Need an extra control signal decoded from opcode</a:t>
            </a:r>
          </a:p>
        </p:txBody>
      </p:sp>
      <p:grpSp>
        <p:nvGrpSpPr>
          <p:cNvPr id="60421" name="Group 14">
            <a:extLst>
              <a:ext uri="{FF2B5EF4-FFF2-40B4-BE49-F238E27FC236}">
                <a16:creationId xmlns:a16="http://schemas.microsoft.com/office/drawing/2014/main" id="{77717E9F-DDCF-D788-7EBD-31D7B82ED3FC}"/>
              </a:ext>
            </a:extLst>
          </p:cNvPr>
          <p:cNvGrpSpPr>
            <a:grpSpLocks/>
          </p:cNvGrpSpPr>
          <p:nvPr/>
        </p:nvGrpSpPr>
        <p:grpSpPr bwMode="auto">
          <a:xfrm>
            <a:off x="1835150" y="1412875"/>
            <a:ext cx="6913563" cy="773113"/>
            <a:chOff x="1156" y="890"/>
            <a:chExt cx="4355" cy="487"/>
          </a:xfrm>
        </p:grpSpPr>
        <p:sp>
          <p:nvSpPr>
            <p:cNvPr id="60423" name="Text Box 5">
              <a:extLst>
                <a:ext uri="{FF2B5EF4-FFF2-40B4-BE49-F238E27FC236}">
                  <a16:creationId xmlns:a16="http://schemas.microsoft.com/office/drawing/2014/main" id="{840A4929-A0A5-0CBC-9B9E-F0024083F971}"/>
                </a:ext>
              </a:extLst>
            </p:cNvPr>
            <p:cNvSpPr txBox="1">
              <a:spLocks noChangeArrowheads="1"/>
            </p:cNvSpPr>
            <p:nvPr/>
          </p:nvSpPr>
          <p:spPr bwMode="auto">
            <a:xfrm>
              <a:off x="1156" y="890"/>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424" name="Text Box 8">
              <a:extLst>
                <a:ext uri="{FF2B5EF4-FFF2-40B4-BE49-F238E27FC236}">
                  <a16:creationId xmlns:a16="http://schemas.microsoft.com/office/drawing/2014/main" id="{7490985A-3DBD-C385-7CBF-5CD8B978CCF6}"/>
                </a:ext>
              </a:extLst>
            </p:cNvPr>
            <p:cNvSpPr txBox="1">
              <a:spLocks noChangeArrowheads="1"/>
            </p:cNvSpPr>
            <p:nvPr/>
          </p:nvSpPr>
          <p:spPr bwMode="auto">
            <a:xfrm>
              <a:off x="1973" y="890"/>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address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425" name="Text Box 9">
              <a:extLst>
                <a:ext uri="{FF2B5EF4-FFF2-40B4-BE49-F238E27FC236}">
                  <a16:creationId xmlns:a16="http://schemas.microsoft.com/office/drawing/2014/main" id="{DA4FEA01-C54E-185F-F620-E923AAC9020D}"/>
                </a:ext>
              </a:extLst>
            </p:cNvPr>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31:26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426" name="Text Box 12">
              <a:extLst>
                <a:ext uri="{FF2B5EF4-FFF2-40B4-BE49-F238E27FC236}">
                  <a16:creationId xmlns:a16="http://schemas.microsoft.com/office/drawing/2014/main" id="{2C5F48D0-61FD-D347-C036-70C7D3183539}"/>
                </a:ext>
              </a:extLst>
            </p:cNvPr>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25:0</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60422" name="Text Box 13">
            <a:extLst>
              <a:ext uri="{FF2B5EF4-FFF2-40B4-BE49-F238E27FC236}">
                <a16:creationId xmlns:a16="http://schemas.microsoft.com/office/drawing/2014/main" id="{59118183-BD53-F91A-0D9B-2146F5E57207}"/>
              </a:ext>
            </a:extLst>
          </p:cNvPr>
          <p:cNvSpPr txBox="1">
            <a:spLocks noChangeArrowheads="1"/>
          </p:cNvSpPr>
          <p:nvPr/>
        </p:nvSpPr>
        <p:spPr bwMode="auto">
          <a:xfrm>
            <a:off x="811213" y="1489075"/>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Jump</a:t>
            </a:r>
            <a:endParaRPr kumimoji="0" lang="en-AU"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624D87E8-A717-BD24-DDA7-6644501E1E62}"/>
              </a:ext>
            </a:extLst>
          </p:cNvPr>
          <p:cNvSpPr>
            <a:spLocks noGrp="1" noChangeArrowheads="1"/>
          </p:cNvSpPr>
          <p:nvPr>
            <p:ph type="title"/>
          </p:nvPr>
        </p:nvSpPr>
        <p:spPr/>
        <p:txBody>
          <a:bodyPr/>
          <a:lstStyle/>
          <a:p>
            <a:r>
              <a:rPr lang="en-US" altLang="en-US"/>
              <a:t>Specify Memory Addresses</a:t>
            </a:r>
          </a:p>
        </p:txBody>
      </p:sp>
      <p:sp>
        <p:nvSpPr>
          <p:cNvPr id="45059" name="Rectangle 3">
            <a:extLst>
              <a:ext uri="{FF2B5EF4-FFF2-40B4-BE49-F238E27FC236}">
                <a16:creationId xmlns:a16="http://schemas.microsoft.com/office/drawing/2014/main" id="{F27E7865-F803-E584-310D-111FF5D27AF7}"/>
              </a:ext>
            </a:extLst>
          </p:cNvPr>
          <p:cNvSpPr>
            <a:spLocks noGrp="1" noChangeArrowheads="1"/>
          </p:cNvSpPr>
          <p:nvPr>
            <p:ph type="body" idx="1"/>
          </p:nvPr>
        </p:nvSpPr>
        <p:spPr>
          <a:xfrm>
            <a:off x="381000" y="1371600"/>
            <a:ext cx="8229600" cy="4525963"/>
          </a:xfrm>
        </p:spPr>
        <p:txBody>
          <a:bodyPr/>
          <a:lstStyle/>
          <a:p>
            <a:pPr>
              <a:lnSpc>
                <a:spcPct val="90000"/>
              </a:lnSpc>
            </a:pPr>
            <a:r>
              <a:rPr lang="en-US" altLang="en-US" sz="2800"/>
              <a:t>To transfer data, we need to specify:</a:t>
            </a:r>
          </a:p>
          <a:p>
            <a:pPr lvl="1">
              <a:lnSpc>
                <a:spcPct val="90000"/>
              </a:lnSpc>
            </a:pPr>
            <a:r>
              <a:rPr lang="en-US" altLang="en-US" sz="2400"/>
              <a:t>Register: specify this by number ($0 - $31) or symbolic name ($s0,…, $t0, …)</a:t>
            </a:r>
          </a:p>
          <a:p>
            <a:pPr lvl="1">
              <a:lnSpc>
                <a:spcPct val="90000"/>
              </a:lnSpc>
            </a:pPr>
            <a:r>
              <a:rPr lang="en-US" altLang="en-US" sz="2400"/>
              <a:t>Memory address: supply a pointer/index to the byte-addressed one-dimensional array</a:t>
            </a:r>
          </a:p>
          <a:p>
            <a:pPr lvl="2">
              <a:lnSpc>
                <a:spcPct val="90000"/>
              </a:lnSpc>
            </a:pPr>
            <a:r>
              <a:rPr lang="en-US" altLang="en-US" sz="2000"/>
              <a:t>Often, we want to be able to offset from a pointer: e.g. element A[2], date.month</a:t>
            </a:r>
          </a:p>
          <a:p>
            <a:pPr>
              <a:lnSpc>
                <a:spcPct val="90000"/>
              </a:lnSpc>
            </a:pPr>
            <a:r>
              <a:rPr lang="en-US" altLang="en-US" sz="2800"/>
              <a:t>The general format for a memory address </a:t>
            </a:r>
            <a:r>
              <a:rPr lang="en-US" altLang="en-US" sz="2800">
                <a:solidFill>
                  <a:srgbClr val="A50021"/>
                </a:solidFill>
              </a:rPr>
              <a:t>offset(base register)</a:t>
            </a:r>
            <a:r>
              <a:rPr lang="en-US" altLang="en-US" sz="2800">
                <a:solidFill>
                  <a:schemeClr val="folHlink"/>
                </a:solidFill>
              </a:rPr>
              <a:t> </a:t>
            </a:r>
            <a:r>
              <a:rPr lang="en-US" altLang="en-US" sz="2800"/>
              <a:t>specifying</a:t>
            </a:r>
            <a:endParaRPr lang="en-US" altLang="en-US" sz="2800">
              <a:solidFill>
                <a:schemeClr val="folHlink"/>
              </a:solidFill>
            </a:endParaRPr>
          </a:p>
          <a:p>
            <a:pPr lvl="1">
              <a:lnSpc>
                <a:spcPct val="90000"/>
              </a:lnSpc>
            </a:pPr>
            <a:r>
              <a:rPr lang="en-US" altLang="en-US" sz="2400"/>
              <a:t>A register containing a pointer to memory</a:t>
            </a:r>
          </a:p>
          <a:p>
            <a:pPr lvl="1">
              <a:lnSpc>
                <a:spcPct val="90000"/>
              </a:lnSpc>
            </a:pPr>
            <a:r>
              <a:rPr lang="en-US" altLang="en-US" sz="2400"/>
              <a:t>A numerical offset (in </a:t>
            </a:r>
            <a:r>
              <a:rPr lang="en-US" altLang="en-US" sz="2400">
                <a:solidFill>
                  <a:srgbClr val="A50021"/>
                </a:solidFill>
              </a:rPr>
              <a:t>bytes</a:t>
            </a:r>
            <a:r>
              <a:rPr lang="en-US" altLang="en-US" sz="2400"/>
              <a:t>)</a:t>
            </a:r>
          </a:p>
          <a:p>
            <a:pPr>
              <a:lnSpc>
                <a:spcPct val="90000"/>
              </a:lnSpc>
            </a:pPr>
            <a:r>
              <a:rPr lang="en-US" altLang="en-US" sz="2800"/>
              <a:t>The desired memory address is the sum of these two values</a:t>
            </a:r>
          </a:p>
          <a:p>
            <a:pPr lvl="1">
              <a:lnSpc>
                <a:spcPct val="90000"/>
              </a:lnSpc>
            </a:pPr>
            <a:r>
              <a:rPr lang="en-US" altLang="en-US" sz="2400"/>
              <a:t>Example: </a:t>
            </a:r>
            <a:r>
              <a:rPr lang="en-US" altLang="en-US" sz="2400">
                <a:solidFill>
                  <a:srgbClr val="A50021"/>
                </a:solidFill>
              </a:rPr>
              <a:t>8($t0)</a:t>
            </a:r>
            <a:r>
              <a:rPr lang="en-US" altLang="en-US" sz="2400">
                <a:solidFill>
                  <a:schemeClr val="folHlink"/>
                </a:solidFill>
              </a:rPr>
              <a:t> </a:t>
            </a:r>
            <a:r>
              <a:rPr lang="en-US" altLang="en-US" sz="2400"/>
              <a:t>specifies memory[$t0+8] (byte)</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2467" name="Picture 6" descr="f04-24-P374493">
            <a:extLst>
              <a:ext uri="{FF2B5EF4-FFF2-40B4-BE49-F238E27FC236}">
                <a16:creationId xmlns:a16="http://schemas.microsoft.com/office/drawing/2014/main" id="{CF9B8574-C5F8-07AA-222B-FD007B8DD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1209675"/>
            <a:ext cx="6680200" cy="524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4">
            <a:extLst>
              <a:ext uri="{FF2B5EF4-FFF2-40B4-BE49-F238E27FC236}">
                <a16:creationId xmlns:a16="http://schemas.microsoft.com/office/drawing/2014/main" id="{769E88CC-95FE-B578-C8A5-E90643F1D03B}"/>
              </a:ext>
            </a:extLst>
          </p:cNvPr>
          <p:cNvSpPr>
            <a:spLocks noGrp="1" noChangeArrowheads="1"/>
          </p:cNvSpPr>
          <p:nvPr>
            <p:ph type="title"/>
          </p:nvPr>
        </p:nvSpPr>
        <p:spPr>
          <a:xfrm>
            <a:off x="684213" y="-107950"/>
            <a:ext cx="7920037" cy="584200"/>
          </a:xfrm>
        </p:spPr>
        <p:txBody>
          <a:bodyPr/>
          <a:lstStyle/>
          <a:p>
            <a:pPr eaLnBrk="1" hangingPunct="1"/>
            <a:r>
              <a:rPr lang="en-AU" altLang="en-US" sz="3200"/>
              <a:t>Datapath With Jumps Added</a:t>
            </a:r>
          </a:p>
        </p:txBody>
      </p:sp>
      <p:grpSp>
        <p:nvGrpSpPr>
          <p:cNvPr id="62469" name="Group 14">
            <a:extLst>
              <a:ext uri="{FF2B5EF4-FFF2-40B4-BE49-F238E27FC236}">
                <a16:creationId xmlns:a16="http://schemas.microsoft.com/office/drawing/2014/main" id="{DFEFE980-3E1E-58A7-3280-61AA464A6D1C}"/>
              </a:ext>
            </a:extLst>
          </p:cNvPr>
          <p:cNvGrpSpPr>
            <a:grpSpLocks/>
          </p:cNvGrpSpPr>
          <p:nvPr/>
        </p:nvGrpSpPr>
        <p:grpSpPr bwMode="auto">
          <a:xfrm>
            <a:off x="755650" y="450850"/>
            <a:ext cx="6913563" cy="773113"/>
            <a:chOff x="1156" y="890"/>
            <a:chExt cx="4355" cy="487"/>
          </a:xfrm>
        </p:grpSpPr>
        <p:sp>
          <p:nvSpPr>
            <p:cNvPr id="62471" name="Text Box 5">
              <a:extLst>
                <a:ext uri="{FF2B5EF4-FFF2-40B4-BE49-F238E27FC236}">
                  <a16:creationId xmlns:a16="http://schemas.microsoft.com/office/drawing/2014/main" id="{E50C7193-2FC5-E379-55DF-2FB60A566E61}"/>
                </a:ext>
              </a:extLst>
            </p:cNvPr>
            <p:cNvSpPr txBox="1">
              <a:spLocks noChangeArrowheads="1"/>
            </p:cNvSpPr>
            <p:nvPr/>
          </p:nvSpPr>
          <p:spPr bwMode="auto">
            <a:xfrm>
              <a:off x="1156" y="890"/>
              <a:ext cx="817"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472" name="Text Box 8">
              <a:extLst>
                <a:ext uri="{FF2B5EF4-FFF2-40B4-BE49-F238E27FC236}">
                  <a16:creationId xmlns:a16="http://schemas.microsoft.com/office/drawing/2014/main" id="{9DDB8880-5682-885F-0FE3-46ED750D173C}"/>
                </a:ext>
              </a:extLst>
            </p:cNvPr>
            <p:cNvSpPr txBox="1">
              <a:spLocks noChangeArrowheads="1"/>
            </p:cNvSpPr>
            <p:nvPr/>
          </p:nvSpPr>
          <p:spPr bwMode="auto">
            <a:xfrm>
              <a:off x="1973" y="890"/>
              <a:ext cx="3538" cy="2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address</a:t>
              </a:r>
              <a:endParaRPr kumimoji="0" lang="en-AU"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473" name="Text Box 9">
              <a:extLst>
                <a:ext uri="{FF2B5EF4-FFF2-40B4-BE49-F238E27FC236}">
                  <a16:creationId xmlns:a16="http://schemas.microsoft.com/office/drawing/2014/main" id="{0F18FF1C-3C76-E2D5-5DCA-B89EEC4762E4}"/>
                </a:ext>
              </a:extLst>
            </p:cNvPr>
            <p:cNvSpPr txBox="1">
              <a:spLocks noChangeArrowheads="1"/>
            </p:cNvSpPr>
            <p:nvPr/>
          </p:nvSpPr>
          <p:spPr bwMode="auto">
            <a:xfrm>
              <a:off x="1332" y="1165"/>
              <a:ext cx="4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31:26</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474" name="Text Box 12">
              <a:extLst>
                <a:ext uri="{FF2B5EF4-FFF2-40B4-BE49-F238E27FC236}">
                  <a16:creationId xmlns:a16="http://schemas.microsoft.com/office/drawing/2014/main" id="{5C16D385-868E-2776-6F6D-9DE5C62421D9}"/>
                </a:ext>
              </a:extLst>
            </p:cNvPr>
            <p:cNvSpPr txBox="1">
              <a:spLocks noChangeArrowheads="1"/>
            </p:cNvSpPr>
            <p:nvPr/>
          </p:nvSpPr>
          <p:spPr bwMode="auto">
            <a:xfrm>
              <a:off x="3560" y="1165"/>
              <a:ext cx="4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25:0</a:t>
              </a:r>
              <a:endParaRPr kumimoji="0" lang="en-AU" altLang="en-US" sz="16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21B53896-E1BD-1338-DD65-69764AD6DB83}"/>
                  </a:ext>
                </a:extLst>
              </p14:cNvPr>
              <p14:cNvContentPartPr/>
              <p14:nvPr/>
            </p14:nvContentPartPr>
            <p14:xfrm>
              <a:off x="467640" y="5317200"/>
              <a:ext cx="1094040" cy="317880"/>
            </p14:xfrm>
          </p:contentPart>
        </mc:Choice>
        <mc:Fallback xmlns="">
          <p:pic>
            <p:nvPicPr>
              <p:cNvPr id="2" name="Ink 1">
                <a:extLst>
                  <a:ext uri="{FF2B5EF4-FFF2-40B4-BE49-F238E27FC236}">
                    <a16:creationId xmlns:a16="http://schemas.microsoft.com/office/drawing/2014/main" id="{21B53896-E1BD-1338-DD65-69764AD6DB83}"/>
                  </a:ext>
                </a:extLst>
              </p:cNvPr>
              <p:cNvPicPr/>
              <p:nvPr/>
            </p:nvPicPr>
            <p:blipFill>
              <a:blip r:embed="rId5"/>
              <a:stretch>
                <a:fillRect/>
              </a:stretch>
            </p:blipFill>
            <p:spPr>
              <a:xfrm>
                <a:off x="458280" y="5307840"/>
                <a:ext cx="1112760" cy="336600"/>
              </a:xfrm>
              <a:prstGeom prst="rect">
                <a:avLst/>
              </a:prstGeom>
            </p:spPr>
          </p:pic>
        </mc:Fallback>
      </mc:AlternateContent>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CFD29AB5-E2C6-E375-55FD-920F7C857E21}"/>
              </a:ext>
            </a:extLst>
          </p:cNvPr>
          <p:cNvSpPr>
            <a:spLocks noGrp="1" noChangeArrowheads="1"/>
          </p:cNvSpPr>
          <p:nvPr>
            <p:ph type="title"/>
          </p:nvPr>
        </p:nvSpPr>
        <p:spPr>
          <a:noFill/>
        </p:spPr>
        <p:txBody>
          <a:bodyPr/>
          <a:lstStyle/>
          <a:p>
            <a:pPr eaLnBrk="1" hangingPunct="1"/>
            <a:r>
              <a:rPr lang="en-US" altLang="en-US"/>
              <a:t>Performance Issues</a:t>
            </a:r>
            <a:endParaRPr lang="en-AU" altLang="en-US"/>
          </a:p>
        </p:txBody>
      </p:sp>
      <p:sp>
        <p:nvSpPr>
          <p:cNvPr id="64516" name="Rectangle 3">
            <a:extLst>
              <a:ext uri="{FF2B5EF4-FFF2-40B4-BE49-F238E27FC236}">
                <a16:creationId xmlns:a16="http://schemas.microsoft.com/office/drawing/2014/main" id="{A4471017-8344-C7D5-9812-E66741B7BBE9}"/>
              </a:ext>
            </a:extLst>
          </p:cNvPr>
          <p:cNvSpPr>
            <a:spLocks noGrp="1" noChangeArrowheads="1"/>
          </p:cNvSpPr>
          <p:nvPr>
            <p:ph type="body" idx="1"/>
          </p:nvPr>
        </p:nvSpPr>
        <p:spPr>
          <a:noFill/>
        </p:spPr>
        <p:txBody>
          <a:bodyPr/>
          <a:lstStyle/>
          <a:p>
            <a:pPr eaLnBrk="1" hangingPunct="1"/>
            <a:r>
              <a:rPr lang="en-US" altLang="en-US" dirty="0"/>
              <a:t>Longest delay determines clock period</a:t>
            </a:r>
          </a:p>
          <a:p>
            <a:pPr lvl="1" eaLnBrk="1" hangingPunct="1"/>
            <a:r>
              <a:rPr lang="en-US" altLang="en-US" dirty="0"/>
              <a:t>Critical path: load instruction</a:t>
            </a:r>
          </a:p>
          <a:p>
            <a:pPr lvl="1" eaLnBrk="1" hangingPunct="1"/>
            <a:r>
              <a:rPr lang="en-US" altLang="en-US" dirty="0"/>
              <a:t>Instruction memory </a:t>
            </a:r>
            <a:r>
              <a:rPr lang="en-US" altLang="en-US" dirty="0">
                <a:sym typeface="Symbol" panose="05050102010706020507" pitchFamily="18" charset="2"/>
              </a:rPr>
              <a:t></a:t>
            </a:r>
            <a:r>
              <a:rPr lang="en-US" altLang="en-US" dirty="0"/>
              <a:t> register file </a:t>
            </a:r>
            <a:r>
              <a:rPr lang="en-US" altLang="en-US" dirty="0">
                <a:sym typeface="Symbol" panose="05050102010706020507" pitchFamily="18" charset="2"/>
              </a:rPr>
              <a:t></a:t>
            </a:r>
            <a:r>
              <a:rPr lang="en-US" altLang="en-US" dirty="0"/>
              <a:t> ALU </a:t>
            </a:r>
            <a:r>
              <a:rPr lang="en-US" altLang="en-US" dirty="0">
                <a:sym typeface="Symbol" panose="05050102010706020507" pitchFamily="18" charset="2"/>
              </a:rPr>
              <a:t></a:t>
            </a:r>
            <a:r>
              <a:rPr lang="en-US" altLang="en-US" dirty="0"/>
              <a:t> data memory </a:t>
            </a:r>
            <a:r>
              <a:rPr lang="en-US" altLang="en-US" dirty="0">
                <a:sym typeface="Symbol" panose="05050102010706020507" pitchFamily="18" charset="2"/>
              </a:rPr>
              <a:t></a:t>
            </a:r>
            <a:r>
              <a:rPr lang="en-US" altLang="en-US" dirty="0"/>
              <a:t> register file</a:t>
            </a:r>
          </a:p>
          <a:p>
            <a:pPr eaLnBrk="1" hangingPunct="1"/>
            <a:r>
              <a:rPr lang="en-US" altLang="en-US" dirty="0"/>
              <a:t>Not feasible to vary period for different instructions</a:t>
            </a:r>
          </a:p>
          <a:p>
            <a:pPr eaLnBrk="1" hangingPunct="1"/>
            <a:r>
              <a:rPr lang="en-US" altLang="en-US" dirty="0"/>
              <a:t>Violates design principle</a:t>
            </a:r>
          </a:p>
          <a:p>
            <a:pPr lvl="1" eaLnBrk="1" hangingPunct="1"/>
            <a:r>
              <a:rPr lang="en-US" altLang="en-US" dirty="0"/>
              <a:t>Making the common case fast</a:t>
            </a:r>
          </a:p>
          <a:p>
            <a:pPr eaLnBrk="1" hangingPunct="1"/>
            <a:r>
              <a:rPr lang="en-US" altLang="en-US" dirty="0"/>
              <a:t>We will improve performance by pipelining</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7089" y="1047106"/>
            <a:ext cx="4638416" cy="4638416"/>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2"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637" y="1047106"/>
            <a:ext cx="4638416" cy="4638416"/>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srgbClr val="A5A5A5"/>
              </a:solidFill>
              <a:latin typeface="Calibri" panose="020F0502020204030204"/>
            </a:endParaRPr>
          </a:p>
        </p:txBody>
      </p:sp>
      <p:sp>
        <p:nvSpPr>
          <p:cNvPr id="14"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52793" y="959644"/>
            <a:ext cx="4638416" cy="4638416"/>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2" name="Title 1">
            <a:extLst>
              <a:ext uri="{FF2B5EF4-FFF2-40B4-BE49-F238E27FC236}">
                <a16:creationId xmlns:a16="http://schemas.microsoft.com/office/drawing/2014/main" id="{32041595-14A6-7A8D-4C46-F1C88E204FAF}"/>
              </a:ext>
            </a:extLst>
          </p:cNvPr>
          <p:cNvSpPr>
            <a:spLocks noGrp="1"/>
          </p:cNvSpPr>
          <p:nvPr>
            <p:ph type="ctrTitle"/>
          </p:nvPr>
        </p:nvSpPr>
        <p:spPr>
          <a:xfrm>
            <a:off x="2686050" y="1581435"/>
            <a:ext cx="3903367" cy="2370445"/>
          </a:xfrm>
        </p:spPr>
        <p:txBody>
          <a:bodyPr>
            <a:normAutofit/>
          </a:bodyPr>
          <a:lstStyle/>
          <a:p>
            <a:r>
              <a:rPr lang="en-US" sz="4050">
                <a:solidFill>
                  <a:schemeClr val="bg1"/>
                </a:solidFill>
              </a:rPr>
              <a:t>Pipelining</a:t>
            </a:r>
          </a:p>
        </p:txBody>
      </p:sp>
      <p:sp>
        <p:nvSpPr>
          <p:cNvPr id="3" name="Subtitle 2">
            <a:extLst>
              <a:ext uri="{FF2B5EF4-FFF2-40B4-BE49-F238E27FC236}">
                <a16:creationId xmlns:a16="http://schemas.microsoft.com/office/drawing/2014/main" id="{CCB93943-4BB6-0047-DF11-E4ADC4C3E1F5}"/>
              </a:ext>
            </a:extLst>
          </p:cNvPr>
          <p:cNvSpPr>
            <a:spLocks noGrp="1"/>
          </p:cNvSpPr>
          <p:nvPr>
            <p:ph type="subTitle" idx="1"/>
          </p:nvPr>
        </p:nvSpPr>
        <p:spPr>
          <a:xfrm>
            <a:off x="2865613" y="4164720"/>
            <a:ext cx="3381481" cy="837311"/>
          </a:xfrm>
        </p:spPr>
        <p:txBody>
          <a:bodyPr>
            <a:normAutofit/>
          </a:bodyPr>
          <a:lstStyle/>
          <a:p>
            <a:endParaRPr lang="en-US" sz="1500">
              <a:solidFill>
                <a:schemeClr val="bg1"/>
              </a:solidFill>
            </a:endParaRPr>
          </a:p>
        </p:txBody>
      </p:sp>
      <p:sp>
        <p:nvSpPr>
          <p:cNvPr id="16"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2206" y="1589233"/>
            <a:ext cx="310173" cy="31017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8"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2206" y="1589233"/>
            <a:ext cx="310173" cy="31017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dirty="0">
              <a:solidFill>
                <a:prstClr val="white"/>
              </a:solidFill>
              <a:latin typeface="Calibri" panose="020F0502020204030204"/>
            </a:endParaRPr>
          </a:p>
        </p:txBody>
      </p:sp>
      <p:grpSp>
        <p:nvGrpSpPr>
          <p:cNvPr id="20"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60711" y="2173876"/>
            <a:ext cx="1199122" cy="398470"/>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22"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grpSp>
      <p:sp>
        <p:nvSpPr>
          <p:cNvPr id="24"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9865" y="4034330"/>
            <a:ext cx="383241" cy="3832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26"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9865" y="4034330"/>
            <a:ext cx="383241" cy="3832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dirty="0">
              <a:solidFill>
                <a:prstClr val="white"/>
              </a:solidFill>
              <a:latin typeface="Calibri" panose="020F0502020204030204"/>
            </a:endParaRPr>
          </a:p>
        </p:txBody>
      </p:sp>
      <p:grpSp>
        <p:nvGrpSpPr>
          <p:cNvPr id="2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48129" y="3989099"/>
            <a:ext cx="1396115" cy="1396249"/>
            <a:chOff x="5734053" y="3067000"/>
            <a:chExt cx="724484" cy="724549"/>
          </a:xfrm>
          <a:solidFill>
            <a:schemeClr val="bg1"/>
          </a:solidFill>
        </p:grpSpPr>
        <p:sp>
          <p:nvSpPr>
            <p:cNvPr id="2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1"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3"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8"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49"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grpSp>
    </p:spTree>
    <p:extLst>
      <p:ext uri="{BB962C8B-B14F-4D97-AF65-F5344CB8AC3E}">
        <p14:creationId xmlns:p14="http://schemas.microsoft.com/office/powerpoint/2010/main" val="34009735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1" name="Oval 10">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9665" y="930828"/>
            <a:ext cx="3216071" cy="321607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4" name="Picture 3">
            <a:extLst>
              <a:ext uri="{FF2B5EF4-FFF2-40B4-BE49-F238E27FC236}">
                <a16:creationId xmlns:a16="http://schemas.microsoft.com/office/drawing/2014/main" id="{1A2581FB-5DA2-F832-4324-B3019D88B13F}"/>
              </a:ext>
            </a:extLst>
          </p:cNvPr>
          <p:cNvPicPr>
            <a:picLocks noChangeAspect="1"/>
          </p:cNvPicPr>
          <p:nvPr/>
        </p:nvPicPr>
        <p:blipFill>
          <a:blip r:embed="rId2"/>
          <a:stretch>
            <a:fillRect/>
          </a:stretch>
        </p:blipFill>
        <p:spPr>
          <a:xfrm>
            <a:off x="2152103" y="2165698"/>
            <a:ext cx="1951194" cy="746331"/>
          </a:xfrm>
          <a:prstGeom prst="rect">
            <a:avLst/>
          </a:prstGeom>
        </p:spPr>
      </p:pic>
      <p:grpSp>
        <p:nvGrpSpPr>
          <p:cNvPr id="13" name="Group 12">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387" y="2967226"/>
            <a:ext cx="2818115" cy="2818115"/>
            <a:chOff x="1881974" y="1174396"/>
            <a:chExt cx="5290997" cy="5290997"/>
          </a:xfrm>
        </p:grpSpPr>
        <p:sp>
          <p:nvSpPr>
            <p:cNvPr id="14" name="Oval 13">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5" name="Oval 14">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grpSp>
      <p:sp>
        <p:nvSpPr>
          <p:cNvPr id="17" name="Oval 16">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263" y="2929126"/>
            <a:ext cx="2808444" cy="280844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BDE327B6-3F2E-D66A-4C1D-2931CFCEBF55}"/>
              </a:ext>
            </a:extLst>
          </p:cNvPr>
          <p:cNvSpPr>
            <a:spLocks noGrp="1"/>
          </p:cNvSpPr>
          <p:nvPr>
            <p:ph type="title"/>
          </p:nvPr>
        </p:nvSpPr>
        <p:spPr>
          <a:xfrm>
            <a:off x="526944" y="3410707"/>
            <a:ext cx="2640592" cy="1999565"/>
          </a:xfrm>
        </p:spPr>
        <p:txBody>
          <a:bodyPr>
            <a:normAutofit/>
          </a:bodyPr>
          <a:lstStyle/>
          <a:p>
            <a:pPr algn="ctr"/>
            <a:r>
              <a:rPr lang="en-US">
                <a:solidFill>
                  <a:schemeClr val="bg1"/>
                </a:solidFill>
              </a:rPr>
              <a:t>Pipelining</a:t>
            </a:r>
          </a:p>
        </p:txBody>
      </p:sp>
      <p:grpSp>
        <p:nvGrpSpPr>
          <p:cNvPr id="19"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9838" y="1752191"/>
            <a:ext cx="968732" cy="321911"/>
            <a:chOff x="2504802" y="1755501"/>
            <a:chExt cx="1598829" cy="531293"/>
          </a:xfrm>
          <a:solidFill>
            <a:schemeClr val="bg1"/>
          </a:solidFill>
        </p:grpSpPr>
        <p:sp>
          <p:nvSpPr>
            <p:cNvPr id="20" name="Freeform: Shape 19">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 name="Freeform: Shape 20">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grpSp>
      <p:grpSp>
        <p:nvGrpSpPr>
          <p:cNvPr id="23"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0686" y="4418454"/>
            <a:ext cx="997902" cy="997891"/>
            <a:chOff x="5734037" y="3067039"/>
            <a:chExt cx="724483" cy="724489"/>
          </a:xfrm>
          <a:solidFill>
            <a:schemeClr val="bg1"/>
          </a:solidFill>
        </p:grpSpPr>
        <p:sp>
          <p:nvSpPr>
            <p:cNvPr id="24" name="Freeform: Shape 23">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5" name="Freeform: Shape 24">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6" name="Freeform: Shape 25">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7" name="Freeform: Shape 26">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8" name="Freeform: Shape 27">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9" name="Freeform: Shape 28">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0" name="Freeform: Shape 29">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1" name="Freeform: Shape 30">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2" name="Freeform: Shape 31">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3" name="Freeform: Shape 32">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4" name="Freeform: Shape 33">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5" name="Freeform: Shape 34">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6" name="Freeform: Shape 35">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7" name="Freeform: Shape 36">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8" name="Freeform: Shape 37">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9" name="Freeform: Shape 38">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0" name="Freeform: Shape 39">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1" name="Freeform: Shape 40">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2" name="Freeform: Shape 41">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3" name="Freeform: Shape 42">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4" name="Freeform: Shape 43">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5" name="Freeform: Shape 44">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6" name="Freeform: Shape 45">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7" name="Freeform: Shape 46">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8" name="Freeform: Shape 47">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9" name="Freeform: Shape 48">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0" name="Freeform: Shape 49">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1" name="Freeform: Shape 50">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2" name="Freeform: Shape 51">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3" name="Freeform: Shape 52">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4" name="Freeform: Shape 53">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5" name="Freeform: Shape 54">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6" name="Freeform: Shape 55">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7" name="Freeform: Shape 56">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8" name="Freeform: Shape 57">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9" name="Freeform: Shape 58">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0" name="Freeform: Shape 59">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1" name="Freeform: Shape 60">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2" name="Freeform: Shape 61">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3" name="Freeform: Shape 62">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4" name="Freeform: Shape 63">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5" name="Freeform: Shape 64">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6" name="Freeform: Shape 65">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7" name="Freeform: Shape 66">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8" name="Freeform: Shape 67">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69" name="Freeform: Shape 68">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0" name="Freeform: Shape 69">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1" name="Freeform: Shape 70">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2" name="Freeform: Shape 71">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3" name="Freeform: Shape 72">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4" name="Freeform: Shape 73">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5" name="Freeform: Shape 74">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6" name="Freeform: Shape 75">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7" name="Freeform: Shape 76">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8" name="Freeform: Shape 77">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9" name="Freeform: Shape 78">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0" name="Freeform: Shape 79">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1" name="Freeform: Shape 80">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2" name="Freeform: Shape 81">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3" name="Freeform: Shape 82">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4" name="Freeform: Shape 83">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5" name="Freeform: Shape 84">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6" name="Freeform: Shape 85">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7" name="Freeform: Shape 86">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8" name="Freeform: Shape 87">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9" name="Freeform: Shape 88">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0" name="Freeform: Shape 89">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1" name="Freeform: Shape 90">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2" name="Freeform: Shape 91">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3" name="Freeform: Shape 92">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4" name="Freeform: Shape 93">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5" name="Freeform: Shape 94">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6" name="Freeform: Shape 95">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7" name="Freeform: Shape 96">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8" name="Freeform: Shape 97">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9" name="Freeform: Shape 98">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1" name="Freeform: Shape 100">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3" name="Freeform: Shape 102">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4" name="Freeform: Shape 103">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5" name="Freeform: Shape 104">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8" name="Freeform: Shape 107">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9" name="Freeform: Shape 108">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0" name="Freeform: Shape 109">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5" name="Freeform: Shape 114">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6" name="Freeform: Shape 115">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7" name="Freeform: Shape 116">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8" name="Freeform: Shape 117">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9" name="Freeform: Shape 118">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0" name="Freeform: Shape 119">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1" name="Freeform: Shape 120">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2" name="Freeform: Shape 121">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3" name="Freeform: Shape 122">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4" name="Freeform: Shape 123">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5" name="Freeform: Shape 124">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6" name="Freeform: Shape 125">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7" name="Freeform: Shape 126">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8" name="Freeform: Shape 127">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9" name="Freeform: Shape 128">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0" name="Freeform: Shape 129">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1" name="Freeform: Shape 130">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2" name="Freeform: Shape 131">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3" name="Freeform: Shape 132">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4" name="Freeform: Shape 133">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5" name="Freeform: Shape 134">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6" name="Freeform: Shape 135">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7" name="Freeform: Shape 136">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8" name="Freeform: Shape 137">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9" name="Freeform: Shape 138">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0" name="Freeform: Shape 139">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1" name="Freeform: Shape 140">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2" name="Freeform: Shape 141">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3" name="Freeform: Shape 142">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4" name="Freeform: Shape 143">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5" name="Freeform: Shape 144">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6" name="Freeform: Shape 145">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7" name="Freeform: Shape 146">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8" name="Freeform: Shape 147">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9" name="Freeform: Shape 148">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0" name="Freeform: Shape 149">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1" name="Freeform: Shape 150">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2" name="Freeform: Shape 151">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3" name="Freeform: Shape 152">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4" name="Freeform: Shape 153">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5" name="Freeform: Shape 154">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6" name="Freeform: Shape 155">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7" name="Freeform: Shape 156">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8" name="Freeform: Shape 157">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9" name="Freeform: Shape 158">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0" name="Freeform: Shape 159">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1" name="Freeform: Shape 160">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2" name="Freeform: Shape 161">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3" name="Freeform: Shape 162">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4" name="Freeform: Shape 163">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5" name="Freeform: Shape 164">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6" name="Freeform: Shape 165">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7" name="Freeform: Shape 166">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8" name="Freeform: Shape 167">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9" name="Freeform: Shape 168">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0" name="Freeform: Shape 169">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1" name="Freeform: Shape 170">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2" name="Freeform: Shape 171">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3" name="Freeform: Shape 172">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4" name="Freeform: Shape 173">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5" name="Freeform: Shape 174">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6" name="Freeform: Shape 175">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7" name="Freeform: Shape 176">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8" name="Freeform: Shape 177">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9" name="Freeform: Shape 178">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0" name="Freeform: Shape 179">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1" name="Freeform: Shape 180">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2" name="Freeform: Shape 181">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3" name="Freeform: Shape 182">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4" name="Freeform: Shape 183">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5" name="Freeform: Shape 184">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6" name="Freeform: Shape 185">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7" name="Freeform: Shape 186">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8" name="Freeform: Shape 187">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9" name="Freeform: Shape 188">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0" name="Freeform: Shape 189">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1" name="Freeform: Shape 190">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2" name="Freeform: Shape 191">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grpSp>
      <p:sp>
        <p:nvSpPr>
          <p:cNvPr id="3" name="Content Placeholder 2">
            <a:extLst>
              <a:ext uri="{FF2B5EF4-FFF2-40B4-BE49-F238E27FC236}">
                <a16:creationId xmlns:a16="http://schemas.microsoft.com/office/drawing/2014/main" id="{F9704E5F-E4BC-B0F9-1852-4002E14864B3}"/>
              </a:ext>
            </a:extLst>
          </p:cNvPr>
          <p:cNvSpPr>
            <a:spLocks noGrp="1"/>
          </p:cNvSpPr>
          <p:nvPr>
            <p:ph idx="1"/>
          </p:nvPr>
        </p:nvSpPr>
        <p:spPr>
          <a:xfrm>
            <a:off x="4857953" y="1705384"/>
            <a:ext cx="3731078" cy="3263504"/>
          </a:xfrm>
        </p:spPr>
        <p:txBody>
          <a:bodyPr>
            <a:normAutofit/>
          </a:bodyPr>
          <a:lstStyle/>
          <a:p>
            <a:r>
              <a:rPr lang="en-US">
                <a:solidFill>
                  <a:schemeClr val="bg1"/>
                </a:solidFill>
              </a:rPr>
              <a:t>Process of arrangement of hardware elements of CPU in such way that its overall performance is increased.</a:t>
            </a:r>
          </a:p>
          <a:p>
            <a:r>
              <a:rPr lang="en-US">
                <a:solidFill>
                  <a:schemeClr val="bg1"/>
                </a:solidFill>
              </a:rPr>
              <a:t>Simultaneous execution of more than one process at a time.</a:t>
            </a:r>
          </a:p>
          <a:p>
            <a:r>
              <a:rPr lang="en-US">
                <a:solidFill>
                  <a:schemeClr val="bg1"/>
                </a:solidFill>
              </a:rPr>
              <a:t>Overlapping in execution</a:t>
            </a:r>
          </a:p>
          <a:p>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1732226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089"/>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9124F3A3-D901-30FA-F50F-0842992FA21B}"/>
              </a:ext>
            </a:extLst>
          </p:cNvPr>
          <p:cNvSpPr>
            <a:spLocks noGrp="1"/>
          </p:cNvSpPr>
          <p:nvPr>
            <p:ph type="title"/>
          </p:nvPr>
        </p:nvSpPr>
        <p:spPr>
          <a:xfrm>
            <a:off x="573712" y="3481557"/>
            <a:ext cx="4540169" cy="1818581"/>
          </a:xfrm>
        </p:spPr>
        <p:txBody>
          <a:bodyPr>
            <a:normAutofit/>
          </a:bodyPr>
          <a:lstStyle/>
          <a:p>
            <a:r>
              <a:rPr lang="en-US">
                <a:solidFill>
                  <a:srgbClr val="FFFFFF"/>
                </a:solidFill>
              </a:rPr>
              <a:t>Pipelined vs Non-Pipelined</a:t>
            </a:r>
          </a:p>
        </p:txBody>
      </p:sp>
      <p:sp>
        <p:nvSpPr>
          <p:cNvPr id="11" name="Freeform: Shape 10">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7149" y="857661"/>
            <a:ext cx="3262314" cy="2357167"/>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dirty="0">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0320" y="1923267"/>
            <a:ext cx="3403681" cy="4077483"/>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dirty="0">
              <a:solidFill>
                <a:prstClr val="white"/>
              </a:solidFill>
              <a:latin typeface="Calibri" panose="020F0502020204030204"/>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9546" y="857250"/>
            <a:ext cx="3017520" cy="223518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9B2AE28-84D2-1A01-D769-A7F749261C07}"/>
              </a:ext>
            </a:extLst>
          </p:cNvPr>
          <p:cNvSpPr>
            <a:spLocks noGrp="1"/>
          </p:cNvSpPr>
          <p:nvPr>
            <p:ph sz="half" idx="1"/>
          </p:nvPr>
        </p:nvSpPr>
        <p:spPr>
          <a:xfrm>
            <a:off x="3161371" y="1124391"/>
            <a:ext cx="2158807" cy="1344211"/>
          </a:xfrm>
        </p:spPr>
        <p:txBody>
          <a:bodyPr anchor="ctr">
            <a:normAutofit/>
          </a:bodyPr>
          <a:lstStyle/>
          <a:p>
            <a:r>
              <a:rPr lang="en-US" sz="1500"/>
              <a:t>1 CC for Instruction</a:t>
            </a:r>
          </a:p>
          <a:p>
            <a:r>
              <a:rPr lang="en-US" sz="1500"/>
              <a:t>5 Stages (K)</a:t>
            </a:r>
          </a:p>
          <a:p>
            <a:r>
              <a:rPr lang="en-US" sz="1500"/>
              <a:t>8 Instructions (n)</a:t>
            </a:r>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2673" y="2045621"/>
            <a:ext cx="3281329" cy="3955130"/>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lang="en-US" sz="1350">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492601E6-BC52-AA7E-21B2-AB30A1FB1E25}"/>
              </a:ext>
            </a:extLst>
          </p:cNvPr>
          <p:cNvSpPr>
            <a:spLocks noGrp="1"/>
          </p:cNvSpPr>
          <p:nvPr>
            <p:ph sz="half" idx="2"/>
          </p:nvPr>
        </p:nvSpPr>
        <p:spPr>
          <a:xfrm>
            <a:off x="6289605" y="3214829"/>
            <a:ext cx="2605966" cy="2085309"/>
          </a:xfrm>
        </p:spPr>
        <p:txBody>
          <a:bodyPr anchor="ctr">
            <a:normAutofit/>
          </a:bodyPr>
          <a:lstStyle/>
          <a:p>
            <a:r>
              <a:rPr lang="en-US" sz="1500"/>
              <a:t>[ K + (n – 1) ] CC</a:t>
            </a:r>
          </a:p>
          <a:p>
            <a:r>
              <a:rPr lang="en-US" sz="1500"/>
              <a:t>Speedup = NP/P</a:t>
            </a:r>
          </a:p>
          <a:p>
            <a:r>
              <a:rPr lang="en-US" sz="1500"/>
              <a:t>Efficiency/Utilisation = Blocks used/ Blocks there</a:t>
            </a:r>
          </a:p>
        </p:txBody>
      </p:sp>
    </p:spTree>
    <p:extLst>
      <p:ext uri="{BB962C8B-B14F-4D97-AF65-F5344CB8AC3E}">
        <p14:creationId xmlns:p14="http://schemas.microsoft.com/office/powerpoint/2010/main" val="36513835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96" y="1637878"/>
            <a:ext cx="3566211" cy="35662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558" y="1629455"/>
            <a:ext cx="3566211" cy="356621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70" y="1558391"/>
            <a:ext cx="3566211" cy="35662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2BE61DB0-C7E8-6BD9-06F0-32216E27FE60}"/>
              </a:ext>
            </a:extLst>
          </p:cNvPr>
          <p:cNvSpPr>
            <a:spLocks noGrp="1"/>
          </p:cNvSpPr>
          <p:nvPr>
            <p:ph type="title"/>
          </p:nvPr>
        </p:nvSpPr>
        <p:spPr>
          <a:xfrm>
            <a:off x="826776" y="2265369"/>
            <a:ext cx="3022599" cy="2411530"/>
          </a:xfrm>
        </p:spPr>
        <p:txBody>
          <a:bodyPr>
            <a:normAutofit/>
          </a:bodyPr>
          <a:lstStyle/>
          <a:p>
            <a:pPr algn="ctr"/>
            <a:r>
              <a:rPr lang="en-US">
                <a:solidFill>
                  <a:schemeClr val="bg1"/>
                </a:solidFill>
              </a:rPr>
              <a:t>Question – GATE CS 2004</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40670"/>
            <a:ext cx="1396391" cy="538136"/>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defTabSz="685800" fontAlgn="auto">
                <a:spcBef>
                  <a:spcPts val="0"/>
                </a:spcBef>
                <a:spcAft>
                  <a:spcPts val="0"/>
                </a:spcAft>
              </a:pPr>
              <a:endParaRPr lang="en-US" sz="1350">
                <a:solidFill>
                  <a:prstClr val="black"/>
                </a:solidFill>
                <a:latin typeface="Calibri" panose="020F0502020204030204"/>
              </a:endParaRPr>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defTabSz="685800" fontAlgn="auto">
                <a:spcBef>
                  <a:spcPts val="0"/>
                </a:spcBef>
                <a:spcAft>
                  <a:spcPts val="0"/>
                </a:spcAft>
              </a:pPr>
              <a:endParaRPr lang="en-US" sz="1350" dirty="0">
                <a:solidFill>
                  <a:prstClr val="black"/>
                </a:solidFill>
                <a:latin typeface="Calibri" panose="020F0502020204030204"/>
              </a:endParaRPr>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120060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120060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4567248"/>
            <a:ext cx="239956" cy="239956"/>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50"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4567248"/>
            <a:ext cx="239956" cy="23995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51" name="Content Placeholder 2">
            <a:extLst>
              <a:ext uri="{FF2B5EF4-FFF2-40B4-BE49-F238E27FC236}">
                <a16:creationId xmlns:a16="http://schemas.microsoft.com/office/drawing/2014/main" id="{F2CE32F5-91BD-D730-171A-DD610860E94D}"/>
              </a:ext>
            </a:extLst>
          </p:cNvPr>
          <p:cNvSpPr>
            <a:spLocks noGrp="1"/>
          </p:cNvSpPr>
          <p:nvPr>
            <p:ph idx="1"/>
          </p:nvPr>
        </p:nvSpPr>
        <p:spPr>
          <a:xfrm>
            <a:off x="4676151" y="1705384"/>
            <a:ext cx="3912880" cy="3263504"/>
          </a:xfrm>
        </p:spPr>
        <p:txBody>
          <a:bodyPr>
            <a:normAutofit/>
          </a:bodyPr>
          <a:lstStyle/>
          <a:p>
            <a:pPr marL="0" indent="0">
              <a:buNone/>
            </a:pPr>
            <a:r>
              <a:rPr lang="en-IN" sz="1950" dirty="0">
                <a:solidFill>
                  <a:schemeClr val="bg1"/>
                </a:solidFill>
                <a:latin typeface="GothamSSm"/>
              </a:rPr>
              <a:t>A 4 - stage pipeline has the stage delays as 150, 120, 160 and 140 nanoseconds respectively. Registers that are used between the stages have a delay of 5 nanoseconds each. Assuming constant clocking rate, the total time taken to process 1000 data items on this pipeline will be</a:t>
            </a:r>
          </a:p>
          <a:p>
            <a:pPr marL="0" indent="0">
              <a:buNone/>
            </a:pPr>
            <a:endParaRPr lang="en-IN" sz="1950" dirty="0">
              <a:solidFill>
                <a:schemeClr val="bg1"/>
              </a:solidFill>
              <a:latin typeface="GothamSSm"/>
            </a:endParaRPr>
          </a:p>
          <a:p>
            <a:pPr marL="0" indent="0">
              <a:buNone/>
            </a:pPr>
            <a:r>
              <a:rPr lang="en-IN" sz="1950" dirty="0">
                <a:solidFill>
                  <a:schemeClr val="bg1"/>
                </a:solidFill>
                <a:latin typeface="GothamSSm"/>
              </a:rPr>
              <a:t>Answer: 165.5 </a:t>
            </a:r>
            <a:r>
              <a:rPr lang="en-IN" sz="1950" dirty="0" err="1">
                <a:solidFill>
                  <a:schemeClr val="bg1"/>
                </a:solidFill>
                <a:latin typeface="GothamSSm"/>
              </a:rPr>
              <a:t>ms</a:t>
            </a:r>
            <a:endParaRPr lang="en-US" sz="1950" dirty="0">
              <a:solidFill>
                <a:schemeClr val="bg1"/>
              </a:solidFill>
            </a:endParaRPr>
          </a:p>
        </p:txBody>
      </p:sp>
      <p:grpSp>
        <p:nvGrpSpPr>
          <p:cNvPr id="52"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59179" y="5461848"/>
            <a:ext cx="790850" cy="352267"/>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3"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grpSp>
    </p:spTree>
    <p:extLst>
      <p:ext uri="{BB962C8B-B14F-4D97-AF65-F5344CB8AC3E}">
        <p14:creationId xmlns:p14="http://schemas.microsoft.com/office/powerpoint/2010/main" val="35905054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62" name="Oval 61">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9665" y="930828"/>
            <a:ext cx="3216071" cy="3216071"/>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pic>
        <p:nvPicPr>
          <p:cNvPr id="57" name="Graphic 56" descr="Clock">
            <a:extLst>
              <a:ext uri="{FF2B5EF4-FFF2-40B4-BE49-F238E27FC236}">
                <a16:creationId xmlns:a16="http://schemas.microsoft.com/office/drawing/2014/main" id="{E7D6E4F7-F356-9EA7-BBB4-D79BDDC6E8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2103" y="1563266"/>
            <a:ext cx="1951194" cy="1951194"/>
          </a:xfrm>
          <a:prstGeom prst="rect">
            <a:avLst/>
          </a:prstGeom>
        </p:spPr>
      </p:pic>
      <p:grpSp>
        <p:nvGrpSpPr>
          <p:cNvPr id="64" name="Group 63">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387" y="2967226"/>
            <a:ext cx="2818115" cy="2818115"/>
            <a:chOff x="1881974" y="1174396"/>
            <a:chExt cx="5290997" cy="5290997"/>
          </a:xfrm>
        </p:grpSpPr>
        <p:sp>
          <p:nvSpPr>
            <p:cNvPr id="65" name="Oval 64">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66" name="Oval 65">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grpSp>
      <p:sp>
        <p:nvSpPr>
          <p:cNvPr id="68" name="Oval 67">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263" y="2929126"/>
            <a:ext cx="2808444" cy="280844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2BE61DB0-C7E8-6BD9-06F0-32216E27FE60}"/>
              </a:ext>
            </a:extLst>
          </p:cNvPr>
          <p:cNvSpPr>
            <a:spLocks noGrp="1"/>
          </p:cNvSpPr>
          <p:nvPr>
            <p:ph type="title"/>
          </p:nvPr>
        </p:nvSpPr>
        <p:spPr>
          <a:xfrm>
            <a:off x="526944" y="3410707"/>
            <a:ext cx="2640592" cy="1999565"/>
          </a:xfrm>
        </p:spPr>
        <p:txBody>
          <a:bodyPr>
            <a:normAutofit/>
          </a:bodyPr>
          <a:lstStyle/>
          <a:p>
            <a:pPr algn="ctr"/>
            <a:r>
              <a:rPr lang="en-US" dirty="0">
                <a:solidFill>
                  <a:schemeClr val="bg1"/>
                </a:solidFill>
              </a:rPr>
              <a:t>Question – GATE CS 2015</a:t>
            </a:r>
          </a:p>
        </p:txBody>
      </p:sp>
      <p:grpSp>
        <p:nvGrpSpPr>
          <p:cNvPr id="70"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9838" y="1752191"/>
            <a:ext cx="968732" cy="321911"/>
            <a:chOff x="2504802" y="1755501"/>
            <a:chExt cx="1598829" cy="531293"/>
          </a:xfrm>
          <a:solidFill>
            <a:schemeClr val="bg1"/>
          </a:solidFill>
        </p:grpSpPr>
        <p:sp>
          <p:nvSpPr>
            <p:cNvPr id="71" name="Freeform: Shape 70">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2" name="Freeform: Shape 71">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grpSp>
      <p:grpSp>
        <p:nvGrpSpPr>
          <p:cNvPr id="74"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0686" y="4418454"/>
            <a:ext cx="997902" cy="997891"/>
            <a:chOff x="5734037" y="3067039"/>
            <a:chExt cx="724483" cy="724489"/>
          </a:xfrm>
          <a:solidFill>
            <a:schemeClr val="bg1"/>
          </a:solidFill>
        </p:grpSpPr>
        <p:sp>
          <p:nvSpPr>
            <p:cNvPr id="75" name="Freeform: Shape 74">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6" name="Freeform: Shape 75">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7" name="Freeform: Shape 76">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8" name="Freeform: Shape 77">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79" name="Freeform: Shape 78">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0" name="Freeform: Shape 79">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1" name="Freeform: Shape 80">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2" name="Freeform: Shape 81">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3" name="Freeform: Shape 82">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4" name="Freeform: Shape 83">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5" name="Freeform: Shape 84">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6" name="Freeform: Shape 85">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7" name="Freeform: Shape 86">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8" name="Freeform: Shape 87">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89" name="Freeform: Shape 88">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0" name="Freeform: Shape 89">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1" name="Freeform: Shape 90">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2" name="Freeform: Shape 91">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3" name="Freeform: Shape 92">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4" name="Freeform: Shape 93">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5" name="Freeform: Shape 94">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6" name="Freeform: Shape 95">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7" name="Freeform: Shape 96">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8" name="Freeform: Shape 97">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99" name="Freeform: Shape 98">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0" name="Freeform: Shape 99">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1" name="Freeform: Shape 100">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2" name="Freeform: Shape 101">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3" name="Freeform: Shape 102">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4" name="Freeform: Shape 103">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5" name="Freeform: Shape 104">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8" name="Freeform: Shape 107">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09" name="Freeform: Shape 108">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0" name="Freeform: Shape 109">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5" name="Freeform: Shape 114">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6" name="Freeform: Shape 115">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7" name="Freeform: Shape 116">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8" name="Freeform: Shape 117">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19" name="Freeform: Shape 118">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0" name="Freeform: Shape 119">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1" name="Freeform: Shape 120">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2" name="Freeform: Shape 121">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3" name="Freeform: Shape 122">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4" name="Freeform: Shape 123">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5" name="Freeform: Shape 124">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6" name="Freeform: Shape 125">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7" name="Freeform: Shape 126">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8" name="Freeform: Shape 127">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29" name="Freeform: Shape 128">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0" name="Freeform: Shape 129">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1" name="Freeform: Shape 130">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2" name="Freeform: Shape 131">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3" name="Freeform: Shape 132">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4" name="Freeform: Shape 133">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5" name="Freeform: Shape 134">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6" name="Freeform: Shape 135">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7" name="Freeform: Shape 136">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8" name="Freeform: Shape 137">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39" name="Freeform: Shape 138">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0" name="Freeform: Shape 139">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1" name="Freeform: Shape 140">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2" name="Freeform: Shape 141">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3" name="Freeform: Shape 142">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4" name="Freeform: Shape 143">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5" name="Freeform: Shape 144">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6" name="Freeform: Shape 145">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7" name="Freeform: Shape 146">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8" name="Freeform: Shape 147">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49" name="Freeform: Shape 148">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0" name="Freeform: Shape 149">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1" name="Freeform: Shape 150">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2" name="Freeform: Shape 151">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3" name="Freeform: Shape 152">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4" name="Freeform: Shape 153">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5" name="Freeform: Shape 154">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6" name="Freeform: Shape 155">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7" name="Freeform: Shape 156">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8" name="Freeform: Shape 157">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59" name="Freeform: Shape 158">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0" name="Freeform: Shape 159">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1" name="Freeform: Shape 160">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2" name="Freeform: Shape 161">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3" name="Freeform: Shape 162">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4" name="Freeform: Shape 163">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5" name="Freeform: Shape 164">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6" name="Freeform: Shape 165">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7" name="Freeform: Shape 166">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8" name="Freeform: Shape 167">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69" name="Freeform: Shape 168">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0" name="Freeform: Shape 169">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1" name="Freeform: Shape 170">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2" name="Freeform: Shape 171">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3" name="Freeform: Shape 172">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4" name="Freeform: Shape 173">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5" name="Freeform: Shape 174">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6" name="Freeform: Shape 175">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7" name="Freeform: Shape 176">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8" name="Freeform: Shape 177">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79" name="Freeform: Shape 178">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0" name="Freeform: Shape 179">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1" name="Freeform: Shape 180">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2" name="Freeform: Shape 181">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3" name="Freeform: Shape 182">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4" name="Freeform: Shape 183">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5" name="Freeform: Shape 184">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6" name="Freeform: Shape 185">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7" name="Freeform: Shape 186">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8" name="Freeform: Shape 187">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89" name="Freeform: Shape 188">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0" name="Freeform: Shape 189">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1" name="Freeform: Shape 190">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2" name="Freeform: Shape 191">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3" name="Freeform: Shape 192">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4" name="Freeform: Shape 193">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5" name="Freeform: Shape 194">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6" name="Freeform: Shape 195">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7" name="Freeform: Shape 196">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8" name="Freeform: Shape 197">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199" name="Freeform: Shape 198">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0" name="Freeform: Shape 199">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1" name="Freeform: Shape 200">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2" name="Freeform: Shape 201">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3" name="Freeform: Shape 202">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4" name="Freeform: Shape 203">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5" name="Freeform: Shape 204">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6" name="Freeform: Shape 205">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7" name="Freeform: Shape 206">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8" name="Freeform: Shape 207">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09" name="Freeform: Shape 208">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0" name="Freeform: Shape 209">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1" name="Freeform: Shape 210">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2" name="Freeform: Shape 211">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3" name="Freeform: Shape 212">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4" name="Freeform: Shape 213">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5" name="Freeform: Shape 214">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6" name="Freeform: Shape 215">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7" name="Freeform: Shape 216">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8" name="Freeform: Shape 217">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19" name="Freeform: Shape 218">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0" name="Freeform: Shape 219">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1" name="Freeform: Shape 220">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2" name="Freeform: Shape 221">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3" name="Freeform: Shape 222">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4" name="Freeform: Shape 223">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5" name="Freeform: Shape 224">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6" name="Freeform: Shape 225">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7" name="Freeform: Shape 226">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8" name="Freeform: Shape 227">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29" name="Freeform: Shape 228">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0" name="Freeform: Shape 229">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1" name="Freeform: Shape 230">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2" name="Freeform: Shape 231">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3" name="Freeform: Shape 232">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4" name="Freeform: Shape 233">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5" name="Freeform: Shape 234">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6" name="Freeform: Shape 235">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7" name="Freeform: Shape 236">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8" name="Freeform: Shape 237">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39" name="Freeform: Shape 238">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40" name="Freeform: Shape 239">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41" name="Freeform: Shape 240">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42" name="Freeform: Shape 241">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243" name="Freeform: Shape 242">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defTabSz="685800" fontAlgn="auto">
                <a:spcBef>
                  <a:spcPts val="0"/>
                </a:spcBef>
                <a:spcAft>
                  <a:spcPts val="0"/>
                </a:spcAft>
              </a:pPr>
              <a:endParaRPr lang="en-US" sz="1350" dirty="0">
                <a:solidFill>
                  <a:prstClr val="black"/>
                </a:solidFill>
                <a:latin typeface="Calibri" panose="020F0502020204030204"/>
              </a:endParaRPr>
            </a:p>
          </p:txBody>
        </p:sp>
      </p:grpSp>
      <p:sp>
        <p:nvSpPr>
          <p:cNvPr id="51" name="Content Placeholder 2">
            <a:extLst>
              <a:ext uri="{FF2B5EF4-FFF2-40B4-BE49-F238E27FC236}">
                <a16:creationId xmlns:a16="http://schemas.microsoft.com/office/drawing/2014/main" id="{F2CE32F5-91BD-D730-171A-DD610860E94D}"/>
              </a:ext>
            </a:extLst>
          </p:cNvPr>
          <p:cNvSpPr>
            <a:spLocks noGrp="1"/>
          </p:cNvSpPr>
          <p:nvPr>
            <p:ph idx="1"/>
          </p:nvPr>
        </p:nvSpPr>
        <p:spPr>
          <a:xfrm>
            <a:off x="4857953" y="1705384"/>
            <a:ext cx="3731078" cy="3263504"/>
          </a:xfrm>
        </p:spPr>
        <p:txBody>
          <a:bodyPr>
            <a:normAutofit/>
          </a:bodyPr>
          <a:lstStyle/>
          <a:p>
            <a:pPr marL="0" indent="0">
              <a:buNone/>
            </a:pPr>
            <a:r>
              <a:rPr lang="en-IN" sz="1800" dirty="0">
                <a:solidFill>
                  <a:schemeClr val="bg1"/>
                </a:solidFill>
                <a:latin typeface="urw-din"/>
              </a:rPr>
              <a:t>Consider a non-pipelined processor with a clock rate of 2.5 gigahertz and average cycles per instruction of four. The same processor is upgraded to a pipelined processor with five stages; but due to the internal pipeline delay, the clock speed is reduced to 2 gigahertz. Assume that there are no stalls in the pipeline. The speed up achieved in this pipelined processor is __________.</a:t>
            </a:r>
            <a:endParaRPr lang="en-IN" sz="1800" dirty="0">
              <a:solidFill>
                <a:schemeClr val="bg1"/>
              </a:solidFill>
              <a:latin typeface="GothamSSm"/>
            </a:endParaRPr>
          </a:p>
          <a:p>
            <a:pPr marL="0" indent="0">
              <a:buNone/>
            </a:pPr>
            <a:r>
              <a:rPr lang="en-IN" sz="1800" dirty="0">
                <a:solidFill>
                  <a:schemeClr val="bg1"/>
                </a:solidFill>
                <a:latin typeface="GothamSSm"/>
              </a:rPr>
              <a:t>Answer: 3.2</a:t>
            </a:r>
            <a:endParaRPr lang="en-US" sz="1800" dirty="0">
              <a:solidFill>
                <a:schemeClr val="bg1"/>
              </a:solidFill>
            </a:endParaRPr>
          </a:p>
        </p:txBody>
      </p:sp>
    </p:spTree>
    <p:extLst>
      <p:ext uri="{BB962C8B-B14F-4D97-AF65-F5344CB8AC3E}">
        <p14:creationId xmlns:p14="http://schemas.microsoft.com/office/powerpoint/2010/main" val="30659573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96" y="1637878"/>
            <a:ext cx="3566211" cy="35662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558" y="1629455"/>
            <a:ext cx="3566211" cy="356621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70" y="1558391"/>
            <a:ext cx="3566211" cy="35662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5BE1FCE6-FDC8-DFE0-8FA4-90B78FA1BEC2}"/>
              </a:ext>
            </a:extLst>
          </p:cNvPr>
          <p:cNvSpPr>
            <a:spLocks noGrp="1"/>
          </p:cNvSpPr>
          <p:nvPr>
            <p:ph type="title"/>
          </p:nvPr>
        </p:nvSpPr>
        <p:spPr>
          <a:xfrm>
            <a:off x="826776" y="2265369"/>
            <a:ext cx="3022599" cy="2411530"/>
          </a:xfrm>
        </p:spPr>
        <p:txBody>
          <a:bodyPr>
            <a:normAutofit/>
          </a:bodyPr>
          <a:lstStyle/>
          <a:p>
            <a:pPr algn="ctr"/>
            <a:r>
              <a:rPr lang="en-US">
                <a:solidFill>
                  <a:schemeClr val="bg1"/>
                </a:solidFill>
              </a:rPr>
              <a:t>Hazards in pipelining</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40670"/>
            <a:ext cx="1396391" cy="538136"/>
            <a:chOff x="0" y="377893"/>
            <a:chExt cx="1861854" cy="717514"/>
          </a:xfrm>
          <a:solidFill>
            <a:schemeClr val="bg1"/>
          </a:solidFill>
        </p:grpSpPr>
        <p:sp>
          <p:nvSpPr>
            <p:cNvPr id="41"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defTabSz="685800" fontAlgn="auto">
                <a:spcBef>
                  <a:spcPts val="0"/>
                </a:spcBef>
                <a:spcAft>
                  <a:spcPts val="0"/>
                </a:spcAft>
              </a:pPr>
              <a:endParaRPr lang="en-US" sz="1350">
                <a:solidFill>
                  <a:prstClr val="black"/>
                </a:solidFill>
                <a:latin typeface="Calibri" panose="020F0502020204030204"/>
              </a:endParaRPr>
            </a:p>
          </p:txBody>
        </p:sp>
        <p:sp>
          <p:nvSpPr>
            <p:cNvPr id="42"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defTabSz="685800" fontAlgn="auto">
                <a:spcBef>
                  <a:spcPts val="0"/>
                </a:spcBef>
                <a:spcAft>
                  <a:spcPts val="0"/>
                </a:spcAft>
              </a:pPr>
              <a:endParaRPr lang="en-US" sz="1350" dirty="0">
                <a:solidFill>
                  <a:prstClr val="black"/>
                </a:solidFill>
                <a:latin typeface="Calibri" panose="020F0502020204030204"/>
              </a:endParaRPr>
            </a:p>
          </p:txBody>
        </p:sp>
      </p:grpSp>
      <p:sp>
        <p:nvSpPr>
          <p:cNvPr id="43"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120060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44"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120060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45"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4567248"/>
            <a:ext cx="239956" cy="239956"/>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4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4567248"/>
            <a:ext cx="239956" cy="23995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680387B-B050-1B94-A632-0A110CA8B4C6}"/>
              </a:ext>
            </a:extLst>
          </p:cNvPr>
          <p:cNvSpPr>
            <a:spLocks noGrp="1"/>
          </p:cNvSpPr>
          <p:nvPr>
            <p:ph idx="1"/>
          </p:nvPr>
        </p:nvSpPr>
        <p:spPr>
          <a:xfrm>
            <a:off x="5413107" y="2388250"/>
            <a:ext cx="2327640" cy="2048621"/>
          </a:xfrm>
        </p:spPr>
        <p:txBody>
          <a:bodyPr>
            <a:normAutofit fontScale="92500"/>
          </a:bodyPr>
          <a:lstStyle/>
          <a:p>
            <a:r>
              <a:rPr lang="en-US" dirty="0">
                <a:solidFill>
                  <a:schemeClr val="bg1"/>
                </a:solidFill>
              </a:rPr>
              <a:t>Data Hazards </a:t>
            </a:r>
          </a:p>
          <a:p>
            <a:pPr lvl="1"/>
            <a:r>
              <a:rPr lang="en-US" dirty="0">
                <a:solidFill>
                  <a:schemeClr val="bg1"/>
                </a:solidFill>
              </a:rPr>
              <a:t>RAW To </a:t>
            </a:r>
          </a:p>
          <a:p>
            <a:pPr lvl="1"/>
            <a:r>
              <a:rPr lang="en-US" dirty="0">
                <a:solidFill>
                  <a:schemeClr val="bg1"/>
                </a:solidFill>
              </a:rPr>
              <a:t>WAW Output</a:t>
            </a:r>
          </a:p>
          <a:p>
            <a:pPr lvl="1"/>
            <a:r>
              <a:rPr lang="en-US" dirty="0">
                <a:solidFill>
                  <a:schemeClr val="bg1"/>
                </a:solidFill>
              </a:rPr>
              <a:t>WAR Anti</a:t>
            </a:r>
          </a:p>
          <a:p>
            <a:r>
              <a:rPr lang="en-US" dirty="0">
                <a:solidFill>
                  <a:schemeClr val="bg1"/>
                </a:solidFill>
              </a:rPr>
              <a:t>Structural Hazards</a:t>
            </a:r>
          </a:p>
          <a:p>
            <a:r>
              <a:rPr lang="en-US" dirty="0">
                <a:solidFill>
                  <a:schemeClr val="bg1"/>
                </a:solidFill>
              </a:rPr>
              <a:t>Control Hazards</a:t>
            </a:r>
          </a:p>
          <a:p>
            <a:pPr marL="342900" lvl="1" indent="0">
              <a:buNone/>
            </a:pPr>
            <a:endParaRPr lang="en-US" dirty="0">
              <a:solidFill>
                <a:schemeClr val="bg1"/>
              </a:solidFill>
            </a:endParaRPr>
          </a:p>
        </p:txBody>
      </p:sp>
      <p:grpSp>
        <p:nvGrpSpPr>
          <p:cNvPr id="47"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59179" y="5461848"/>
            <a:ext cx="790850" cy="352267"/>
            <a:chOff x="9841624" y="4115729"/>
            <a:chExt cx="602169" cy="268223"/>
          </a:xfrm>
          <a:solidFill>
            <a:schemeClr val="bg1"/>
          </a:solidFill>
        </p:grpSpPr>
        <p:sp>
          <p:nvSpPr>
            <p:cNvPr id="48"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49"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0"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1"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2"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grpSp>
    </p:spTree>
    <p:extLst>
      <p:ext uri="{BB962C8B-B14F-4D97-AF65-F5344CB8AC3E}">
        <p14:creationId xmlns:p14="http://schemas.microsoft.com/office/powerpoint/2010/main" val="6126987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96" y="1637878"/>
            <a:ext cx="3566211" cy="35662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558" y="1629455"/>
            <a:ext cx="3566211" cy="356621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70" y="1558391"/>
            <a:ext cx="3566211" cy="35662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2BE61DB0-C7E8-6BD9-06F0-32216E27FE60}"/>
              </a:ext>
            </a:extLst>
          </p:cNvPr>
          <p:cNvSpPr>
            <a:spLocks noGrp="1"/>
          </p:cNvSpPr>
          <p:nvPr>
            <p:ph type="title"/>
          </p:nvPr>
        </p:nvSpPr>
        <p:spPr>
          <a:xfrm>
            <a:off x="826776" y="2265369"/>
            <a:ext cx="3022599" cy="2411530"/>
          </a:xfrm>
        </p:spPr>
        <p:txBody>
          <a:bodyPr>
            <a:normAutofit/>
          </a:bodyPr>
          <a:lstStyle/>
          <a:p>
            <a:pPr algn="ctr"/>
            <a:r>
              <a:rPr lang="en-US" dirty="0">
                <a:solidFill>
                  <a:schemeClr val="bg1"/>
                </a:solidFill>
              </a:rPr>
              <a:t>Question – GATE CS 2018</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40670"/>
            <a:ext cx="1396391" cy="538136"/>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defTabSz="685800" fontAlgn="auto">
                <a:spcBef>
                  <a:spcPts val="0"/>
                </a:spcBef>
                <a:spcAft>
                  <a:spcPts val="0"/>
                </a:spcAft>
              </a:pPr>
              <a:endParaRPr lang="en-US" sz="1350">
                <a:solidFill>
                  <a:prstClr val="black"/>
                </a:solidFill>
                <a:latin typeface="Calibri" panose="020F0502020204030204"/>
              </a:endParaRPr>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defTabSz="685800" fontAlgn="auto">
                <a:spcBef>
                  <a:spcPts val="0"/>
                </a:spcBef>
                <a:spcAft>
                  <a:spcPts val="0"/>
                </a:spcAft>
              </a:pPr>
              <a:endParaRPr lang="en-US" sz="1350" dirty="0">
                <a:solidFill>
                  <a:prstClr val="black"/>
                </a:solidFill>
                <a:latin typeface="Calibri" panose="020F0502020204030204"/>
              </a:endParaRPr>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120060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120060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4567248"/>
            <a:ext cx="239956" cy="239956"/>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50"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4567248"/>
            <a:ext cx="239956" cy="23995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51" name="Content Placeholder 2">
            <a:extLst>
              <a:ext uri="{FF2B5EF4-FFF2-40B4-BE49-F238E27FC236}">
                <a16:creationId xmlns:a16="http://schemas.microsoft.com/office/drawing/2014/main" id="{F2CE32F5-91BD-D730-171A-DD610860E94D}"/>
              </a:ext>
            </a:extLst>
          </p:cNvPr>
          <p:cNvSpPr>
            <a:spLocks noGrp="1"/>
          </p:cNvSpPr>
          <p:nvPr>
            <p:ph idx="1"/>
          </p:nvPr>
        </p:nvSpPr>
        <p:spPr>
          <a:xfrm>
            <a:off x="4676151" y="1705384"/>
            <a:ext cx="3912880" cy="3263504"/>
          </a:xfrm>
        </p:spPr>
        <p:txBody>
          <a:bodyPr>
            <a:noAutofit/>
          </a:bodyPr>
          <a:lstStyle/>
          <a:p>
            <a:pPr marL="0" indent="0" fontAlgn="base">
              <a:buNone/>
            </a:pPr>
            <a:r>
              <a:rPr lang="en-IN" sz="1350" dirty="0">
                <a:solidFill>
                  <a:srgbClr val="FFFFFF"/>
                </a:solidFill>
                <a:latin typeface="urw-din"/>
              </a:rPr>
              <a:t>The instruction pipeline of a RISC processor has the following stages: Instruction Fetch (IF), Instruction Decode (ID), Operand Fetch (OF), Perform Operation (PO) and Writeback (WB), The IF, ID, OF and WB stages take 1 clock cycle each for every instruction. Consider a sequence of 100 instructions. In the PO stage, 40 instructions take 3 clock cycles each, 35 instructions take 2 clock cycles each, and the remaining 25 instructions take 1 clock cycle each. Assume that there are no data hazards and no control hazards.</a:t>
            </a:r>
          </a:p>
          <a:p>
            <a:pPr marL="0" indent="0" fontAlgn="base">
              <a:buNone/>
            </a:pPr>
            <a:r>
              <a:rPr lang="en-IN" sz="1350" dirty="0">
                <a:solidFill>
                  <a:srgbClr val="FFFFFF"/>
                </a:solidFill>
                <a:latin typeface="urw-din"/>
              </a:rPr>
              <a:t>The number of clock cycles required for completion of execution of the sequence of instruction is ______ .</a:t>
            </a:r>
          </a:p>
          <a:p>
            <a:pPr marL="0" indent="0">
              <a:buNone/>
            </a:pPr>
            <a:endParaRPr lang="en-IN" sz="1350" dirty="0">
              <a:solidFill>
                <a:schemeClr val="bg1"/>
              </a:solidFill>
              <a:latin typeface="GothamSSm"/>
            </a:endParaRPr>
          </a:p>
          <a:p>
            <a:pPr marL="0" indent="0">
              <a:buNone/>
            </a:pPr>
            <a:r>
              <a:rPr lang="en-IN" sz="1350" dirty="0">
                <a:solidFill>
                  <a:schemeClr val="bg1"/>
                </a:solidFill>
                <a:latin typeface="GothamSSm"/>
              </a:rPr>
              <a:t>Answer: 219</a:t>
            </a:r>
            <a:endParaRPr lang="en-US" sz="1350" dirty="0">
              <a:solidFill>
                <a:schemeClr val="bg1"/>
              </a:solidFill>
            </a:endParaRPr>
          </a:p>
        </p:txBody>
      </p:sp>
      <p:grpSp>
        <p:nvGrpSpPr>
          <p:cNvPr id="52"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59179" y="5461848"/>
            <a:ext cx="790850" cy="352267"/>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3"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grpSp>
    </p:spTree>
    <p:extLst>
      <p:ext uri="{BB962C8B-B14F-4D97-AF65-F5344CB8AC3E}">
        <p14:creationId xmlns:p14="http://schemas.microsoft.com/office/powerpoint/2010/main" val="16066964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dirty="0">
              <a:solidFill>
                <a:prstClr val="white"/>
              </a:solidFill>
              <a:latin typeface="Calibri" panose="020F0502020204030204"/>
            </a:endParaRPr>
          </a:p>
        </p:txBody>
      </p:sp>
      <p:sp>
        <p:nvSpPr>
          <p:cNvPr id="10"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96" y="1637878"/>
            <a:ext cx="3566211" cy="35662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558" y="1629455"/>
            <a:ext cx="3566211" cy="356621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70" y="1558391"/>
            <a:ext cx="3566211" cy="35662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2BE61DB0-C7E8-6BD9-06F0-32216E27FE60}"/>
              </a:ext>
            </a:extLst>
          </p:cNvPr>
          <p:cNvSpPr>
            <a:spLocks noGrp="1"/>
          </p:cNvSpPr>
          <p:nvPr>
            <p:ph type="title"/>
          </p:nvPr>
        </p:nvSpPr>
        <p:spPr>
          <a:xfrm>
            <a:off x="826776" y="2265369"/>
            <a:ext cx="3022599" cy="2411530"/>
          </a:xfrm>
        </p:spPr>
        <p:txBody>
          <a:bodyPr>
            <a:normAutofit/>
          </a:bodyPr>
          <a:lstStyle/>
          <a:p>
            <a:pPr algn="ctr"/>
            <a:r>
              <a:rPr lang="en-US" dirty="0">
                <a:solidFill>
                  <a:schemeClr val="bg1"/>
                </a:solidFill>
              </a:rPr>
              <a:t>Question – GATE CS 2022</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40670"/>
            <a:ext cx="1396391" cy="538136"/>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defTabSz="685800" fontAlgn="auto">
                <a:spcBef>
                  <a:spcPts val="0"/>
                </a:spcBef>
                <a:spcAft>
                  <a:spcPts val="0"/>
                </a:spcAft>
              </a:pPr>
              <a:endParaRPr lang="en-US" sz="1350">
                <a:solidFill>
                  <a:prstClr val="black"/>
                </a:solidFill>
                <a:latin typeface="Calibri" panose="020F0502020204030204"/>
              </a:endParaRPr>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defTabSz="685800" fontAlgn="auto">
                <a:spcBef>
                  <a:spcPts val="0"/>
                </a:spcBef>
                <a:spcAft>
                  <a:spcPts val="0"/>
                </a:spcAft>
              </a:pPr>
              <a:endParaRPr lang="en-US" sz="1350" dirty="0">
                <a:solidFill>
                  <a:prstClr val="black"/>
                </a:solidFill>
                <a:latin typeface="Calibri" panose="020F0502020204030204"/>
              </a:endParaRPr>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120060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1393" y="1200609"/>
            <a:ext cx="685924" cy="68592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4567248"/>
            <a:ext cx="239956" cy="239956"/>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50"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232" y="4567248"/>
            <a:ext cx="239956" cy="23995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pPr>
            <a:endParaRPr lang="en-US" sz="1350">
              <a:solidFill>
                <a:prstClr val="white"/>
              </a:solidFill>
              <a:latin typeface="Calibri" panose="020F0502020204030204"/>
            </a:endParaRPr>
          </a:p>
        </p:txBody>
      </p:sp>
      <p:sp>
        <p:nvSpPr>
          <p:cNvPr id="51" name="Content Placeholder 2">
            <a:extLst>
              <a:ext uri="{FF2B5EF4-FFF2-40B4-BE49-F238E27FC236}">
                <a16:creationId xmlns:a16="http://schemas.microsoft.com/office/drawing/2014/main" id="{F2CE32F5-91BD-D730-171A-DD610860E94D}"/>
              </a:ext>
            </a:extLst>
          </p:cNvPr>
          <p:cNvSpPr>
            <a:spLocks noGrp="1"/>
          </p:cNvSpPr>
          <p:nvPr>
            <p:ph idx="1"/>
          </p:nvPr>
        </p:nvSpPr>
        <p:spPr>
          <a:xfrm>
            <a:off x="4676151" y="1705384"/>
            <a:ext cx="3912880" cy="3263504"/>
          </a:xfrm>
        </p:spPr>
        <p:txBody>
          <a:bodyPr>
            <a:noAutofit/>
          </a:bodyPr>
          <a:lstStyle/>
          <a:p>
            <a:pPr marL="0" indent="0" fontAlgn="base">
              <a:buNone/>
            </a:pPr>
            <a:r>
              <a:rPr lang="en-IN" sz="1350" dirty="0">
                <a:solidFill>
                  <a:srgbClr val="FFFFFF"/>
                </a:solidFill>
                <a:latin typeface="urw-din"/>
              </a:rPr>
              <a:t>A processor X1 operating at 2 GHz has a standard 5-stage RISC instruction pipeline having a base CPI (cycles per instruction) of one without any pipeline hazards. For a given program P that has 30% branch instructions, control hazards incur 2 cycles stall for every branch. A new version of the processor X2 operating at same clock frequency has an additional branch predictor unit (BPU) that completely eliminates stalls for correctly predicted branches. There is neither any savings nor any additional stalls for wrong predictions. There are no structural hazards and data hazards for X1 and X2. If the BPU has a prediction accuracy of 80%, the speed up (rounded off to two decimal places) obtained by X2 over X1 in executing P is ______.</a:t>
            </a:r>
            <a:endParaRPr lang="en-IN" sz="1350" dirty="0">
              <a:solidFill>
                <a:schemeClr val="bg1"/>
              </a:solidFill>
              <a:latin typeface="GothamSSm"/>
            </a:endParaRPr>
          </a:p>
          <a:p>
            <a:pPr marL="0" indent="0">
              <a:buNone/>
            </a:pPr>
            <a:r>
              <a:rPr lang="en-IN" sz="1350" dirty="0">
                <a:solidFill>
                  <a:schemeClr val="bg1"/>
                </a:solidFill>
                <a:latin typeface="GothamSSm"/>
              </a:rPr>
              <a:t>Answer: 1.428</a:t>
            </a:r>
            <a:endParaRPr lang="en-US" sz="1350" dirty="0">
              <a:solidFill>
                <a:schemeClr val="bg1"/>
              </a:solidFill>
            </a:endParaRPr>
          </a:p>
        </p:txBody>
      </p:sp>
      <p:grpSp>
        <p:nvGrpSpPr>
          <p:cNvPr id="52"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359179" y="5461848"/>
            <a:ext cx="790850" cy="352267"/>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53"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defTabSz="685800" fontAlgn="auto">
                <a:spcBef>
                  <a:spcPts val="0"/>
                </a:spcBef>
                <a:spcAft>
                  <a:spcPts val="0"/>
                </a:spcAft>
              </a:pPr>
              <a:endParaRPr lang="en-US" sz="1350">
                <a:solidFill>
                  <a:prstClr val="black"/>
                </a:solidFill>
                <a:latin typeface="Calibri" panose="020F0502020204030204"/>
              </a:endParaRPr>
            </a:p>
          </p:txBody>
        </p:sp>
      </p:grpSp>
    </p:spTree>
    <p:extLst>
      <p:ext uri="{BB962C8B-B14F-4D97-AF65-F5344CB8AC3E}">
        <p14:creationId xmlns:p14="http://schemas.microsoft.com/office/powerpoint/2010/main" val="2730134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ACBF5E6B-8E16-3594-3422-51D590325D93}"/>
              </a:ext>
            </a:extLst>
          </p:cNvPr>
          <p:cNvSpPr>
            <a:spLocks noGrp="1" noChangeArrowheads="1"/>
          </p:cNvSpPr>
          <p:nvPr>
            <p:ph type="title"/>
          </p:nvPr>
        </p:nvSpPr>
        <p:spPr/>
        <p:txBody>
          <a:bodyPr/>
          <a:lstStyle/>
          <a:p>
            <a:r>
              <a:rPr lang="en-US" altLang="en-US"/>
              <a:t>Data Transfer Instructions</a:t>
            </a:r>
          </a:p>
        </p:txBody>
      </p:sp>
      <p:sp>
        <p:nvSpPr>
          <p:cNvPr id="47107" name="Rectangle 3">
            <a:extLst>
              <a:ext uri="{FF2B5EF4-FFF2-40B4-BE49-F238E27FC236}">
                <a16:creationId xmlns:a16="http://schemas.microsoft.com/office/drawing/2014/main" id="{C3C1CF5F-69ED-EB4A-912A-837E8485A191}"/>
              </a:ext>
            </a:extLst>
          </p:cNvPr>
          <p:cNvSpPr>
            <a:spLocks noGrp="1" noChangeArrowheads="1"/>
          </p:cNvSpPr>
          <p:nvPr>
            <p:ph type="body" idx="1"/>
          </p:nvPr>
        </p:nvSpPr>
        <p:spPr/>
        <p:txBody>
          <a:bodyPr/>
          <a:lstStyle/>
          <a:p>
            <a:r>
              <a:rPr lang="en-US" altLang="en-US" sz="2800"/>
              <a:t>MIPS has two basic </a:t>
            </a:r>
            <a:r>
              <a:rPr lang="en-US" altLang="en-US" sz="2800">
                <a:solidFill>
                  <a:srgbClr val="A50021"/>
                </a:solidFill>
              </a:rPr>
              <a:t>data transfer</a:t>
            </a:r>
            <a:r>
              <a:rPr lang="en-US" altLang="en-US" sz="2800"/>
              <a:t> instructions for accessing memory</a:t>
            </a:r>
          </a:p>
          <a:p>
            <a:pPr>
              <a:buFontTx/>
              <a:buNone/>
            </a:pPr>
            <a:r>
              <a:rPr lang="en-US" altLang="en-US" sz="2800">
                <a:solidFill>
                  <a:srgbClr val="A50021"/>
                </a:solidFill>
                <a:latin typeface="Courier New" panose="02070309020205020404" pitchFamily="49" charset="0"/>
              </a:rPr>
              <a:t>lw $t0,4($s3)  #load word from memory</a:t>
            </a:r>
          </a:p>
          <a:p>
            <a:pPr>
              <a:buFontTx/>
              <a:buNone/>
            </a:pPr>
            <a:r>
              <a:rPr lang="en-US" altLang="en-US" sz="2800">
                <a:solidFill>
                  <a:srgbClr val="A50021"/>
                </a:solidFill>
                <a:latin typeface="Courier New" panose="02070309020205020404" pitchFamily="49" charset="0"/>
              </a:rPr>
              <a:t>sw $t0,8($s3)</a:t>
            </a:r>
            <a:r>
              <a:rPr lang="en-US" altLang="en-US" sz="2800">
                <a:latin typeface="Courier New" panose="02070309020205020404" pitchFamily="49" charset="0"/>
              </a:rPr>
              <a:t>  #store word to memory</a:t>
            </a:r>
          </a:p>
          <a:p>
            <a:r>
              <a:rPr lang="en-US" altLang="en-US" sz="2800"/>
              <a:t>Load instruction syntax: </a:t>
            </a:r>
            <a:r>
              <a:rPr lang="en-US" altLang="en-US" sz="2800">
                <a:solidFill>
                  <a:srgbClr val="A50021"/>
                </a:solidFill>
              </a:rPr>
              <a:t>lw reg1, offset(reg2)</a:t>
            </a:r>
          </a:p>
          <a:p>
            <a:pPr lvl="1"/>
            <a:r>
              <a:rPr lang="en-US" altLang="en-US" sz="2400"/>
              <a:t>Operator name: lw (meaning Load Word, so 32 bits or one word are loaded at a time)</a:t>
            </a:r>
          </a:p>
          <a:p>
            <a:pPr lvl="1"/>
            <a:r>
              <a:rPr lang="en-US" altLang="en-US" sz="2400"/>
              <a:t>Reg1: register that will receive the transferred data</a:t>
            </a:r>
          </a:p>
          <a:p>
            <a:pPr lvl="1"/>
            <a:r>
              <a:rPr lang="en-US" altLang="en-US" sz="2400"/>
              <a:t>Offset: a numerical offset in</a:t>
            </a:r>
            <a:r>
              <a:rPr lang="en-US" altLang="en-US" sz="2400">
                <a:solidFill>
                  <a:schemeClr val="folHlink"/>
                </a:solidFill>
              </a:rPr>
              <a:t> </a:t>
            </a:r>
            <a:r>
              <a:rPr lang="en-US" altLang="en-US" sz="2400">
                <a:solidFill>
                  <a:srgbClr val="A50021"/>
                </a:solidFill>
              </a:rPr>
              <a:t>bytes</a:t>
            </a:r>
          </a:p>
          <a:p>
            <a:pPr lvl="1"/>
            <a:r>
              <a:rPr lang="en-US" altLang="en-US" sz="2400"/>
              <a:t>Reg2: register containing pointer to memory, called base register</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AutoShape 2">
            <a:extLst>
              <a:ext uri="{FF2B5EF4-FFF2-40B4-BE49-F238E27FC236}">
                <a16:creationId xmlns:a16="http://schemas.microsoft.com/office/drawing/2014/main" id="{E8047AFF-72A0-A941-EC8E-ED433CA45AB3}"/>
              </a:ext>
            </a:extLst>
          </p:cNvPr>
          <p:cNvSpPr>
            <a:spLocks noChangeArrowheads="1"/>
          </p:cNvSpPr>
          <p:nvPr/>
        </p:nvSpPr>
        <p:spPr bwMode="auto">
          <a:xfrm>
            <a:off x="3429000" y="1146175"/>
            <a:ext cx="2286000" cy="911225"/>
          </a:xfrm>
          <a:prstGeom prst="leftArrow">
            <a:avLst>
              <a:gd name="adj1" fmla="val 46204"/>
              <a:gd name="adj2" fmla="val 45645"/>
            </a:avLst>
          </a:prstGeom>
          <a:noFill/>
          <a:ln w="2857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2400" b="1">
                <a:solidFill>
                  <a:srgbClr val="FF8000"/>
                </a:solidFill>
                <a:latin typeface="Helvetica" pitchFamily="2" charset="0"/>
              </a:rPr>
              <a:t>Data flow</a:t>
            </a:r>
            <a:endParaRPr lang="en-US" altLang="en-US" sz="2800">
              <a:solidFill>
                <a:srgbClr val="FF8000"/>
              </a:solidFill>
              <a:latin typeface="Helvetica" pitchFamily="2" charset="0"/>
            </a:endParaRPr>
          </a:p>
        </p:txBody>
      </p:sp>
      <p:sp>
        <p:nvSpPr>
          <p:cNvPr id="49155" name="Rectangle 3">
            <a:extLst>
              <a:ext uri="{FF2B5EF4-FFF2-40B4-BE49-F238E27FC236}">
                <a16:creationId xmlns:a16="http://schemas.microsoft.com/office/drawing/2014/main" id="{EA664000-59CB-BD25-A864-08C797A8E7D2}"/>
              </a:ext>
            </a:extLst>
          </p:cNvPr>
          <p:cNvSpPr>
            <a:spLocks noGrp="1" noChangeArrowheads="1"/>
          </p:cNvSpPr>
          <p:nvPr>
            <p:ph type="title"/>
          </p:nvPr>
        </p:nvSpPr>
        <p:spPr/>
        <p:txBody>
          <a:bodyPr/>
          <a:lstStyle/>
          <a:p>
            <a:r>
              <a:rPr lang="en-US" altLang="en-US"/>
              <a:t>Load Word Example</a:t>
            </a:r>
          </a:p>
        </p:txBody>
      </p:sp>
      <p:sp>
        <p:nvSpPr>
          <p:cNvPr id="49156" name="Rectangle 4">
            <a:extLst>
              <a:ext uri="{FF2B5EF4-FFF2-40B4-BE49-F238E27FC236}">
                <a16:creationId xmlns:a16="http://schemas.microsoft.com/office/drawing/2014/main" id="{184169D0-3F19-102A-8ACD-6F7A4BA78A35}"/>
              </a:ext>
            </a:extLst>
          </p:cNvPr>
          <p:cNvSpPr>
            <a:spLocks noGrp="1" noChangeArrowheads="1"/>
          </p:cNvSpPr>
          <p:nvPr>
            <p:ph type="body" idx="1"/>
          </p:nvPr>
        </p:nvSpPr>
        <p:spPr/>
        <p:txBody>
          <a:bodyPr/>
          <a:lstStyle/>
          <a:p>
            <a:pPr>
              <a:lnSpc>
                <a:spcPct val="90000"/>
              </a:lnSpc>
            </a:pPr>
            <a:endParaRPr lang="en-US" altLang="en-US"/>
          </a:p>
          <a:p>
            <a:pPr>
              <a:lnSpc>
                <a:spcPct val="90000"/>
              </a:lnSpc>
            </a:pPr>
            <a:endParaRPr lang="en-US" altLang="en-US"/>
          </a:p>
          <a:p>
            <a:pPr>
              <a:lnSpc>
                <a:spcPct val="90000"/>
              </a:lnSpc>
            </a:pPr>
            <a:r>
              <a:rPr lang="en-US" altLang="en-US"/>
              <a:t>Example:	</a:t>
            </a:r>
            <a:r>
              <a:rPr lang="en-US" altLang="en-US">
                <a:solidFill>
                  <a:srgbClr val="A50021"/>
                </a:solidFill>
              </a:rPr>
              <a:t>lw $t0,12($s0)</a:t>
            </a:r>
          </a:p>
          <a:p>
            <a:pPr lvl="1">
              <a:lnSpc>
                <a:spcPct val="90000"/>
              </a:lnSpc>
            </a:pPr>
            <a:r>
              <a:rPr lang="en-US" altLang="en-US"/>
              <a:t>This instruction will take the pointer in $s0, add 12 bytes to it, and then load the value from the memory pointed to by this calculated sum into register $t0</a:t>
            </a:r>
          </a:p>
          <a:p>
            <a:pPr lvl="2">
              <a:lnSpc>
                <a:spcPct val="90000"/>
              </a:lnSpc>
            </a:pPr>
            <a:r>
              <a:rPr lang="en-US" altLang="en-US"/>
              <a:t>$s0 is called the base register</a:t>
            </a:r>
          </a:p>
          <a:p>
            <a:pPr lvl="2">
              <a:lnSpc>
                <a:spcPct val="90000"/>
              </a:lnSpc>
            </a:pPr>
            <a:r>
              <a:rPr lang="en-US" altLang="en-US"/>
              <a:t>12 is called the offset</a:t>
            </a:r>
          </a:p>
          <a:p>
            <a:pPr lvl="1">
              <a:lnSpc>
                <a:spcPct val="90000"/>
              </a:lnSpc>
            </a:pPr>
            <a:r>
              <a:rPr lang="en-US" altLang="en-US"/>
              <a:t>Offset is generally used in accessing elements of array or structure: base register points to beginning of array or structure</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AutoShape 2">
            <a:extLst>
              <a:ext uri="{FF2B5EF4-FFF2-40B4-BE49-F238E27FC236}">
                <a16:creationId xmlns:a16="http://schemas.microsoft.com/office/drawing/2014/main" id="{4AD600CF-1296-E930-B61B-3E3CEC66A8E3}"/>
              </a:ext>
            </a:extLst>
          </p:cNvPr>
          <p:cNvSpPr>
            <a:spLocks noChangeArrowheads="1"/>
          </p:cNvSpPr>
          <p:nvPr/>
        </p:nvSpPr>
        <p:spPr bwMode="auto">
          <a:xfrm flipH="1">
            <a:off x="3429000" y="3733800"/>
            <a:ext cx="2286000" cy="911225"/>
          </a:xfrm>
          <a:prstGeom prst="leftArrow">
            <a:avLst>
              <a:gd name="adj1" fmla="val 46204"/>
              <a:gd name="adj2" fmla="val 45645"/>
            </a:avLst>
          </a:prstGeom>
          <a:noFill/>
          <a:ln w="2857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2400" b="1">
                <a:solidFill>
                  <a:srgbClr val="FF8000"/>
                </a:solidFill>
                <a:latin typeface="Helvetica" pitchFamily="2" charset="0"/>
              </a:rPr>
              <a:t>Data flow</a:t>
            </a:r>
            <a:endParaRPr lang="en-US" altLang="en-US" sz="2800">
              <a:solidFill>
                <a:srgbClr val="FF8000"/>
              </a:solidFill>
              <a:latin typeface="Helvetica" pitchFamily="2" charset="0"/>
            </a:endParaRPr>
          </a:p>
        </p:txBody>
      </p:sp>
      <p:sp>
        <p:nvSpPr>
          <p:cNvPr id="51203" name="Rectangle 3">
            <a:extLst>
              <a:ext uri="{FF2B5EF4-FFF2-40B4-BE49-F238E27FC236}">
                <a16:creationId xmlns:a16="http://schemas.microsoft.com/office/drawing/2014/main" id="{D1B1E78E-07C2-1F38-9B52-9562D08B93A1}"/>
              </a:ext>
            </a:extLst>
          </p:cNvPr>
          <p:cNvSpPr>
            <a:spLocks noGrp="1" noChangeArrowheads="1"/>
          </p:cNvSpPr>
          <p:nvPr>
            <p:ph type="title"/>
          </p:nvPr>
        </p:nvSpPr>
        <p:spPr/>
        <p:txBody>
          <a:bodyPr/>
          <a:lstStyle/>
          <a:p>
            <a:r>
              <a:rPr lang="en-US" altLang="en-US"/>
              <a:t>Store Instruction</a:t>
            </a:r>
          </a:p>
        </p:txBody>
      </p:sp>
      <p:sp>
        <p:nvSpPr>
          <p:cNvPr id="51204" name="Rectangle 4">
            <a:extLst>
              <a:ext uri="{FF2B5EF4-FFF2-40B4-BE49-F238E27FC236}">
                <a16:creationId xmlns:a16="http://schemas.microsoft.com/office/drawing/2014/main" id="{A12C755A-7766-7377-6DA9-2AA7ADE607EA}"/>
              </a:ext>
            </a:extLst>
          </p:cNvPr>
          <p:cNvSpPr>
            <a:spLocks noGrp="1" noChangeArrowheads="1"/>
          </p:cNvSpPr>
          <p:nvPr>
            <p:ph type="body" idx="1"/>
          </p:nvPr>
        </p:nvSpPr>
        <p:spPr>
          <a:xfrm>
            <a:off x="381000" y="1676400"/>
            <a:ext cx="8229600" cy="4525963"/>
          </a:xfrm>
        </p:spPr>
        <p:txBody>
          <a:bodyPr/>
          <a:lstStyle/>
          <a:p>
            <a:pPr>
              <a:lnSpc>
                <a:spcPct val="90000"/>
              </a:lnSpc>
            </a:pPr>
            <a:r>
              <a:rPr lang="en-US" altLang="en-US"/>
              <a:t>Also want to store from register into memory</a:t>
            </a:r>
          </a:p>
          <a:p>
            <a:pPr lvl="1">
              <a:lnSpc>
                <a:spcPct val="90000"/>
              </a:lnSpc>
            </a:pPr>
            <a:r>
              <a:rPr lang="en-US" altLang="en-US"/>
              <a:t>sw: meaning Store Word, so 32 bits or one word are loaded at a time) </a:t>
            </a:r>
          </a:p>
          <a:p>
            <a:pPr lvl="1">
              <a:lnSpc>
                <a:spcPct val="90000"/>
              </a:lnSpc>
            </a:pPr>
            <a:r>
              <a:rPr lang="en-US" altLang="en-US"/>
              <a:t>Store instruction syntax is identical to Load’s</a:t>
            </a:r>
          </a:p>
          <a:p>
            <a:pPr lvl="1">
              <a:lnSpc>
                <a:spcPct val="90000"/>
              </a:lnSpc>
            </a:pPr>
            <a:endParaRPr lang="en-US" altLang="en-US" sz="1600"/>
          </a:p>
          <a:p>
            <a:pPr lvl="1">
              <a:lnSpc>
                <a:spcPct val="90000"/>
              </a:lnSpc>
            </a:pPr>
            <a:endParaRPr lang="en-US" altLang="en-US"/>
          </a:p>
          <a:p>
            <a:pPr>
              <a:lnSpc>
                <a:spcPct val="90000"/>
              </a:lnSpc>
            </a:pPr>
            <a:r>
              <a:rPr lang="en-US" altLang="en-US"/>
              <a:t>Example:  </a:t>
            </a:r>
            <a:r>
              <a:rPr lang="en-US" altLang="en-US">
                <a:solidFill>
                  <a:schemeClr val="folHlink"/>
                </a:solidFill>
              </a:rPr>
              <a:t>sw $t0,12($s0)</a:t>
            </a:r>
            <a:endParaRPr lang="en-US" altLang="en-US"/>
          </a:p>
          <a:p>
            <a:pPr lvl="1">
              <a:lnSpc>
                <a:spcPct val="90000"/>
              </a:lnSpc>
            </a:pPr>
            <a:r>
              <a:rPr lang="en-US" altLang="en-US"/>
              <a:t>This instruction will take the pointer in $s0, add 12 bytes to it, and then store the value from register $t0 into that memory address</a:t>
            </a:r>
          </a:p>
          <a:p>
            <a:pPr lvl="1">
              <a:lnSpc>
                <a:spcPct val="90000"/>
              </a:lnSpc>
            </a:pPr>
            <a:r>
              <a:rPr lang="en-US" altLang="en-US"/>
              <a:t>Remember: “Store INTO memory”</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6298DB9D-CDC4-1F35-BABE-A30EA8283A15}"/>
              </a:ext>
            </a:extLst>
          </p:cNvPr>
          <p:cNvSpPr>
            <a:spLocks noGrp="1" noChangeArrowheads="1"/>
          </p:cNvSpPr>
          <p:nvPr>
            <p:ph type="title"/>
          </p:nvPr>
        </p:nvSpPr>
        <p:spPr/>
        <p:txBody>
          <a:bodyPr/>
          <a:lstStyle/>
          <a:p>
            <a:r>
              <a:rPr lang="en-US" altLang="en-US"/>
              <a:t>Example</a:t>
            </a:r>
          </a:p>
        </p:txBody>
      </p:sp>
      <p:sp>
        <p:nvSpPr>
          <p:cNvPr id="53251" name="Rectangle 3">
            <a:extLst>
              <a:ext uri="{FF2B5EF4-FFF2-40B4-BE49-F238E27FC236}">
                <a16:creationId xmlns:a16="http://schemas.microsoft.com/office/drawing/2014/main" id="{280AA53E-FBBA-C457-F294-C5EA88785FCD}"/>
              </a:ext>
            </a:extLst>
          </p:cNvPr>
          <p:cNvSpPr>
            <a:spLocks noGrp="1" noChangeArrowheads="1"/>
          </p:cNvSpPr>
          <p:nvPr>
            <p:ph type="body" idx="1"/>
          </p:nvPr>
        </p:nvSpPr>
        <p:spPr/>
        <p:txBody>
          <a:bodyPr/>
          <a:lstStyle/>
          <a:p>
            <a:pPr>
              <a:lnSpc>
                <a:spcPct val="90000"/>
              </a:lnSpc>
            </a:pPr>
            <a:r>
              <a:rPr lang="en-US" altLang="en-US" sz="2800"/>
              <a:t>C code:		A[12] = h + A[8];</a:t>
            </a:r>
            <a:br>
              <a:rPr lang="en-US" altLang="en-US" sz="2800"/>
            </a:br>
            <a:r>
              <a:rPr lang="en-US" altLang="en-US" sz="2800"/>
              <a:t>MIPS code:	</a:t>
            </a:r>
          </a:p>
          <a:p>
            <a:pPr>
              <a:lnSpc>
                <a:spcPct val="90000"/>
              </a:lnSpc>
              <a:buFontTx/>
              <a:buNone/>
            </a:pPr>
            <a:r>
              <a:rPr lang="en-US" altLang="en-US" sz="2400">
                <a:solidFill>
                  <a:schemeClr val="folHlink"/>
                </a:solidFill>
              </a:rPr>
              <a:t>		</a:t>
            </a:r>
            <a:r>
              <a:rPr lang="en-US" altLang="en-US" sz="2400">
                <a:solidFill>
                  <a:srgbClr val="A50021"/>
                </a:solidFill>
              </a:rPr>
              <a:t>lw $t0, 32($s3) 	# base addr of array A in $s3</a:t>
            </a:r>
          </a:p>
          <a:p>
            <a:pPr>
              <a:lnSpc>
                <a:spcPct val="90000"/>
              </a:lnSpc>
              <a:buFontTx/>
              <a:buNone/>
            </a:pPr>
            <a:r>
              <a:rPr lang="en-US" altLang="en-US" sz="2400">
                <a:solidFill>
                  <a:srgbClr val="A50021"/>
                </a:solidFill>
              </a:rPr>
              <a:t>					# 1 array element is 4-byte</a:t>
            </a:r>
          </a:p>
          <a:p>
            <a:pPr>
              <a:lnSpc>
                <a:spcPct val="90000"/>
              </a:lnSpc>
              <a:buFontTx/>
              <a:buNone/>
            </a:pPr>
            <a:r>
              <a:rPr lang="en-US" altLang="en-US" sz="2400">
                <a:solidFill>
                  <a:srgbClr val="A50021"/>
                </a:solidFill>
              </a:rPr>
              <a:t>		add $t0, $s2, $t0	# h is associated with $s2</a:t>
            </a:r>
            <a:br>
              <a:rPr lang="en-US" altLang="en-US" sz="2400">
                <a:solidFill>
                  <a:srgbClr val="A50021"/>
                </a:solidFill>
              </a:rPr>
            </a:br>
            <a:r>
              <a:rPr lang="en-US" altLang="en-US" sz="2400">
                <a:solidFill>
                  <a:srgbClr val="A50021"/>
                </a:solidFill>
              </a:rPr>
              <a:t>	sw $t0, 48($s3)	# offset=12*4=48</a:t>
            </a:r>
            <a:br>
              <a:rPr lang="en-US" altLang="en-US" sz="2400">
                <a:solidFill>
                  <a:schemeClr val="folHlink"/>
                </a:solidFill>
              </a:rPr>
            </a:br>
            <a:r>
              <a:rPr lang="en-US" altLang="en-US" sz="2400">
                <a:solidFill>
                  <a:schemeClr val="folHlink"/>
                </a:solidFill>
              </a:rPr>
              <a:t>	</a:t>
            </a:r>
            <a:r>
              <a:rPr lang="en-US" altLang="en-US" sz="2800">
                <a:solidFill>
                  <a:schemeClr val="folHlink"/>
                </a:solidFill>
              </a:rPr>
              <a:t>		</a:t>
            </a:r>
            <a:r>
              <a:rPr lang="en-US" altLang="en-US" sz="2800"/>
              <a:t>			</a:t>
            </a:r>
          </a:p>
          <a:p>
            <a:pPr>
              <a:lnSpc>
                <a:spcPct val="90000"/>
              </a:lnSpc>
            </a:pPr>
            <a:r>
              <a:rPr lang="en-US" altLang="en-US" sz="2800"/>
              <a:t>Can refer to registers by name (e.g., $s2, $t2) instead of number</a:t>
            </a:r>
          </a:p>
          <a:p>
            <a:pPr>
              <a:lnSpc>
                <a:spcPct val="90000"/>
              </a:lnSpc>
            </a:pPr>
            <a:r>
              <a:rPr lang="en-US" altLang="en-US" sz="2800"/>
              <a:t>Store word has destination last</a:t>
            </a:r>
          </a:p>
          <a:p>
            <a:pPr>
              <a:lnSpc>
                <a:spcPct val="90000"/>
              </a:lnSpc>
            </a:pPr>
            <a:r>
              <a:rPr lang="en-US" altLang="en-US" sz="2800"/>
              <a:t>Remember arithmetic operands are registers, not memory!</a:t>
            </a:r>
          </a:p>
          <a:p>
            <a:pPr lvl="1">
              <a:lnSpc>
                <a:spcPct val="90000"/>
              </a:lnSpc>
            </a:pPr>
            <a:r>
              <a:rPr lang="en-US" altLang="en-US" sz="2400"/>
              <a:t>Can’t write:  	add 48($s3), $s2, 32($s3)</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C324A15-7A29-944B-A5CD-CA923811B6C0}"/>
              </a:ext>
            </a:extLst>
          </p:cNvPr>
          <p:cNvSpPr>
            <a:spLocks noGrp="1" noChangeArrowheads="1"/>
          </p:cNvSpPr>
          <p:nvPr>
            <p:ph type="title"/>
          </p:nvPr>
        </p:nvSpPr>
        <p:spPr/>
        <p:txBody>
          <a:bodyPr/>
          <a:lstStyle/>
          <a:p>
            <a:r>
              <a:rPr lang="en-US" altLang="en-US"/>
              <a:t>Pointers vs. Values</a:t>
            </a:r>
          </a:p>
        </p:txBody>
      </p:sp>
      <p:sp>
        <p:nvSpPr>
          <p:cNvPr id="55299" name="Rectangle 3">
            <a:extLst>
              <a:ext uri="{FF2B5EF4-FFF2-40B4-BE49-F238E27FC236}">
                <a16:creationId xmlns:a16="http://schemas.microsoft.com/office/drawing/2014/main" id="{07459185-D615-DD94-12EC-8414EE9D508D}"/>
              </a:ext>
            </a:extLst>
          </p:cNvPr>
          <p:cNvSpPr>
            <a:spLocks noGrp="1" noChangeArrowheads="1"/>
          </p:cNvSpPr>
          <p:nvPr>
            <p:ph type="body" idx="1"/>
          </p:nvPr>
        </p:nvSpPr>
        <p:spPr/>
        <p:txBody>
          <a:bodyPr/>
          <a:lstStyle/>
          <a:p>
            <a:r>
              <a:rPr lang="en-US" altLang="en-US"/>
              <a:t>Key concept: a register can hold any 32-bit value</a:t>
            </a:r>
          </a:p>
          <a:p>
            <a:pPr lvl="1"/>
            <a:r>
              <a:rPr lang="en-US" altLang="en-US"/>
              <a:t>That value can be a </a:t>
            </a:r>
            <a:r>
              <a:rPr lang="en-US" altLang="en-US" i="1"/>
              <a:t>signed int</a:t>
            </a:r>
            <a:r>
              <a:rPr lang="en-US" altLang="en-US"/>
              <a:t>, an </a:t>
            </a:r>
            <a:r>
              <a:rPr lang="en-US" altLang="en-US" i="1"/>
              <a:t>unsigned int</a:t>
            </a:r>
            <a:r>
              <a:rPr lang="en-US" altLang="en-US"/>
              <a:t>, a </a:t>
            </a:r>
            <a:r>
              <a:rPr lang="en-US" altLang="en-US" i="1"/>
              <a:t>pointer</a:t>
            </a:r>
            <a:r>
              <a:rPr lang="en-US" altLang="en-US"/>
              <a:t> (memory address), and so on</a:t>
            </a:r>
          </a:p>
          <a:p>
            <a:pPr lvl="1"/>
            <a:r>
              <a:rPr lang="en-US" altLang="en-US"/>
              <a:t>If you write </a:t>
            </a:r>
            <a:r>
              <a:rPr lang="en-US" altLang="en-US">
                <a:solidFill>
                  <a:srgbClr val="A50021"/>
                </a:solidFill>
              </a:rPr>
              <a:t>add $t2,$t1,$t0</a:t>
            </a:r>
            <a:r>
              <a:rPr lang="en-US" altLang="en-US"/>
              <a:t>, then $t0 and $t1 better contain values</a:t>
            </a:r>
          </a:p>
          <a:p>
            <a:pPr lvl="1"/>
            <a:r>
              <a:rPr lang="en-US" altLang="en-US"/>
              <a:t>If you write</a:t>
            </a:r>
            <a:r>
              <a:rPr lang="en-US" altLang="zh-CN">
                <a:ea typeface="宋体" panose="02010600030101010101" pitchFamily="2" charset="-122"/>
              </a:rPr>
              <a:t> </a:t>
            </a:r>
            <a:r>
              <a:rPr lang="en-US" altLang="en-US">
                <a:solidFill>
                  <a:srgbClr val="A50021"/>
                </a:solidFill>
              </a:rPr>
              <a:t>lw $t2,0($t0),</a:t>
            </a:r>
            <a:r>
              <a:rPr lang="en-US" altLang="en-US"/>
              <a:t> then $t0 better contains a pointer</a:t>
            </a:r>
          </a:p>
          <a:p>
            <a:r>
              <a:rPr lang="en-US" altLang="en-US"/>
              <a:t>Don’t mix these up!</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FEA081DC-4C55-C954-EF07-23AC201D64CE}"/>
              </a:ext>
            </a:extLst>
          </p:cNvPr>
          <p:cNvSpPr>
            <a:spLocks noGrp="1" noChangeArrowheads="1"/>
          </p:cNvSpPr>
          <p:nvPr>
            <p:ph type="title"/>
          </p:nvPr>
        </p:nvSpPr>
        <p:spPr/>
        <p:txBody>
          <a:bodyPr/>
          <a:lstStyle/>
          <a:p>
            <a:r>
              <a:rPr lang="en-US" altLang="en-US"/>
              <a:t> Loading &amp; Storing Bytes</a:t>
            </a:r>
          </a:p>
        </p:txBody>
      </p:sp>
      <p:sp>
        <p:nvSpPr>
          <p:cNvPr id="59395" name="Rectangle 3">
            <a:extLst>
              <a:ext uri="{FF2B5EF4-FFF2-40B4-BE49-F238E27FC236}">
                <a16:creationId xmlns:a16="http://schemas.microsoft.com/office/drawing/2014/main" id="{C1B8BD23-8C5D-3243-9F21-4AAFA809D102}"/>
              </a:ext>
            </a:extLst>
          </p:cNvPr>
          <p:cNvSpPr>
            <a:spLocks noGrp="1" noChangeArrowheads="1"/>
          </p:cNvSpPr>
          <p:nvPr>
            <p:ph type="body" idx="1"/>
          </p:nvPr>
        </p:nvSpPr>
        <p:spPr>
          <a:xfrm>
            <a:off x="457200" y="1219200"/>
            <a:ext cx="8229600" cy="4525963"/>
          </a:xfrm>
        </p:spPr>
        <p:txBody>
          <a:bodyPr/>
          <a:lstStyle/>
          <a:p>
            <a:pPr>
              <a:lnSpc>
                <a:spcPct val="90000"/>
              </a:lnSpc>
            </a:pPr>
            <a:r>
              <a:rPr lang="en-US" altLang="en-US" sz="2800" dirty="0"/>
              <a:t>In addition to word data transfers, MIPS has byte data transfers for characters (char type)</a:t>
            </a:r>
          </a:p>
          <a:p>
            <a:pPr lvl="1">
              <a:lnSpc>
                <a:spcPct val="90000"/>
              </a:lnSpc>
            </a:pPr>
            <a:r>
              <a:rPr lang="en-US" altLang="en-US" sz="2400" dirty="0"/>
              <a:t>Load byte:</a:t>
            </a:r>
            <a:r>
              <a:rPr lang="en-US" altLang="en-US" sz="2400" dirty="0">
                <a:solidFill>
                  <a:schemeClr val="folHlink"/>
                </a:solidFill>
                <a:latin typeface="Courier" panose="02070309020205020404" pitchFamily="49" charset="0"/>
              </a:rPr>
              <a:t> </a:t>
            </a:r>
            <a:r>
              <a:rPr lang="en-US" altLang="en-US" sz="2400" dirty="0" err="1">
                <a:solidFill>
                  <a:srgbClr val="A50021"/>
                </a:solidFill>
                <a:latin typeface="Courier" panose="02070309020205020404" pitchFamily="49" charset="0"/>
              </a:rPr>
              <a:t>lb</a:t>
            </a:r>
            <a:r>
              <a:rPr lang="en-US" altLang="en-US" sz="2400" dirty="0"/>
              <a:t>; store byte: </a:t>
            </a:r>
            <a:r>
              <a:rPr lang="en-US" altLang="en-US" sz="2400" dirty="0">
                <a:solidFill>
                  <a:srgbClr val="A50021"/>
                </a:solidFill>
                <a:latin typeface="Courier" panose="02070309020205020404" pitchFamily="49" charset="0"/>
              </a:rPr>
              <a:t>sb</a:t>
            </a:r>
            <a:endParaRPr lang="en-US" altLang="en-US" sz="2400" dirty="0">
              <a:solidFill>
                <a:srgbClr val="A50021"/>
              </a:solidFill>
            </a:endParaRPr>
          </a:p>
          <a:p>
            <a:pPr lvl="1">
              <a:lnSpc>
                <a:spcPct val="90000"/>
              </a:lnSpc>
            </a:pPr>
            <a:r>
              <a:rPr lang="en-US" altLang="en-US" sz="2400" dirty="0"/>
              <a:t>Same format as </a:t>
            </a:r>
            <a:r>
              <a:rPr lang="en-US" altLang="en-US" sz="2400" dirty="0" err="1"/>
              <a:t>lw</a:t>
            </a:r>
            <a:r>
              <a:rPr lang="en-US" altLang="en-US" sz="2400" dirty="0"/>
              <a:t>, </a:t>
            </a:r>
            <a:r>
              <a:rPr lang="en-US" altLang="en-US" sz="2400" dirty="0" err="1"/>
              <a:t>sw</a:t>
            </a:r>
            <a:endParaRPr lang="en-US" altLang="en-US" sz="2400" dirty="0"/>
          </a:p>
          <a:p>
            <a:pPr>
              <a:lnSpc>
                <a:spcPct val="90000"/>
              </a:lnSpc>
            </a:pPr>
            <a:r>
              <a:rPr lang="en-US" altLang="en-US" sz="2800" dirty="0"/>
              <a:t>What to do with other 24 bits in the 32 bit register?</a:t>
            </a:r>
          </a:p>
          <a:p>
            <a:pPr lvl="1">
              <a:lnSpc>
                <a:spcPct val="90000"/>
              </a:lnSpc>
            </a:pPr>
            <a:r>
              <a:rPr lang="en-US" altLang="en-US" sz="2400" dirty="0" err="1">
                <a:latin typeface="Courier" panose="02070309020205020404" pitchFamily="49" charset="0"/>
              </a:rPr>
              <a:t>lb</a:t>
            </a:r>
            <a:r>
              <a:rPr lang="en-US" altLang="en-US" sz="2400" dirty="0"/>
              <a:t>: sign extends to fill upper 24 bits</a:t>
            </a:r>
          </a:p>
          <a:p>
            <a:pPr lvl="1">
              <a:lnSpc>
                <a:spcPct val="90000"/>
              </a:lnSpc>
            </a:pPr>
            <a:endParaRPr lang="en-US" altLang="en-US" sz="2400" dirty="0"/>
          </a:p>
          <a:p>
            <a:pPr>
              <a:lnSpc>
                <a:spcPct val="90000"/>
              </a:lnSpc>
            </a:pPr>
            <a:endParaRPr lang="en-US" altLang="en-US" sz="2800" dirty="0"/>
          </a:p>
          <a:p>
            <a:pPr>
              <a:lnSpc>
                <a:spcPct val="90000"/>
              </a:lnSpc>
            </a:pPr>
            <a:endParaRPr lang="en-US" altLang="en-US" sz="2800" dirty="0"/>
          </a:p>
          <a:p>
            <a:pPr>
              <a:lnSpc>
                <a:spcPct val="90000"/>
              </a:lnSpc>
            </a:pPr>
            <a:r>
              <a:rPr lang="en-US" altLang="en-US" sz="2800" dirty="0"/>
              <a:t>Normally do not want to sign extend chars</a:t>
            </a:r>
          </a:p>
          <a:p>
            <a:pPr lvl="1">
              <a:lnSpc>
                <a:spcPct val="90000"/>
              </a:lnSpc>
            </a:pPr>
            <a:r>
              <a:rPr lang="en-US" altLang="en-US" sz="2400" dirty="0"/>
              <a:t>MIPS instruction that does not sign extend when loading bytes -- load byte unsigned: </a:t>
            </a:r>
            <a:r>
              <a:rPr lang="en-US" altLang="en-US" sz="2400" dirty="0" err="1">
                <a:solidFill>
                  <a:srgbClr val="A50021"/>
                </a:solidFill>
                <a:latin typeface="Courier" panose="02070309020205020404" pitchFamily="49" charset="0"/>
              </a:rPr>
              <a:t>lbu</a:t>
            </a:r>
            <a:endParaRPr lang="en-US" altLang="en-US" sz="2400" dirty="0">
              <a:solidFill>
                <a:srgbClr val="A50021"/>
              </a:solidFill>
            </a:endParaRPr>
          </a:p>
        </p:txBody>
      </p:sp>
      <p:grpSp>
        <p:nvGrpSpPr>
          <p:cNvPr id="59396" name="Group 4">
            <a:extLst>
              <a:ext uri="{FF2B5EF4-FFF2-40B4-BE49-F238E27FC236}">
                <a16:creationId xmlns:a16="http://schemas.microsoft.com/office/drawing/2014/main" id="{593973E0-8BDB-B9B5-2EB4-3CD5D23175B7}"/>
              </a:ext>
            </a:extLst>
          </p:cNvPr>
          <p:cNvGrpSpPr>
            <a:grpSpLocks/>
          </p:cNvGrpSpPr>
          <p:nvPr/>
        </p:nvGrpSpPr>
        <p:grpSpPr bwMode="auto">
          <a:xfrm>
            <a:off x="1143000" y="4114800"/>
            <a:ext cx="5478463" cy="1095375"/>
            <a:chOff x="671" y="2400"/>
            <a:chExt cx="3451" cy="690"/>
          </a:xfrm>
        </p:grpSpPr>
        <p:grpSp>
          <p:nvGrpSpPr>
            <p:cNvPr id="59397" name="Group 5">
              <a:extLst>
                <a:ext uri="{FF2B5EF4-FFF2-40B4-BE49-F238E27FC236}">
                  <a16:creationId xmlns:a16="http://schemas.microsoft.com/office/drawing/2014/main" id="{9CAE8ADA-9921-C5BA-AC73-82C73E68D647}"/>
                </a:ext>
              </a:extLst>
            </p:cNvPr>
            <p:cNvGrpSpPr>
              <a:grpSpLocks/>
            </p:cNvGrpSpPr>
            <p:nvPr/>
          </p:nvGrpSpPr>
          <p:grpSpPr bwMode="auto">
            <a:xfrm>
              <a:off x="768" y="2601"/>
              <a:ext cx="3312" cy="489"/>
              <a:chOff x="768" y="1872"/>
              <a:chExt cx="3312" cy="489"/>
            </a:xfrm>
          </p:grpSpPr>
          <p:sp>
            <p:nvSpPr>
              <p:cNvPr id="59398" name="Text Box 6">
                <a:extLst>
                  <a:ext uri="{FF2B5EF4-FFF2-40B4-BE49-F238E27FC236}">
                    <a16:creationId xmlns:a16="http://schemas.microsoft.com/office/drawing/2014/main" id="{508AA2F5-41E3-9ACF-E94A-39FE635ED122}"/>
                  </a:ext>
                </a:extLst>
              </p:cNvPr>
              <p:cNvSpPr txBox="1">
                <a:spLocks noChangeArrowheads="1"/>
              </p:cNvSpPr>
              <p:nvPr/>
            </p:nvSpPr>
            <p:spPr bwMode="auto">
              <a:xfrm>
                <a:off x="816" y="2073"/>
                <a:ext cx="2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lang="en-US" altLang="en-US" sz="2400" b="1">
                    <a:solidFill>
                      <a:schemeClr val="accent1"/>
                    </a:solidFill>
                    <a:latin typeface="Helvetica" pitchFamily="2" charset="0"/>
                  </a:rPr>
                  <a:t>…is copied to “sign-extend”</a:t>
                </a:r>
              </a:p>
            </p:txBody>
          </p:sp>
          <p:sp>
            <p:nvSpPr>
              <p:cNvPr id="59399" name="AutoShape 7">
                <a:extLst>
                  <a:ext uri="{FF2B5EF4-FFF2-40B4-BE49-F238E27FC236}">
                    <a16:creationId xmlns:a16="http://schemas.microsoft.com/office/drawing/2014/main" id="{5B4AC23F-748B-A74E-2B23-EA9A18A2D737}"/>
                  </a:ext>
                </a:extLst>
              </p:cNvPr>
              <p:cNvSpPr>
                <a:spLocks noChangeArrowheads="1"/>
              </p:cNvSpPr>
              <p:nvPr/>
            </p:nvSpPr>
            <p:spPr bwMode="auto">
              <a:xfrm>
                <a:off x="768" y="1872"/>
                <a:ext cx="3312" cy="155"/>
              </a:xfrm>
              <a:prstGeom prst="leftArrow">
                <a:avLst>
                  <a:gd name="adj1" fmla="val 50000"/>
                  <a:gd name="adj2" fmla="val 534194"/>
                </a:avLst>
              </a:prstGeom>
              <a:solidFill>
                <a:schemeClr val="accent1"/>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9400" name="Rectangle 8">
              <a:extLst>
                <a:ext uri="{FF2B5EF4-FFF2-40B4-BE49-F238E27FC236}">
                  <a16:creationId xmlns:a16="http://schemas.microsoft.com/office/drawing/2014/main" id="{2FA72612-2225-2B13-2FE4-7C49977F1529}"/>
                </a:ext>
              </a:extLst>
            </p:cNvPr>
            <p:cNvSpPr>
              <a:spLocks noChangeArrowheads="1"/>
            </p:cNvSpPr>
            <p:nvPr/>
          </p:nvSpPr>
          <p:spPr bwMode="auto">
            <a:xfrm>
              <a:off x="671" y="2400"/>
              <a:ext cx="34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b="1" dirty="0" err="1">
                  <a:latin typeface="Courier New" panose="02070309020205020404" pitchFamily="49" charset="0"/>
                </a:rPr>
                <a:t>xxxx</a:t>
              </a:r>
              <a:r>
                <a:rPr lang="en-US" altLang="en-US" sz="2400" b="1" dirty="0">
                  <a:latin typeface="Courier New" panose="02070309020205020404" pitchFamily="49" charset="0"/>
                </a:rPr>
                <a:t> </a:t>
              </a:r>
              <a:r>
                <a:rPr lang="en-US" altLang="en-US" sz="2400" b="1" dirty="0" err="1">
                  <a:latin typeface="Courier New" panose="02070309020205020404" pitchFamily="49" charset="0"/>
                </a:rPr>
                <a:t>xxxx</a:t>
              </a:r>
              <a:r>
                <a:rPr lang="en-US" altLang="en-US" sz="2400" b="1" dirty="0">
                  <a:latin typeface="Courier New" panose="02070309020205020404" pitchFamily="49" charset="0"/>
                </a:rPr>
                <a:t> </a:t>
              </a:r>
              <a:r>
                <a:rPr lang="en-US" altLang="en-US" sz="2400" b="1" dirty="0" err="1">
                  <a:latin typeface="Courier New" panose="02070309020205020404" pitchFamily="49" charset="0"/>
                </a:rPr>
                <a:t>xxxx</a:t>
              </a:r>
              <a:r>
                <a:rPr lang="en-US" altLang="en-US" sz="2400" b="1" dirty="0">
                  <a:latin typeface="Courier New" panose="02070309020205020404" pitchFamily="49" charset="0"/>
                </a:rPr>
                <a:t> </a:t>
              </a:r>
              <a:r>
                <a:rPr lang="en-US" altLang="en-US" sz="2400" b="1" dirty="0" err="1">
                  <a:latin typeface="Courier New" panose="02070309020205020404" pitchFamily="49" charset="0"/>
                </a:rPr>
                <a:t>xxxx</a:t>
              </a:r>
              <a:r>
                <a:rPr lang="en-US" altLang="en-US" sz="2400" b="1" dirty="0">
                  <a:latin typeface="Courier New" panose="02070309020205020404" pitchFamily="49" charset="0"/>
                </a:rPr>
                <a:t> </a:t>
              </a:r>
              <a:r>
                <a:rPr lang="en-US" altLang="en-US" sz="2400" b="1" dirty="0" err="1">
                  <a:latin typeface="Courier New" panose="02070309020205020404" pitchFamily="49" charset="0"/>
                </a:rPr>
                <a:t>xxxx</a:t>
              </a:r>
              <a:r>
                <a:rPr lang="en-US" altLang="en-US" sz="2400" b="1" dirty="0">
                  <a:latin typeface="Courier New" panose="02070309020205020404" pitchFamily="49" charset="0"/>
                </a:rPr>
                <a:t> </a:t>
              </a:r>
              <a:r>
                <a:rPr lang="en-US" altLang="en-US" sz="2400" b="1" dirty="0" err="1">
                  <a:latin typeface="Courier New" panose="02070309020205020404" pitchFamily="49" charset="0"/>
                </a:rPr>
                <a:t>xxxx</a:t>
              </a:r>
              <a:endParaRPr lang="en-US" altLang="en-US" sz="2400" b="1" dirty="0">
                <a:solidFill>
                  <a:schemeClr val="accent2"/>
                </a:solidFill>
                <a:latin typeface="Courier New" panose="02070309020205020404" pitchFamily="49" charset="0"/>
              </a:endParaRPr>
            </a:p>
          </p:txBody>
        </p:sp>
      </p:grpSp>
      <p:grpSp>
        <p:nvGrpSpPr>
          <p:cNvPr id="59401" name="Group 9">
            <a:extLst>
              <a:ext uri="{FF2B5EF4-FFF2-40B4-BE49-F238E27FC236}">
                <a16:creationId xmlns:a16="http://schemas.microsoft.com/office/drawing/2014/main" id="{982633FD-B8AA-B9E6-0C88-05C0FB9A284F}"/>
              </a:ext>
            </a:extLst>
          </p:cNvPr>
          <p:cNvGrpSpPr>
            <a:grpSpLocks/>
          </p:cNvGrpSpPr>
          <p:nvPr/>
        </p:nvGrpSpPr>
        <p:grpSpPr bwMode="auto">
          <a:xfrm>
            <a:off x="6553200" y="4114800"/>
            <a:ext cx="2252663" cy="1679575"/>
            <a:chOff x="4175" y="2350"/>
            <a:chExt cx="1419" cy="1058"/>
          </a:xfrm>
        </p:grpSpPr>
        <p:sp>
          <p:nvSpPr>
            <p:cNvPr id="59402" name="Rectangle 10">
              <a:extLst>
                <a:ext uri="{FF2B5EF4-FFF2-40B4-BE49-F238E27FC236}">
                  <a16:creationId xmlns:a16="http://schemas.microsoft.com/office/drawing/2014/main" id="{E8357C75-E006-38E1-0480-C9E94256F4AE}"/>
                </a:ext>
              </a:extLst>
            </p:cNvPr>
            <p:cNvSpPr>
              <a:spLocks noChangeArrowheads="1"/>
            </p:cNvSpPr>
            <p:nvPr/>
          </p:nvSpPr>
          <p:spPr bwMode="auto">
            <a:xfrm>
              <a:off x="4272" y="2350"/>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b="1">
                  <a:solidFill>
                    <a:schemeClr val="accent1"/>
                  </a:solidFill>
                  <a:latin typeface="Courier New" panose="02070309020205020404" pitchFamily="49" charset="0"/>
                </a:rPr>
                <a:t>x</a:t>
              </a:r>
              <a:endParaRPr lang="en-US" altLang="en-US" sz="2800" b="1">
                <a:solidFill>
                  <a:schemeClr val="accent2"/>
                </a:solidFill>
                <a:latin typeface="Courier New" panose="02070309020205020404" pitchFamily="49" charset="0"/>
              </a:endParaRPr>
            </a:p>
          </p:txBody>
        </p:sp>
        <p:grpSp>
          <p:nvGrpSpPr>
            <p:cNvPr id="59403" name="Group 11">
              <a:extLst>
                <a:ext uri="{FF2B5EF4-FFF2-40B4-BE49-F238E27FC236}">
                  <a16:creationId xmlns:a16="http://schemas.microsoft.com/office/drawing/2014/main" id="{BD1D889B-EA45-3BE0-F03C-F08C0580DF60}"/>
                </a:ext>
              </a:extLst>
            </p:cNvPr>
            <p:cNvGrpSpPr>
              <a:grpSpLocks/>
            </p:cNvGrpSpPr>
            <p:nvPr/>
          </p:nvGrpSpPr>
          <p:grpSpPr bwMode="auto">
            <a:xfrm>
              <a:off x="4320" y="2437"/>
              <a:ext cx="1200" cy="710"/>
              <a:chOff x="4320" y="1680"/>
              <a:chExt cx="1200" cy="710"/>
            </a:xfrm>
          </p:grpSpPr>
          <p:sp>
            <p:nvSpPr>
              <p:cNvPr id="59404" name="Rectangle 12">
                <a:extLst>
                  <a:ext uri="{FF2B5EF4-FFF2-40B4-BE49-F238E27FC236}">
                    <a16:creationId xmlns:a16="http://schemas.microsoft.com/office/drawing/2014/main" id="{D1129A6C-437E-B9A2-7DA0-1EF63089D75D}"/>
                  </a:ext>
                </a:extLst>
              </p:cNvPr>
              <p:cNvSpPr>
                <a:spLocks noChangeArrowheads="1"/>
              </p:cNvSpPr>
              <p:nvPr/>
            </p:nvSpPr>
            <p:spPr bwMode="auto">
              <a:xfrm>
                <a:off x="4320" y="1680"/>
                <a:ext cx="1200" cy="1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5" name="Text Box 13">
                <a:extLst>
                  <a:ext uri="{FF2B5EF4-FFF2-40B4-BE49-F238E27FC236}">
                    <a16:creationId xmlns:a16="http://schemas.microsoft.com/office/drawing/2014/main" id="{11FD683C-C71B-95EF-B74F-C235E2AAE673}"/>
                  </a:ext>
                </a:extLst>
              </p:cNvPr>
              <p:cNvSpPr txBox="1">
                <a:spLocks noChangeArrowheads="1"/>
              </p:cNvSpPr>
              <p:nvPr/>
            </p:nvSpPr>
            <p:spPr bwMode="auto">
              <a:xfrm>
                <a:off x="4637" y="1872"/>
                <a:ext cx="735"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lang="en-US" altLang="en-US" sz="2400" b="1">
                    <a:latin typeface="Helvetica" pitchFamily="2" charset="0"/>
                  </a:rPr>
                  <a:t>byte</a:t>
                </a:r>
                <a:br>
                  <a:rPr lang="en-US" altLang="en-US" sz="2400" b="1">
                    <a:latin typeface="Helvetica" pitchFamily="2" charset="0"/>
                  </a:rPr>
                </a:br>
                <a:r>
                  <a:rPr lang="en-US" altLang="en-US" sz="2400" b="1">
                    <a:latin typeface="Helvetica" pitchFamily="2" charset="0"/>
                  </a:rPr>
                  <a:t>loaded</a:t>
                </a:r>
              </a:p>
            </p:txBody>
          </p:sp>
        </p:grpSp>
        <p:grpSp>
          <p:nvGrpSpPr>
            <p:cNvPr id="59406" name="Group 14">
              <a:extLst>
                <a:ext uri="{FF2B5EF4-FFF2-40B4-BE49-F238E27FC236}">
                  <a16:creationId xmlns:a16="http://schemas.microsoft.com/office/drawing/2014/main" id="{6ED16AFA-6D70-1A26-793B-0642AC4BC7C8}"/>
                </a:ext>
              </a:extLst>
            </p:cNvPr>
            <p:cNvGrpSpPr>
              <a:grpSpLocks/>
            </p:cNvGrpSpPr>
            <p:nvPr/>
          </p:nvGrpSpPr>
          <p:grpSpPr bwMode="auto">
            <a:xfrm>
              <a:off x="4175" y="2629"/>
              <a:ext cx="797" cy="779"/>
              <a:chOff x="4032" y="1872"/>
              <a:chExt cx="797" cy="838"/>
            </a:xfrm>
          </p:grpSpPr>
          <p:sp>
            <p:nvSpPr>
              <p:cNvPr id="59407" name="Line 15">
                <a:extLst>
                  <a:ext uri="{FF2B5EF4-FFF2-40B4-BE49-F238E27FC236}">
                    <a16:creationId xmlns:a16="http://schemas.microsoft.com/office/drawing/2014/main" id="{B993D6A8-31D3-B94F-B32B-15D531C4B4CA}"/>
                  </a:ext>
                </a:extLst>
              </p:cNvPr>
              <p:cNvSpPr>
                <a:spLocks noChangeShapeType="1"/>
              </p:cNvSpPr>
              <p:nvPr/>
            </p:nvSpPr>
            <p:spPr bwMode="auto">
              <a:xfrm flipV="1">
                <a:off x="4224" y="1872"/>
                <a:ext cx="0" cy="48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08" name="Text Box 16">
                <a:extLst>
                  <a:ext uri="{FF2B5EF4-FFF2-40B4-BE49-F238E27FC236}">
                    <a16:creationId xmlns:a16="http://schemas.microsoft.com/office/drawing/2014/main" id="{63BAD923-58DF-C700-CBF0-632FAD130A82}"/>
                  </a:ext>
                </a:extLst>
              </p:cNvPr>
              <p:cNvSpPr txBox="1">
                <a:spLocks noChangeArrowheads="1"/>
              </p:cNvSpPr>
              <p:nvPr/>
            </p:nvSpPr>
            <p:spPr bwMode="auto">
              <a:xfrm>
                <a:off x="4032" y="2400"/>
                <a:ext cx="797"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50000"/>
                  </a:spcBef>
                </a:pPr>
                <a:r>
                  <a:rPr lang="en-US" altLang="en-US" sz="2400" b="1">
                    <a:solidFill>
                      <a:schemeClr val="accent1"/>
                    </a:solidFill>
                    <a:latin typeface="Helvetica" pitchFamily="2" charset="0"/>
                  </a:rPr>
                  <a:t>This bit</a:t>
                </a:r>
              </a:p>
            </p:txBody>
          </p:sp>
        </p:grpSp>
        <p:sp>
          <p:nvSpPr>
            <p:cNvPr id="59409" name="Rectangle 17">
              <a:extLst>
                <a:ext uri="{FF2B5EF4-FFF2-40B4-BE49-F238E27FC236}">
                  <a16:creationId xmlns:a16="http://schemas.microsoft.com/office/drawing/2014/main" id="{11F374CF-052F-EEB6-096B-847AAC83EE8F}"/>
                </a:ext>
              </a:extLst>
            </p:cNvPr>
            <p:cNvSpPr>
              <a:spLocks noChangeArrowheads="1"/>
            </p:cNvSpPr>
            <p:nvPr/>
          </p:nvSpPr>
          <p:spPr bwMode="auto">
            <a:xfrm>
              <a:off x="4272" y="2350"/>
              <a:ext cx="132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b="1">
                  <a:solidFill>
                    <a:schemeClr val="accent1"/>
                  </a:solidFill>
                  <a:latin typeface="Courier New" panose="02070309020205020404" pitchFamily="49" charset="0"/>
                </a:rPr>
                <a:t> </a:t>
              </a:r>
              <a:r>
                <a:rPr lang="en-US" altLang="en-US" sz="2800" b="1">
                  <a:solidFill>
                    <a:schemeClr val="accent2"/>
                  </a:solidFill>
                  <a:latin typeface="Courier New" panose="02070309020205020404" pitchFamily="49" charset="0"/>
                </a:rPr>
                <a:t>zzz zzzz</a:t>
              </a:r>
            </a:p>
          </p:txBody>
        </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284C05FC-F7DA-23D6-9139-5C68B60A81EB}"/>
              </a:ext>
            </a:extLst>
          </p:cNvPr>
          <p:cNvSpPr>
            <a:spLocks noGrp="1" noChangeArrowheads="1"/>
          </p:cNvSpPr>
          <p:nvPr>
            <p:ph type="title"/>
          </p:nvPr>
        </p:nvSpPr>
        <p:spPr/>
        <p:txBody>
          <a:bodyPr/>
          <a:lstStyle/>
          <a:p>
            <a:r>
              <a:rPr lang="en-US" altLang="en-US"/>
              <a:t>C Decisions: if Statements</a:t>
            </a:r>
          </a:p>
        </p:txBody>
      </p:sp>
      <p:sp>
        <p:nvSpPr>
          <p:cNvPr id="63491" name="Rectangle 3">
            <a:extLst>
              <a:ext uri="{FF2B5EF4-FFF2-40B4-BE49-F238E27FC236}">
                <a16:creationId xmlns:a16="http://schemas.microsoft.com/office/drawing/2014/main" id="{273E6866-E25E-947A-9F20-40E0CB0D19AC}"/>
              </a:ext>
            </a:extLst>
          </p:cNvPr>
          <p:cNvSpPr>
            <a:spLocks noGrp="1" noChangeArrowheads="1"/>
          </p:cNvSpPr>
          <p:nvPr>
            <p:ph type="body" idx="1"/>
          </p:nvPr>
        </p:nvSpPr>
        <p:spPr/>
        <p:txBody>
          <a:bodyPr/>
          <a:lstStyle/>
          <a:p>
            <a:r>
              <a:rPr lang="en-US" altLang="en-US" sz="2800"/>
              <a:t>2 kinds of if statements in C</a:t>
            </a:r>
          </a:p>
          <a:p>
            <a:pPr lvl="1"/>
            <a:r>
              <a:rPr lang="en-US" altLang="en-US" sz="2400">
                <a:solidFill>
                  <a:srgbClr val="A50021"/>
                </a:solidFill>
                <a:latin typeface="Courier" panose="02070309020205020404" pitchFamily="49" charset="0"/>
              </a:rPr>
              <a:t>if (condition) clause</a:t>
            </a:r>
            <a:endParaRPr lang="en-US" altLang="en-US" sz="2400">
              <a:solidFill>
                <a:srgbClr val="A50021"/>
              </a:solidFill>
            </a:endParaRPr>
          </a:p>
          <a:p>
            <a:pPr lvl="1"/>
            <a:r>
              <a:rPr lang="en-US" altLang="en-US" sz="2400">
                <a:solidFill>
                  <a:srgbClr val="A50021"/>
                </a:solidFill>
                <a:latin typeface="Courier" panose="02070309020205020404" pitchFamily="49" charset="0"/>
              </a:rPr>
              <a:t>if (condition) clause1 else clause2</a:t>
            </a:r>
            <a:endParaRPr lang="en-US" altLang="en-US" sz="2400">
              <a:solidFill>
                <a:srgbClr val="A50021"/>
              </a:solidFill>
            </a:endParaRPr>
          </a:p>
          <a:p>
            <a:r>
              <a:rPr lang="en-US" altLang="en-US" sz="2800"/>
              <a:t>Rearrange if-else using goto and labels into:</a:t>
            </a:r>
          </a:p>
          <a:p>
            <a:pPr lvl="1">
              <a:buFontTx/>
              <a:buNone/>
            </a:pPr>
            <a:r>
              <a:rPr lang="en-US" altLang="en-US" sz="2400">
                <a:solidFill>
                  <a:schemeClr val="folHlink"/>
                </a:solidFill>
                <a:latin typeface="Courier" panose="02070309020205020404" pitchFamily="49" charset="0"/>
              </a:rPr>
              <a:t>    </a:t>
            </a:r>
            <a:r>
              <a:rPr lang="en-US" altLang="en-US" sz="2400">
                <a:solidFill>
                  <a:srgbClr val="A50021"/>
                </a:solidFill>
                <a:latin typeface="Courier" panose="02070309020205020404" pitchFamily="49" charset="0"/>
              </a:rPr>
              <a:t>if  (condition) goto L1;</a:t>
            </a:r>
          </a:p>
          <a:p>
            <a:pPr lvl="1">
              <a:buFontTx/>
              <a:buNone/>
            </a:pPr>
            <a:r>
              <a:rPr lang="en-US" altLang="en-US" sz="2400">
                <a:solidFill>
                  <a:srgbClr val="A50021"/>
                </a:solidFill>
                <a:latin typeface="Courier" panose="02070309020205020404" pitchFamily="49" charset="0"/>
              </a:rPr>
              <a:t>    clause2;</a:t>
            </a:r>
          </a:p>
          <a:p>
            <a:pPr lvl="1">
              <a:buFontTx/>
              <a:buNone/>
            </a:pPr>
            <a:r>
              <a:rPr lang="en-US" altLang="en-US" sz="2400">
                <a:solidFill>
                  <a:srgbClr val="A50021"/>
                </a:solidFill>
                <a:latin typeface="Courier" panose="02070309020205020404" pitchFamily="49" charset="0"/>
              </a:rPr>
              <a:t>    goto L2;</a:t>
            </a:r>
          </a:p>
          <a:p>
            <a:pPr lvl="1">
              <a:buFontTx/>
              <a:buNone/>
            </a:pPr>
            <a:r>
              <a:rPr lang="en-US" altLang="en-US" sz="2400">
                <a:solidFill>
                  <a:srgbClr val="A50021"/>
                </a:solidFill>
                <a:latin typeface="Courier" panose="02070309020205020404" pitchFamily="49" charset="0"/>
              </a:rPr>
              <a:t>L1: clause1;</a:t>
            </a:r>
          </a:p>
          <a:p>
            <a:pPr lvl="1">
              <a:buFontTx/>
              <a:buNone/>
            </a:pPr>
            <a:r>
              <a:rPr lang="en-US" altLang="en-US" sz="2400">
                <a:solidFill>
                  <a:srgbClr val="A50021"/>
                </a:solidFill>
                <a:latin typeface="Courier" panose="02070309020205020404" pitchFamily="49" charset="0"/>
              </a:rPr>
              <a:t>L2:</a:t>
            </a:r>
          </a:p>
          <a:p>
            <a:r>
              <a:rPr lang="en-US" altLang="en-US" sz="2800"/>
              <a:t>Not as elegant as if-else, but same meaning</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B67F83A-49C7-C6D9-A6AE-844597895D39}"/>
              </a:ext>
            </a:extLst>
          </p:cNvPr>
          <p:cNvSpPr>
            <a:spLocks noGrp="1" noChangeArrowheads="1"/>
          </p:cNvSpPr>
          <p:nvPr>
            <p:ph type="title"/>
          </p:nvPr>
        </p:nvSpPr>
        <p:spPr>
          <a:xfrm>
            <a:off x="495300" y="0"/>
            <a:ext cx="8229600" cy="1143000"/>
          </a:xfrm>
        </p:spPr>
        <p:txBody>
          <a:bodyPr/>
          <a:lstStyle/>
          <a:p>
            <a:r>
              <a:rPr lang="en-US" altLang="en-US" dirty="0"/>
              <a:t>Assembly Variables: Registers</a:t>
            </a:r>
            <a:endParaRPr lang="en-US" altLang="zh-CN" dirty="0">
              <a:ea typeface="宋体" panose="02010600030101010101" pitchFamily="2" charset="-122"/>
            </a:endParaRPr>
          </a:p>
        </p:txBody>
      </p:sp>
      <p:sp>
        <p:nvSpPr>
          <p:cNvPr id="18435" name="Rectangle 3">
            <a:extLst>
              <a:ext uri="{FF2B5EF4-FFF2-40B4-BE49-F238E27FC236}">
                <a16:creationId xmlns:a16="http://schemas.microsoft.com/office/drawing/2014/main" id="{A97D235C-771D-9B98-3156-5BC8862B1D49}"/>
              </a:ext>
            </a:extLst>
          </p:cNvPr>
          <p:cNvSpPr>
            <a:spLocks noGrp="1" noChangeArrowheads="1"/>
          </p:cNvSpPr>
          <p:nvPr>
            <p:ph type="body" idx="1"/>
          </p:nvPr>
        </p:nvSpPr>
        <p:spPr>
          <a:xfrm>
            <a:off x="457200" y="914400"/>
            <a:ext cx="8305800" cy="5334000"/>
          </a:xfrm>
        </p:spPr>
        <p:txBody>
          <a:bodyPr/>
          <a:lstStyle/>
          <a:p>
            <a:pPr>
              <a:lnSpc>
                <a:spcPct val="90000"/>
              </a:lnSpc>
            </a:pPr>
            <a:r>
              <a:rPr lang="en-US" altLang="en-US" sz="2800" dirty="0"/>
              <a:t>Unlike HLL, assembly cannot use variables</a:t>
            </a:r>
          </a:p>
          <a:p>
            <a:pPr lvl="1">
              <a:lnSpc>
                <a:spcPct val="90000"/>
              </a:lnSpc>
            </a:pPr>
            <a:r>
              <a:rPr lang="en-US" altLang="en-US" sz="2400" dirty="0"/>
              <a:t>Why not? </a:t>
            </a:r>
            <a:r>
              <a:rPr lang="en-US" altLang="en-US" sz="2400" dirty="0">
                <a:solidFill>
                  <a:srgbClr val="A50021"/>
                </a:solidFill>
              </a:rPr>
              <a:t>Keep hardware simple</a:t>
            </a:r>
          </a:p>
          <a:p>
            <a:pPr>
              <a:lnSpc>
                <a:spcPct val="90000"/>
              </a:lnSpc>
            </a:pPr>
            <a:r>
              <a:rPr lang="en-US" altLang="en-US" sz="2800" dirty="0"/>
              <a:t>Different operand locations for different architectures</a:t>
            </a:r>
          </a:p>
          <a:p>
            <a:pPr lvl="1">
              <a:lnSpc>
                <a:spcPct val="90000"/>
              </a:lnSpc>
            </a:pPr>
            <a:r>
              <a:rPr lang="en-US" altLang="en-US" sz="2400" dirty="0"/>
              <a:t>Stack, register, memory or a mix of them</a:t>
            </a:r>
          </a:p>
          <a:p>
            <a:pPr lvl="1">
              <a:lnSpc>
                <a:spcPct val="90000"/>
              </a:lnSpc>
            </a:pPr>
            <a:r>
              <a:rPr lang="en-US" altLang="en-US" sz="2400" dirty="0"/>
              <a:t>Every architecture design after 1980 uses a </a:t>
            </a:r>
            <a:r>
              <a:rPr lang="en-US" altLang="en-US" sz="2400" dirty="0">
                <a:solidFill>
                  <a:srgbClr val="A50021"/>
                </a:solidFill>
              </a:rPr>
              <a:t>load-store register architecture</a:t>
            </a:r>
            <a:r>
              <a:rPr lang="en-US" altLang="en-US" sz="2400" dirty="0"/>
              <a:t>: ALU operands are all registers; memory can only be accessed with load/store</a:t>
            </a:r>
          </a:p>
          <a:p>
            <a:pPr>
              <a:lnSpc>
                <a:spcPct val="90000"/>
              </a:lnSpc>
            </a:pPr>
            <a:r>
              <a:rPr lang="en-US" altLang="en-US" sz="2800" dirty="0"/>
              <a:t>Advantages of load-store register architectures</a:t>
            </a:r>
          </a:p>
          <a:p>
            <a:pPr lvl="1">
              <a:lnSpc>
                <a:spcPct val="90000"/>
              </a:lnSpc>
            </a:pPr>
            <a:r>
              <a:rPr lang="en-US" altLang="en-US" sz="2400" dirty="0"/>
              <a:t>Registers are faster than memory </a:t>
            </a:r>
          </a:p>
          <a:p>
            <a:pPr lvl="1">
              <a:lnSpc>
                <a:spcPct val="90000"/>
              </a:lnSpc>
            </a:pPr>
            <a:r>
              <a:rPr lang="en-US" altLang="en-US" sz="2400" dirty="0"/>
              <a:t>Registers are more efficient for a compiler to use</a:t>
            </a:r>
          </a:p>
          <a:p>
            <a:pPr>
              <a:lnSpc>
                <a:spcPct val="90000"/>
              </a:lnSpc>
            </a:pPr>
            <a:r>
              <a:rPr lang="en-US" altLang="en-US" sz="2800" dirty="0"/>
              <a:t>Drawback: the no. of registers is predetermined</a:t>
            </a:r>
          </a:p>
          <a:p>
            <a:pPr lvl="1">
              <a:lnSpc>
                <a:spcPct val="90000"/>
              </a:lnSpc>
            </a:pPr>
            <a:r>
              <a:rPr lang="en-US" altLang="en-US" sz="2400" dirty="0"/>
              <a:t>Assembly code must be very carefully put together to efficiently use registers</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C205841-5658-0583-B0BA-A4D055CEEE6A}"/>
              </a:ext>
            </a:extLst>
          </p:cNvPr>
          <p:cNvSpPr>
            <a:spLocks noGrp="1" noChangeArrowheads="1"/>
          </p:cNvSpPr>
          <p:nvPr>
            <p:ph type="title"/>
          </p:nvPr>
        </p:nvSpPr>
        <p:spPr/>
        <p:txBody>
          <a:bodyPr/>
          <a:lstStyle/>
          <a:p>
            <a:r>
              <a:rPr lang="en-US" altLang="en-US"/>
              <a:t>MIPS Decision Instructions</a:t>
            </a:r>
          </a:p>
        </p:txBody>
      </p:sp>
      <p:sp>
        <p:nvSpPr>
          <p:cNvPr id="65539" name="Rectangle 3">
            <a:extLst>
              <a:ext uri="{FF2B5EF4-FFF2-40B4-BE49-F238E27FC236}">
                <a16:creationId xmlns:a16="http://schemas.microsoft.com/office/drawing/2014/main" id="{C32C9B3D-383E-3F30-ED63-90161A2F234C}"/>
              </a:ext>
            </a:extLst>
          </p:cNvPr>
          <p:cNvSpPr>
            <a:spLocks noGrp="1" noChangeArrowheads="1"/>
          </p:cNvSpPr>
          <p:nvPr>
            <p:ph type="body" idx="1"/>
          </p:nvPr>
        </p:nvSpPr>
        <p:spPr>
          <a:xfrm>
            <a:off x="609600" y="1295400"/>
            <a:ext cx="8229600" cy="4525963"/>
          </a:xfrm>
        </p:spPr>
        <p:txBody>
          <a:bodyPr/>
          <a:lstStyle/>
          <a:p>
            <a:r>
              <a:rPr lang="en-US" altLang="en-US"/>
              <a:t>Decision instructions in MIPS</a:t>
            </a:r>
          </a:p>
          <a:p>
            <a:pPr lvl="1"/>
            <a:r>
              <a:rPr lang="en-US" altLang="en-US">
                <a:solidFill>
                  <a:srgbClr val="A50021"/>
                </a:solidFill>
                <a:latin typeface="Times New Roman" panose="02020603050405020304" pitchFamily="18" charset="0"/>
              </a:rPr>
              <a:t>beq register1, register2, L1</a:t>
            </a:r>
          </a:p>
          <a:p>
            <a:pPr lvl="2"/>
            <a:r>
              <a:rPr lang="en-US" altLang="en-US"/>
              <a:t>beq is “branch if equal”</a:t>
            </a:r>
          </a:p>
          <a:p>
            <a:pPr lvl="2"/>
            <a:r>
              <a:rPr lang="en-US" altLang="en-US"/>
              <a:t>same meaning as: if  (register1==register2) goto L1</a:t>
            </a:r>
          </a:p>
          <a:p>
            <a:pPr lvl="1"/>
            <a:r>
              <a:rPr lang="en-US" altLang="en-US">
                <a:solidFill>
                  <a:srgbClr val="A50021"/>
                </a:solidFill>
                <a:latin typeface="Times New Roman" panose="02020603050405020304" pitchFamily="18" charset="0"/>
              </a:rPr>
              <a:t>bne register1, register2, L1</a:t>
            </a:r>
          </a:p>
          <a:p>
            <a:pPr lvl="2"/>
            <a:r>
              <a:rPr lang="en-US" altLang="en-US"/>
              <a:t>bne is “branch if not equal”</a:t>
            </a:r>
          </a:p>
          <a:p>
            <a:pPr lvl="2"/>
            <a:r>
              <a:rPr lang="en-US" altLang="en-US"/>
              <a:t>same meaning as: if  (register1!=register2) goto L1</a:t>
            </a:r>
          </a:p>
          <a:p>
            <a:pPr lvl="1"/>
            <a:endParaRPr lang="en-US" altLang="en-US" sz="1400"/>
          </a:p>
          <a:p>
            <a:r>
              <a:rPr lang="en-US" altLang="en-US"/>
              <a:t>Called </a:t>
            </a:r>
            <a:r>
              <a:rPr lang="en-US" altLang="en-US" i="1">
                <a:solidFill>
                  <a:srgbClr val="A50021"/>
                </a:solidFill>
              </a:rPr>
              <a:t>conditional branches</a:t>
            </a:r>
          </a:p>
          <a:p>
            <a:pPr lvl="1"/>
            <a:r>
              <a:rPr lang="en-US" altLang="en-US"/>
              <a:t>Can be used to implement complex control-flow constructs for high level langauages</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22FA0754-0EC8-5C41-8C48-66FEBD4CECA8}"/>
              </a:ext>
            </a:extLst>
          </p:cNvPr>
          <p:cNvSpPr>
            <a:spLocks noGrp="1" noChangeArrowheads="1"/>
          </p:cNvSpPr>
          <p:nvPr>
            <p:ph type="title"/>
          </p:nvPr>
        </p:nvSpPr>
        <p:spPr/>
        <p:txBody>
          <a:bodyPr/>
          <a:lstStyle/>
          <a:p>
            <a:r>
              <a:rPr lang="en-US" altLang="en-US"/>
              <a:t>MIPS Goto Instruction</a:t>
            </a:r>
          </a:p>
        </p:txBody>
      </p:sp>
      <p:sp>
        <p:nvSpPr>
          <p:cNvPr id="67587" name="Rectangle 3">
            <a:extLst>
              <a:ext uri="{FF2B5EF4-FFF2-40B4-BE49-F238E27FC236}">
                <a16:creationId xmlns:a16="http://schemas.microsoft.com/office/drawing/2014/main" id="{679BC313-DE84-B44D-E2F6-E7F69F3E4F34}"/>
              </a:ext>
            </a:extLst>
          </p:cNvPr>
          <p:cNvSpPr>
            <a:spLocks noGrp="1" noChangeArrowheads="1"/>
          </p:cNvSpPr>
          <p:nvPr>
            <p:ph type="body" idx="1"/>
          </p:nvPr>
        </p:nvSpPr>
        <p:spPr/>
        <p:txBody>
          <a:bodyPr/>
          <a:lstStyle/>
          <a:p>
            <a:r>
              <a:rPr lang="en-US" altLang="en-US"/>
              <a:t>In addition to conditional branches, MIPS has an </a:t>
            </a:r>
            <a:r>
              <a:rPr lang="en-US" altLang="en-US" i="1">
                <a:solidFill>
                  <a:srgbClr val="A50021"/>
                </a:solidFill>
              </a:rPr>
              <a:t>unconditional branch</a:t>
            </a:r>
            <a:r>
              <a:rPr lang="en-US" altLang="en-US"/>
              <a:t>:</a:t>
            </a:r>
          </a:p>
          <a:p>
            <a:pPr>
              <a:buFontTx/>
              <a:buNone/>
            </a:pPr>
            <a:r>
              <a:rPr lang="en-US" altLang="en-US"/>
              <a:t>		</a:t>
            </a:r>
            <a:r>
              <a:rPr lang="en-US" altLang="en-US">
                <a:solidFill>
                  <a:srgbClr val="A50021"/>
                </a:solidFill>
                <a:latin typeface="Times New Roman" panose="02020603050405020304" pitchFamily="18" charset="0"/>
              </a:rPr>
              <a:t>j	label</a:t>
            </a:r>
          </a:p>
          <a:p>
            <a:pPr lvl="1"/>
            <a:r>
              <a:rPr lang="en-US" altLang="en-US"/>
              <a:t>Called a Jump Instruction: jump (or branch) directly to the given label without needing to satisfy any condition</a:t>
            </a:r>
          </a:p>
          <a:p>
            <a:pPr lvl="1"/>
            <a:r>
              <a:rPr lang="en-US" altLang="en-US"/>
              <a:t>Same meaning as: goto label</a:t>
            </a:r>
          </a:p>
          <a:p>
            <a:r>
              <a:rPr lang="en-US" altLang="en-US"/>
              <a:t>Technically, it’s the same as:</a:t>
            </a:r>
          </a:p>
          <a:p>
            <a:pPr lvl="1"/>
            <a:r>
              <a:rPr lang="en-US" altLang="en-US"/>
              <a:t>beq  $0,$0,label</a:t>
            </a:r>
          </a:p>
          <a:p>
            <a:pPr lvl="2"/>
            <a:r>
              <a:rPr lang="en-US" altLang="en-US"/>
              <a:t>Condition always satisfied</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65D6B2EE-312A-5C32-D7AC-803D535AB5D0}"/>
              </a:ext>
            </a:extLst>
          </p:cNvPr>
          <p:cNvSpPr>
            <a:spLocks noGrp="1" noChangeArrowheads="1"/>
          </p:cNvSpPr>
          <p:nvPr>
            <p:ph type="title"/>
          </p:nvPr>
        </p:nvSpPr>
        <p:spPr/>
        <p:txBody>
          <a:bodyPr/>
          <a:lstStyle/>
          <a:p>
            <a:r>
              <a:rPr lang="en-US" altLang="en-US"/>
              <a:t>Compiling C if into MIPS</a:t>
            </a:r>
          </a:p>
        </p:txBody>
      </p:sp>
      <p:sp>
        <p:nvSpPr>
          <p:cNvPr id="69635" name="Rectangle 3">
            <a:extLst>
              <a:ext uri="{FF2B5EF4-FFF2-40B4-BE49-F238E27FC236}">
                <a16:creationId xmlns:a16="http://schemas.microsoft.com/office/drawing/2014/main" id="{B6F5061A-B5CD-D860-4DE0-BF7769F9C152}"/>
              </a:ext>
            </a:extLst>
          </p:cNvPr>
          <p:cNvSpPr>
            <a:spLocks noGrp="1" noChangeArrowheads="1"/>
          </p:cNvSpPr>
          <p:nvPr>
            <p:ph type="body" idx="1"/>
          </p:nvPr>
        </p:nvSpPr>
        <p:spPr/>
        <p:txBody>
          <a:bodyPr/>
          <a:lstStyle/>
          <a:p>
            <a:pPr>
              <a:lnSpc>
                <a:spcPct val="90000"/>
              </a:lnSpc>
            </a:pPr>
            <a:r>
              <a:rPr lang="en-US" altLang="en-US" sz="2400" dirty="0"/>
              <a:t>C code</a:t>
            </a:r>
          </a:p>
          <a:p>
            <a:pPr lvl="1">
              <a:lnSpc>
                <a:spcPct val="90000"/>
              </a:lnSpc>
            </a:pPr>
            <a:r>
              <a:rPr lang="en-US" altLang="en-US" sz="2400" dirty="0">
                <a:solidFill>
                  <a:srgbClr val="008040"/>
                </a:solidFill>
                <a:latin typeface="Courier" panose="02070309020205020404" pitchFamily="49" charset="0"/>
              </a:rPr>
              <a:t>if (</a:t>
            </a:r>
            <a:r>
              <a:rPr lang="en-US" altLang="en-US" sz="2400" dirty="0" err="1">
                <a:solidFill>
                  <a:srgbClr val="008040"/>
                </a:solidFill>
                <a:latin typeface="Courier" panose="02070309020205020404" pitchFamily="49" charset="0"/>
              </a:rPr>
              <a:t>i</a:t>
            </a:r>
            <a:r>
              <a:rPr lang="en-US" altLang="en-US" sz="2400" dirty="0">
                <a:solidFill>
                  <a:srgbClr val="008040"/>
                </a:solidFill>
                <a:latin typeface="Courier" panose="02070309020205020404" pitchFamily="49" charset="0"/>
              </a:rPr>
              <a:t> == j) f=</a:t>
            </a:r>
            <a:r>
              <a:rPr lang="en-US" altLang="en-US" sz="2400" dirty="0" err="1">
                <a:solidFill>
                  <a:srgbClr val="008040"/>
                </a:solidFill>
                <a:latin typeface="Courier" panose="02070309020205020404" pitchFamily="49" charset="0"/>
              </a:rPr>
              <a:t>g+h</a:t>
            </a:r>
            <a:r>
              <a:rPr lang="en-US" altLang="en-US" sz="2400" dirty="0">
                <a:solidFill>
                  <a:srgbClr val="008040"/>
                </a:solidFill>
                <a:latin typeface="Courier" panose="02070309020205020404" pitchFamily="49" charset="0"/>
              </a:rPr>
              <a:t>; </a:t>
            </a:r>
            <a:br>
              <a:rPr lang="en-US" altLang="en-US" sz="2400" dirty="0">
                <a:solidFill>
                  <a:srgbClr val="008040"/>
                </a:solidFill>
                <a:latin typeface="Courier" panose="02070309020205020404" pitchFamily="49" charset="0"/>
              </a:rPr>
            </a:br>
            <a:r>
              <a:rPr lang="en-US" altLang="en-US" sz="2400" dirty="0">
                <a:solidFill>
                  <a:srgbClr val="008040"/>
                </a:solidFill>
                <a:latin typeface="Courier" panose="02070309020205020404" pitchFamily="49" charset="0"/>
              </a:rPr>
              <a:t>else f=g-h;</a:t>
            </a:r>
            <a:endParaRPr lang="en-US" altLang="en-US" sz="2400" dirty="0"/>
          </a:p>
          <a:p>
            <a:pPr lvl="1">
              <a:lnSpc>
                <a:spcPct val="90000"/>
              </a:lnSpc>
            </a:pPr>
            <a:r>
              <a:rPr lang="en-US" altLang="en-US" sz="2400" dirty="0"/>
              <a:t>Use mapping:</a:t>
            </a:r>
          </a:p>
          <a:p>
            <a:pPr lvl="1">
              <a:lnSpc>
                <a:spcPct val="90000"/>
              </a:lnSpc>
              <a:buFontTx/>
              <a:buNone/>
            </a:pPr>
            <a:r>
              <a:rPr lang="en-US" altLang="en-US" sz="2400" dirty="0"/>
              <a:t>	f: $s0, g: $s1, h: $s2, </a:t>
            </a:r>
            <a:r>
              <a:rPr lang="en-US" altLang="en-US" sz="2400" dirty="0" err="1"/>
              <a:t>i</a:t>
            </a:r>
            <a:r>
              <a:rPr lang="en-US" altLang="en-US" sz="2400" dirty="0"/>
              <a:t>: $s3,</a:t>
            </a:r>
            <a:br>
              <a:rPr lang="en-US" altLang="en-US" sz="2400" dirty="0"/>
            </a:br>
            <a:r>
              <a:rPr lang="en-US" altLang="en-US" sz="2400" dirty="0"/>
              <a:t>j: $s4</a:t>
            </a:r>
          </a:p>
          <a:p>
            <a:pPr>
              <a:lnSpc>
                <a:spcPct val="90000"/>
              </a:lnSpc>
            </a:pPr>
            <a:r>
              <a:rPr lang="en-US" altLang="en-US" sz="2400" dirty="0"/>
              <a:t>Final compiled MIPS code:</a:t>
            </a:r>
          </a:p>
          <a:p>
            <a:pPr>
              <a:lnSpc>
                <a:spcPct val="80000"/>
              </a:lnSpc>
              <a:buFontTx/>
              <a:buNone/>
            </a:pPr>
            <a:r>
              <a:rPr lang="en-US" altLang="en-US" sz="2400" dirty="0">
                <a:solidFill>
                  <a:srgbClr val="A50021"/>
                </a:solidFill>
                <a:latin typeface="Courier" panose="02070309020205020404" pitchFamily="49" charset="0"/>
              </a:rPr>
              <a:t>		 </a:t>
            </a:r>
            <a:r>
              <a:rPr lang="en-US" altLang="en-US" sz="2400" dirty="0" err="1">
                <a:solidFill>
                  <a:srgbClr val="A50021"/>
                </a:solidFill>
                <a:latin typeface="Courier" panose="02070309020205020404" pitchFamily="49" charset="0"/>
              </a:rPr>
              <a:t>beq</a:t>
            </a:r>
            <a:r>
              <a:rPr lang="en-US" altLang="en-US" sz="2400" dirty="0">
                <a:solidFill>
                  <a:srgbClr val="A50021"/>
                </a:solidFill>
                <a:latin typeface="Courier" panose="02070309020205020404" pitchFamily="49" charset="0"/>
              </a:rPr>
              <a:t> $s3,$s4,True  # branch </a:t>
            </a:r>
            <a:r>
              <a:rPr lang="en-US" altLang="en-US" sz="2400" dirty="0" err="1">
                <a:solidFill>
                  <a:srgbClr val="A50021"/>
                </a:solidFill>
                <a:latin typeface="Courier" panose="02070309020205020404" pitchFamily="49" charset="0"/>
              </a:rPr>
              <a:t>i</a:t>
            </a:r>
            <a:r>
              <a:rPr lang="en-US" altLang="en-US" sz="2400" dirty="0">
                <a:solidFill>
                  <a:srgbClr val="A50021"/>
                </a:solidFill>
                <a:latin typeface="Courier" panose="02070309020205020404" pitchFamily="49" charset="0"/>
              </a:rPr>
              <a:t>==j</a:t>
            </a:r>
          </a:p>
          <a:p>
            <a:pPr>
              <a:lnSpc>
                <a:spcPct val="80000"/>
              </a:lnSpc>
              <a:buFontTx/>
              <a:buNone/>
            </a:pPr>
            <a:r>
              <a:rPr lang="en-US" altLang="en-US" sz="2400" dirty="0">
                <a:solidFill>
                  <a:srgbClr val="A50021"/>
                </a:solidFill>
                <a:latin typeface="Courier" panose="02070309020205020404" pitchFamily="49" charset="0"/>
              </a:rPr>
              <a:t>		 sub $s0,$s1,$s2   # f=g-h(false)</a:t>
            </a:r>
          </a:p>
          <a:p>
            <a:pPr>
              <a:lnSpc>
                <a:spcPct val="80000"/>
              </a:lnSpc>
              <a:buFontTx/>
              <a:buNone/>
            </a:pPr>
            <a:r>
              <a:rPr lang="en-US" altLang="en-US" sz="2400" dirty="0">
                <a:solidFill>
                  <a:srgbClr val="A50021"/>
                </a:solidFill>
                <a:latin typeface="Courier" panose="02070309020205020404" pitchFamily="49" charset="0"/>
              </a:rPr>
              <a:t>		 j   Fin           # </a:t>
            </a:r>
            <a:r>
              <a:rPr lang="en-US" altLang="en-US" sz="2400" dirty="0" err="1">
                <a:solidFill>
                  <a:srgbClr val="A50021"/>
                </a:solidFill>
                <a:latin typeface="Courier" panose="02070309020205020404" pitchFamily="49" charset="0"/>
              </a:rPr>
              <a:t>goto</a:t>
            </a:r>
            <a:r>
              <a:rPr lang="en-US" altLang="en-US" sz="2400" dirty="0">
                <a:solidFill>
                  <a:srgbClr val="A50021"/>
                </a:solidFill>
                <a:latin typeface="Courier" panose="02070309020205020404" pitchFamily="49" charset="0"/>
              </a:rPr>
              <a:t> Fin</a:t>
            </a:r>
          </a:p>
          <a:p>
            <a:pPr>
              <a:lnSpc>
                <a:spcPct val="80000"/>
              </a:lnSpc>
              <a:buFontTx/>
              <a:buNone/>
            </a:pPr>
            <a:r>
              <a:rPr lang="en-US" altLang="en-US" sz="2400" dirty="0">
                <a:solidFill>
                  <a:srgbClr val="A50021"/>
                </a:solidFill>
                <a:latin typeface="Courier" panose="02070309020205020404" pitchFamily="49" charset="0"/>
              </a:rPr>
              <a:t>True: add $s0,$s1,$s2   # f=</a:t>
            </a:r>
            <a:r>
              <a:rPr lang="en-US" altLang="en-US" sz="2400" dirty="0" err="1">
                <a:solidFill>
                  <a:srgbClr val="A50021"/>
                </a:solidFill>
                <a:latin typeface="Courier" panose="02070309020205020404" pitchFamily="49" charset="0"/>
              </a:rPr>
              <a:t>g+h</a:t>
            </a:r>
            <a:r>
              <a:rPr lang="en-US" altLang="en-US" sz="2400" dirty="0">
                <a:solidFill>
                  <a:srgbClr val="A50021"/>
                </a:solidFill>
                <a:latin typeface="Courier" panose="02070309020205020404" pitchFamily="49" charset="0"/>
              </a:rPr>
              <a:t> (true)</a:t>
            </a:r>
          </a:p>
          <a:p>
            <a:pPr>
              <a:lnSpc>
                <a:spcPct val="80000"/>
              </a:lnSpc>
              <a:buFontTx/>
              <a:buNone/>
            </a:pPr>
            <a:r>
              <a:rPr lang="en-US" altLang="en-US" sz="2400" dirty="0">
                <a:solidFill>
                  <a:srgbClr val="A50021"/>
                </a:solidFill>
                <a:latin typeface="Courier" panose="02070309020205020404" pitchFamily="49" charset="0"/>
              </a:rPr>
              <a:t> Fin:</a:t>
            </a:r>
          </a:p>
          <a:p>
            <a:pPr>
              <a:lnSpc>
                <a:spcPct val="90000"/>
              </a:lnSpc>
            </a:pPr>
            <a:r>
              <a:rPr lang="en-US" altLang="en-US" sz="2400" dirty="0"/>
              <a:t>Note: Compiler automatically creates labels to handle decisions (branches)</a:t>
            </a:r>
          </a:p>
        </p:txBody>
      </p:sp>
      <p:grpSp>
        <p:nvGrpSpPr>
          <p:cNvPr id="69636" name="Group 4">
            <a:extLst>
              <a:ext uri="{FF2B5EF4-FFF2-40B4-BE49-F238E27FC236}">
                <a16:creationId xmlns:a16="http://schemas.microsoft.com/office/drawing/2014/main" id="{055849E1-543D-69AB-3D52-B461A5A82C72}"/>
              </a:ext>
            </a:extLst>
          </p:cNvPr>
          <p:cNvGrpSpPr>
            <a:grpSpLocks/>
          </p:cNvGrpSpPr>
          <p:nvPr/>
        </p:nvGrpSpPr>
        <p:grpSpPr bwMode="auto">
          <a:xfrm>
            <a:off x="5053013" y="990600"/>
            <a:ext cx="3660775" cy="2778125"/>
            <a:chOff x="3134" y="480"/>
            <a:chExt cx="2306" cy="1743"/>
          </a:xfrm>
        </p:grpSpPr>
        <p:sp>
          <p:nvSpPr>
            <p:cNvPr id="69637" name="Text Box 5">
              <a:extLst>
                <a:ext uri="{FF2B5EF4-FFF2-40B4-BE49-F238E27FC236}">
                  <a16:creationId xmlns:a16="http://schemas.microsoft.com/office/drawing/2014/main" id="{98A9A057-0689-6F6E-00AC-766C3F93AF85}"/>
                </a:ext>
              </a:extLst>
            </p:cNvPr>
            <p:cNvSpPr txBox="1">
              <a:spLocks noChangeArrowheads="1"/>
            </p:cNvSpPr>
            <p:nvPr/>
          </p:nvSpPr>
          <p:spPr bwMode="auto">
            <a:xfrm>
              <a:off x="4176" y="1949"/>
              <a:ext cx="417"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94" tIns="43647" rIns="87294" bIns="43647">
              <a:spAutoFit/>
            </a:bodyPr>
            <a:lstStyle>
              <a:lvl1pPr defTabSz="873125">
                <a:defRPr>
                  <a:solidFill>
                    <a:schemeClr val="tx1"/>
                  </a:solidFill>
                  <a:latin typeface="Arial" panose="020B0604020202020204" pitchFamily="34" charset="0"/>
                </a:defRPr>
              </a:lvl1pPr>
              <a:lvl2pPr marL="436563" defTabSz="873125">
                <a:defRPr>
                  <a:solidFill>
                    <a:schemeClr val="tx1"/>
                  </a:solidFill>
                  <a:latin typeface="Arial" panose="020B0604020202020204" pitchFamily="34" charset="0"/>
                </a:defRPr>
              </a:lvl2pPr>
              <a:lvl3pPr marL="873125" defTabSz="873125">
                <a:defRPr>
                  <a:solidFill>
                    <a:schemeClr val="tx1"/>
                  </a:solidFill>
                  <a:latin typeface="Arial" panose="020B0604020202020204" pitchFamily="34" charset="0"/>
                </a:defRPr>
              </a:lvl3pPr>
              <a:lvl4pPr marL="1309688" defTabSz="873125">
                <a:defRPr>
                  <a:solidFill>
                    <a:schemeClr val="tx1"/>
                  </a:solidFill>
                  <a:latin typeface="Arial" panose="020B0604020202020204" pitchFamily="34" charset="0"/>
                </a:defRPr>
              </a:lvl4pPr>
              <a:lvl5pPr marL="1744663" defTabSz="873125">
                <a:defRPr>
                  <a:solidFill>
                    <a:schemeClr val="tx1"/>
                  </a:solidFill>
                  <a:latin typeface="Arial" panose="020B0604020202020204" pitchFamily="34" charset="0"/>
                </a:defRPr>
              </a:lvl5pPr>
              <a:lvl6pPr marL="2201863" defTabSz="873125" fontAlgn="base">
                <a:spcBef>
                  <a:spcPct val="0"/>
                </a:spcBef>
                <a:spcAft>
                  <a:spcPct val="0"/>
                </a:spcAft>
                <a:defRPr>
                  <a:solidFill>
                    <a:schemeClr val="tx1"/>
                  </a:solidFill>
                  <a:latin typeface="Arial" panose="020B0604020202020204" pitchFamily="34" charset="0"/>
                </a:defRPr>
              </a:lvl6pPr>
              <a:lvl7pPr marL="2659063" defTabSz="873125" fontAlgn="base">
                <a:spcBef>
                  <a:spcPct val="0"/>
                </a:spcBef>
                <a:spcAft>
                  <a:spcPct val="0"/>
                </a:spcAft>
                <a:defRPr>
                  <a:solidFill>
                    <a:schemeClr val="tx1"/>
                  </a:solidFill>
                  <a:latin typeface="Arial" panose="020B0604020202020204" pitchFamily="34" charset="0"/>
                </a:defRPr>
              </a:lvl7pPr>
              <a:lvl8pPr marL="3116263" defTabSz="873125" fontAlgn="base">
                <a:spcBef>
                  <a:spcPct val="0"/>
                </a:spcBef>
                <a:spcAft>
                  <a:spcPct val="0"/>
                </a:spcAft>
                <a:defRPr>
                  <a:solidFill>
                    <a:schemeClr val="tx1"/>
                  </a:solidFill>
                  <a:latin typeface="Arial" panose="020B0604020202020204" pitchFamily="34" charset="0"/>
                </a:defRPr>
              </a:lvl8pPr>
              <a:lvl9pPr marL="3573463" defTabSz="873125"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300">
                  <a:solidFill>
                    <a:srgbClr val="008040"/>
                  </a:solidFill>
                  <a:latin typeface="Helvetica" pitchFamily="2" charset="0"/>
                </a:rPr>
                <a:t>Exit</a:t>
              </a:r>
            </a:p>
          </p:txBody>
        </p:sp>
        <p:sp>
          <p:nvSpPr>
            <p:cNvPr id="69638" name="AutoShape 6">
              <a:extLst>
                <a:ext uri="{FF2B5EF4-FFF2-40B4-BE49-F238E27FC236}">
                  <a16:creationId xmlns:a16="http://schemas.microsoft.com/office/drawing/2014/main" id="{93D93672-8BD6-FBFE-3AC4-8B1AAAA3F0F4}"/>
                </a:ext>
              </a:extLst>
            </p:cNvPr>
            <p:cNvSpPr>
              <a:spLocks noChangeArrowheads="1"/>
            </p:cNvSpPr>
            <p:nvPr/>
          </p:nvSpPr>
          <p:spPr bwMode="auto">
            <a:xfrm>
              <a:off x="3745" y="624"/>
              <a:ext cx="1055" cy="480"/>
            </a:xfrm>
            <a:prstGeom prst="flowChartDecision">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39" name="Text Box 7">
              <a:extLst>
                <a:ext uri="{FF2B5EF4-FFF2-40B4-BE49-F238E27FC236}">
                  <a16:creationId xmlns:a16="http://schemas.microsoft.com/office/drawing/2014/main" id="{865EC47D-E5E3-5B56-1184-55EF86E09002}"/>
                </a:ext>
              </a:extLst>
            </p:cNvPr>
            <p:cNvSpPr txBox="1">
              <a:spLocks noChangeArrowheads="1"/>
            </p:cNvSpPr>
            <p:nvPr/>
          </p:nvSpPr>
          <p:spPr bwMode="auto">
            <a:xfrm>
              <a:off x="3840" y="728"/>
              <a:ext cx="883" cy="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94" tIns="43647" rIns="87294" bIns="43647">
              <a:spAutoFit/>
            </a:bodyPr>
            <a:lstStyle>
              <a:lvl1pPr defTabSz="873125">
                <a:defRPr>
                  <a:solidFill>
                    <a:schemeClr val="tx1"/>
                  </a:solidFill>
                  <a:latin typeface="Arial" panose="020B0604020202020204" pitchFamily="34" charset="0"/>
                </a:defRPr>
              </a:lvl1pPr>
              <a:lvl2pPr marL="436563" defTabSz="873125">
                <a:defRPr>
                  <a:solidFill>
                    <a:schemeClr val="tx1"/>
                  </a:solidFill>
                  <a:latin typeface="Arial" panose="020B0604020202020204" pitchFamily="34" charset="0"/>
                </a:defRPr>
              </a:lvl2pPr>
              <a:lvl3pPr marL="873125" defTabSz="873125">
                <a:defRPr>
                  <a:solidFill>
                    <a:schemeClr val="tx1"/>
                  </a:solidFill>
                  <a:latin typeface="Arial" panose="020B0604020202020204" pitchFamily="34" charset="0"/>
                </a:defRPr>
              </a:lvl3pPr>
              <a:lvl4pPr marL="1309688" defTabSz="873125">
                <a:defRPr>
                  <a:solidFill>
                    <a:schemeClr val="tx1"/>
                  </a:solidFill>
                  <a:latin typeface="Arial" panose="020B0604020202020204" pitchFamily="34" charset="0"/>
                </a:defRPr>
              </a:lvl4pPr>
              <a:lvl5pPr marL="1744663" defTabSz="873125">
                <a:defRPr>
                  <a:solidFill>
                    <a:schemeClr val="tx1"/>
                  </a:solidFill>
                  <a:latin typeface="Arial" panose="020B0604020202020204" pitchFamily="34" charset="0"/>
                </a:defRPr>
              </a:lvl5pPr>
              <a:lvl6pPr marL="2201863" defTabSz="873125" fontAlgn="base">
                <a:spcBef>
                  <a:spcPct val="0"/>
                </a:spcBef>
                <a:spcAft>
                  <a:spcPct val="0"/>
                </a:spcAft>
                <a:defRPr>
                  <a:solidFill>
                    <a:schemeClr val="tx1"/>
                  </a:solidFill>
                  <a:latin typeface="Arial" panose="020B0604020202020204" pitchFamily="34" charset="0"/>
                </a:defRPr>
              </a:lvl6pPr>
              <a:lvl7pPr marL="2659063" defTabSz="873125" fontAlgn="base">
                <a:spcBef>
                  <a:spcPct val="0"/>
                </a:spcBef>
                <a:spcAft>
                  <a:spcPct val="0"/>
                </a:spcAft>
                <a:defRPr>
                  <a:solidFill>
                    <a:schemeClr val="tx1"/>
                  </a:solidFill>
                  <a:latin typeface="Arial" panose="020B0604020202020204" pitchFamily="34" charset="0"/>
                </a:defRPr>
              </a:lvl7pPr>
              <a:lvl8pPr marL="3116263" defTabSz="873125" fontAlgn="base">
                <a:spcBef>
                  <a:spcPct val="0"/>
                </a:spcBef>
                <a:spcAft>
                  <a:spcPct val="0"/>
                </a:spcAft>
                <a:defRPr>
                  <a:solidFill>
                    <a:schemeClr val="tx1"/>
                  </a:solidFill>
                  <a:latin typeface="Arial" panose="020B0604020202020204" pitchFamily="34" charset="0"/>
                </a:defRPr>
              </a:lvl8pPr>
              <a:lvl9pPr marL="3573463" defTabSz="873125"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300">
                  <a:solidFill>
                    <a:srgbClr val="008040"/>
                  </a:solidFill>
                  <a:latin typeface="Courier New" panose="02070309020205020404" pitchFamily="49" charset="0"/>
                </a:rPr>
                <a:t>i == j?</a:t>
              </a:r>
            </a:p>
          </p:txBody>
        </p:sp>
        <p:sp>
          <p:nvSpPr>
            <p:cNvPr id="69640" name="Text Box 8">
              <a:extLst>
                <a:ext uri="{FF2B5EF4-FFF2-40B4-BE49-F238E27FC236}">
                  <a16:creationId xmlns:a16="http://schemas.microsoft.com/office/drawing/2014/main" id="{0B0F596E-DFFA-EDFA-8735-DE0723A313C7}"/>
                </a:ext>
              </a:extLst>
            </p:cNvPr>
            <p:cNvSpPr txBox="1">
              <a:spLocks noChangeArrowheads="1"/>
            </p:cNvSpPr>
            <p:nvPr/>
          </p:nvSpPr>
          <p:spPr bwMode="auto">
            <a:xfrm>
              <a:off x="3238" y="1304"/>
              <a:ext cx="680" cy="2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94" tIns="43647" rIns="87294" bIns="43647">
              <a:spAutoFit/>
            </a:bodyPr>
            <a:lstStyle>
              <a:lvl1pPr defTabSz="873125">
                <a:defRPr>
                  <a:solidFill>
                    <a:schemeClr val="tx1"/>
                  </a:solidFill>
                  <a:latin typeface="Arial" panose="020B0604020202020204" pitchFamily="34" charset="0"/>
                </a:defRPr>
              </a:lvl1pPr>
              <a:lvl2pPr marL="436563" defTabSz="873125">
                <a:defRPr>
                  <a:solidFill>
                    <a:schemeClr val="tx1"/>
                  </a:solidFill>
                  <a:latin typeface="Arial" panose="020B0604020202020204" pitchFamily="34" charset="0"/>
                </a:defRPr>
              </a:lvl2pPr>
              <a:lvl3pPr marL="873125" defTabSz="873125">
                <a:defRPr>
                  <a:solidFill>
                    <a:schemeClr val="tx1"/>
                  </a:solidFill>
                  <a:latin typeface="Arial" panose="020B0604020202020204" pitchFamily="34" charset="0"/>
                </a:defRPr>
              </a:lvl3pPr>
              <a:lvl4pPr marL="1309688" defTabSz="873125">
                <a:defRPr>
                  <a:solidFill>
                    <a:schemeClr val="tx1"/>
                  </a:solidFill>
                  <a:latin typeface="Arial" panose="020B0604020202020204" pitchFamily="34" charset="0"/>
                </a:defRPr>
              </a:lvl4pPr>
              <a:lvl5pPr marL="1744663" defTabSz="873125">
                <a:defRPr>
                  <a:solidFill>
                    <a:schemeClr val="tx1"/>
                  </a:solidFill>
                  <a:latin typeface="Arial" panose="020B0604020202020204" pitchFamily="34" charset="0"/>
                </a:defRPr>
              </a:lvl5pPr>
              <a:lvl6pPr marL="2201863" defTabSz="873125" fontAlgn="base">
                <a:spcBef>
                  <a:spcPct val="0"/>
                </a:spcBef>
                <a:spcAft>
                  <a:spcPct val="0"/>
                </a:spcAft>
                <a:defRPr>
                  <a:solidFill>
                    <a:schemeClr val="tx1"/>
                  </a:solidFill>
                  <a:latin typeface="Arial" panose="020B0604020202020204" pitchFamily="34" charset="0"/>
                </a:defRPr>
              </a:lvl6pPr>
              <a:lvl7pPr marL="2659063" defTabSz="873125" fontAlgn="base">
                <a:spcBef>
                  <a:spcPct val="0"/>
                </a:spcBef>
                <a:spcAft>
                  <a:spcPct val="0"/>
                </a:spcAft>
                <a:defRPr>
                  <a:solidFill>
                    <a:schemeClr val="tx1"/>
                  </a:solidFill>
                  <a:latin typeface="Arial" panose="020B0604020202020204" pitchFamily="34" charset="0"/>
                </a:defRPr>
              </a:lvl7pPr>
              <a:lvl8pPr marL="3116263" defTabSz="873125" fontAlgn="base">
                <a:spcBef>
                  <a:spcPct val="0"/>
                </a:spcBef>
                <a:spcAft>
                  <a:spcPct val="0"/>
                </a:spcAft>
                <a:defRPr>
                  <a:solidFill>
                    <a:schemeClr val="tx1"/>
                  </a:solidFill>
                  <a:latin typeface="Arial" panose="020B0604020202020204" pitchFamily="34" charset="0"/>
                </a:defRPr>
              </a:lvl8pPr>
              <a:lvl9pPr marL="3573463" defTabSz="873125"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300">
                  <a:solidFill>
                    <a:srgbClr val="008040"/>
                  </a:solidFill>
                  <a:latin typeface="Courier New" panose="02070309020205020404" pitchFamily="49" charset="0"/>
                </a:rPr>
                <a:t>f=g+h</a:t>
              </a:r>
            </a:p>
          </p:txBody>
        </p:sp>
        <p:sp>
          <p:nvSpPr>
            <p:cNvPr id="69641" name="Text Box 9">
              <a:extLst>
                <a:ext uri="{FF2B5EF4-FFF2-40B4-BE49-F238E27FC236}">
                  <a16:creationId xmlns:a16="http://schemas.microsoft.com/office/drawing/2014/main" id="{5F64AC01-9CFD-7A94-E6FD-D885E1562CC1}"/>
                </a:ext>
              </a:extLst>
            </p:cNvPr>
            <p:cNvSpPr txBox="1">
              <a:spLocks noChangeArrowheads="1"/>
            </p:cNvSpPr>
            <p:nvPr/>
          </p:nvSpPr>
          <p:spPr bwMode="auto">
            <a:xfrm>
              <a:off x="4342" y="1304"/>
              <a:ext cx="680" cy="29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94" tIns="43647" rIns="87294" bIns="43647">
              <a:spAutoFit/>
            </a:bodyPr>
            <a:lstStyle>
              <a:lvl1pPr defTabSz="873125">
                <a:defRPr>
                  <a:solidFill>
                    <a:schemeClr val="tx1"/>
                  </a:solidFill>
                  <a:latin typeface="Arial" panose="020B0604020202020204" pitchFamily="34" charset="0"/>
                </a:defRPr>
              </a:lvl1pPr>
              <a:lvl2pPr marL="436563" defTabSz="873125">
                <a:defRPr>
                  <a:solidFill>
                    <a:schemeClr val="tx1"/>
                  </a:solidFill>
                  <a:latin typeface="Arial" panose="020B0604020202020204" pitchFamily="34" charset="0"/>
                </a:defRPr>
              </a:lvl2pPr>
              <a:lvl3pPr marL="873125" defTabSz="873125">
                <a:defRPr>
                  <a:solidFill>
                    <a:schemeClr val="tx1"/>
                  </a:solidFill>
                  <a:latin typeface="Arial" panose="020B0604020202020204" pitchFamily="34" charset="0"/>
                </a:defRPr>
              </a:lvl3pPr>
              <a:lvl4pPr marL="1309688" defTabSz="873125">
                <a:defRPr>
                  <a:solidFill>
                    <a:schemeClr val="tx1"/>
                  </a:solidFill>
                  <a:latin typeface="Arial" panose="020B0604020202020204" pitchFamily="34" charset="0"/>
                </a:defRPr>
              </a:lvl4pPr>
              <a:lvl5pPr marL="1744663" defTabSz="873125">
                <a:defRPr>
                  <a:solidFill>
                    <a:schemeClr val="tx1"/>
                  </a:solidFill>
                  <a:latin typeface="Arial" panose="020B0604020202020204" pitchFamily="34" charset="0"/>
                </a:defRPr>
              </a:lvl5pPr>
              <a:lvl6pPr marL="2201863" defTabSz="873125" fontAlgn="base">
                <a:spcBef>
                  <a:spcPct val="0"/>
                </a:spcBef>
                <a:spcAft>
                  <a:spcPct val="0"/>
                </a:spcAft>
                <a:defRPr>
                  <a:solidFill>
                    <a:schemeClr val="tx1"/>
                  </a:solidFill>
                  <a:latin typeface="Arial" panose="020B0604020202020204" pitchFamily="34" charset="0"/>
                </a:defRPr>
              </a:lvl6pPr>
              <a:lvl7pPr marL="2659063" defTabSz="873125" fontAlgn="base">
                <a:spcBef>
                  <a:spcPct val="0"/>
                </a:spcBef>
                <a:spcAft>
                  <a:spcPct val="0"/>
                </a:spcAft>
                <a:defRPr>
                  <a:solidFill>
                    <a:schemeClr val="tx1"/>
                  </a:solidFill>
                  <a:latin typeface="Arial" panose="020B0604020202020204" pitchFamily="34" charset="0"/>
                </a:defRPr>
              </a:lvl7pPr>
              <a:lvl8pPr marL="3116263" defTabSz="873125" fontAlgn="base">
                <a:spcBef>
                  <a:spcPct val="0"/>
                </a:spcBef>
                <a:spcAft>
                  <a:spcPct val="0"/>
                </a:spcAft>
                <a:defRPr>
                  <a:solidFill>
                    <a:schemeClr val="tx1"/>
                  </a:solidFill>
                  <a:latin typeface="Arial" panose="020B0604020202020204" pitchFamily="34" charset="0"/>
                </a:defRPr>
              </a:lvl8pPr>
              <a:lvl9pPr marL="3573463" defTabSz="873125" fontAlgn="base">
                <a:spcBef>
                  <a:spcPct val="0"/>
                </a:spcBef>
                <a:spcAft>
                  <a:spcPct val="0"/>
                </a:spcAft>
                <a:defRPr>
                  <a:solidFill>
                    <a:schemeClr val="tx1"/>
                  </a:solidFill>
                  <a:latin typeface="Arial" panose="020B0604020202020204" pitchFamily="34" charset="0"/>
                </a:defRPr>
              </a:lvl9pPr>
            </a:lstStyle>
            <a:p>
              <a:pPr eaLnBrk="0" hangingPunct="0"/>
              <a:r>
                <a:rPr lang="en-US" altLang="en-US" sz="2300">
                  <a:solidFill>
                    <a:srgbClr val="008040"/>
                  </a:solidFill>
                  <a:latin typeface="Courier New" panose="02070309020205020404" pitchFamily="49" charset="0"/>
                </a:rPr>
                <a:t>f=g-h</a:t>
              </a:r>
            </a:p>
          </p:txBody>
        </p:sp>
        <p:sp>
          <p:nvSpPr>
            <p:cNvPr id="69642" name="Line 10">
              <a:extLst>
                <a:ext uri="{FF2B5EF4-FFF2-40B4-BE49-F238E27FC236}">
                  <a16:creationId xmlns:a16="http://schemas.microsoft.com/office/drawing/2014/main" id="{70E2E5DA-451D-9904-2A41-A87BB8329D09}"/>
                </a:ext>
              </a:extLst>
            </p:cNvPr>
            <p:cNvSpPr>
              <a:spLocks noChangeShapeType="1"/>
            </p:cNvSpPr>
            <p:nvPr/>
          </p:nvSpPr>
          <p:spPr bwMode="auto">
            <a:xfrm>
              <a:off x="4800" y="864"/>
              <a:ext cx="0"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3" name="Line 11">
              <a:extLst>
                <a:ext uri="{FF2B5EF4-FFF2-40B4-BE49-F238E27FC236}">
                  <a16:creationId xmlns:a16="http://schemas.microsoft.com/office/drawing/2014/main" id="{77E908B2-94C6-8678-B634-AD2480B4E7F6}"/>
                </a:ext>
              </a:extLst>
            </p:cNvPr>
            <p:cNvSpPr>
              <a:spLocks noChangeShapeType="1"/>
            </p:cNvSpPr>
            <p:nvPr/>
          </p:nvSpPr>
          <p:spPr bwMode="auto">
            <a:xfrm>
              <a:off x="3745" y="864"/>
              <a:ext cx="0" cy="4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4" name="Line 12">
              <a:extLst>
                <a:ext uri="{FF2B5EF4-FFF2-40B4-BE49-F238E27FC236}">
                  <a16:creationId xmlns:a16="http://schemas.microsoft.com/office/drawing/2014/main" id="{8C17051C-6B8B-72E2-845D-6772134A59CA}"/>
                </a:ext>
              </a:extLst>
            </p:cNvPr>
            <p:cNvSpPr>
              <a:spLocks noChangeShapeType="1"/>
            </p:cNvSpPr>
            <p:nvPr/>
          </p:nvSpPr>
          <p:spPr bwMode="auto">
            <a:xfrm>
              <a:off x="3745" y="1584"/>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5" name="Line 13">
              <a:extLst>
                <a:ext uri="{FF2B5EF4-FFF2-40B4-BE49-F238E27FC236}">
                  <a16:creationId xmlns:a16="http://schemas.microsoft.com/office/drawing/2014/main" id="{CF1BA11F-F7CF-B5F1-CFCE-C51FEC1A2845}"/>
                </a:ext>
              </a:extLst>
            </p:cNvPr>
            <p:cNvSpPr>
              <a:spLocks noChangeShapeType="1"/>
            </p:cNvSpPr>
            <p:nvPr/>
          </p:nvSpPr>
          <p:spPr bwMode="auto">
            <a:xfrm flipH="1">
              <a:off x="4800" y="1584"/>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6" name="Line 14">
              <a:extLst>
                <a:ext uri="{FF2B5EF4-FFF2-40B4-BE49-F238E27FC236}">
                  <a16:creationId xmlns:a16="http://schemas.microsoft.com/office/drawing/2014/main" id="{3DF22B32-3B3A-C1E3-6BCA-6B238A8BEE33}"/>
                </a:ext>
              </a:extLst>
            </p:cNvPr>
            <p:cNvSpPr>
              <a:spLocks noChangeShapeType="1"/>
            </p:cNvSpPr>
            <p:nvPr/>
          </p:nvSpPr>
          <p:spPr bwMode="auto">
            <a:xfrm>
              <a:off x="3745" y="1776"/>
              <a:ext cx="107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7" name="Line 15">
              <a:extLst>
                <a:ext uri="{FF2B5EF4-FFF2-40B4-BE49-F238E27FC236}">
                  <a16:creationId xmlns:a16="http://schemas.microsoft.com/office/drawing/2014/main" id="{9392BDE9-9027-BBB1-1022-6EC2D8989A9F}"/>
                </a:ext>
              </a:extLst>
            </p:cNvPr>
            <p:cNvSpPr>
              <a:spLocks noChangeShapeType="1"/>
            </p:cNvSpPr>
            <p:nvPr/>
          </p:nvSpPr>
          <p:spPr bwMode="auto">
            <a:xfrm>
              <a:off x="4294" y="1776"/>
              <a:ext cx="0" cy="24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48" name="Text Box 16">
              <a:extLst>
                <a:ext uri="{FF2B5EF4-FFF2-40B4-BE49-F238E27FC236}">
                  <a16:creationId xmlns:a16="http://schemas.microsoft.com/office/drawing/2014/main" id="{1243DBE4-FC1B-1B5D-6F21-23D1F600CE40}"/>
                </a:ext>
              </a:extLst>
            </p:cNvPr>
            <p:cNvSpPr txBox="1">
              <a:spLocks noChangeArrowheads="1"/>
            </p:cNvSpPr>
            <p:nvPr/>
          </p:nvSpPr>
          <p:spPr bwMode="auto">
            <a:xfrm>
              <a:off x="4768" y="586"/>
              <a:ext cx="672" cy="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94" tIns="43647" rIns="87294" bIns="43647">
              <a:spAutoFit/>
            </a:bodyPr>
            <a:lstStyle>
              <a:lvl1pPr defTabSz="873125">
                <a:defRPr>
                  <a:solidFill>
                    <a:schemeClr val="tx1"/>
                  </a:solidFill>
                  <a:latin typeface="Arial" panose="020B0604020202020204" pitchFamily="34" charset="0"/>
                </a:defRPr>
              </a:lvl1pPr>
              <a:lvl2pPr marL="436563" defTabSz="873125">
                <a:defRPr>
                  <a:solidFill>
                    <a:schemeClr val="tx1"/>
                  </a:solidFill>
                  <a:latin typeface="Arial" panose="020B0604020202020204" pitchFamily="34" charset="0"/>
                </a:defRPr>
              </a:lvl2pPr>
              <a:lvl3pPr marL="873125" defTabSz="873125">
                <a:defRPr>
                  <a:solidFill>
                    <a:schemeClr val="tx1"/>
                  </a:solidFill>
                  <a:latin typeface="Arial" panose="020B0604020202020204" pitchFamily="34" charset="0"/>
                </a:defRPr>
              </a:lvl3pPr>
              <a:lvl4pPr marL="1309688" defTabSz="873125">
                <a:defRPr>
                  <a:solidFill>
                    <a:schemeClr val="tx1"/>
                  </a:solidFill>
                  <a:latin typeface="Arial" panose="020B0604020202020204" pitchFamily="34" charset="0"/>
                </a:defRPr>
              </a:lvl4pPr>
              <a:lvl5pPr marL="1744663" defTabSz="873125">
                <a:defRPr>
                  <a:solidFill>
                    <a:schemeClr val="tx1"/>
                  </a:solidFill>
                  <a:latin typeface="Arial" panose="020B0604020202020204" pitchFamily="34" charset="0"/>
                </a:defRPr>
              </a:lvl5pPr>
              <a:lvl6pPr marL="2201863" defTabSz="873125" fontAlgn="base">
                <a:spcBef>
                  <a:spcPct val="0"/>
                </a:spcBef>
                <a:spcAft>
                  <a:spcPct val="0"/>
                </a:spcAft>
                <a:defRPr>
                  <a:solidFill>
                    <a:schemeClr val="tx1"/>
                  </a:solidFill>
                  <a:latin typeface="Arial" panose="020B0604020202020204" pitchFamily="34" charset="0"/>
                </a:defRPr>
              </a:lvl6pPr>
              <a:lvl7pPr marL="2659063" defTabSz="873125" fontAlgn="base">
                <a:spcBef>
                  <a:spcPct val="0"/>
                </a:spcBef>
                <a:spcAft>
                  <a:spcPct val="0"/>
                </a:spcAft>
                <a:defRPr>
                  <a:solidFill>
                    <a:schemeClr val="tx1"/>
                  </a:solidFill>
                  <a:latin typeface="Arial" panose="020B0604020202020204" pitchFamily="34" charset="0"/>
                </a:defRPr>
              </a:lvl7pPr>
              <a:lvl8pPr marL="3116263" defTabSz="873125" fontAlgn="base">
                <a:spcBef>
                  <a:spcPct val="0"/>
                </a:spcBef>
                <a:spcAft>
                  <a:spcPct val="0"/>
                </a:spcAft>
                <a:defRPr>
                  <a:solidFill>
                    <a:schemeClr val="tx1"/>
                  </a:solidFill>
                  <a:latin typeface="Arial" panose="020B0604020202020204" pitchFamily="34" charset="0"/>
                </a:defRPr>
              </a:lvl8pPr>
              <a:lvl9pPr marL="3573463" defTabSz="873125"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en-US" sz="2300">
                  <a:solidFill>
                    <a:srgbClr val="008040"/>
                  </a:solidFill>
                  <a:latin typeface="Helvetica" pitchFamily="2" charset="0"/>
                </a:rPr>
                <a:t>(false) </a:t>
              </a:r>
              <a:br>
                <a:rPr lang="en-US" altLang="en-US" sz="2300">
                  <a:solidFill>
                    <a:srgbClr val="008040"/>
                  </a:solidFill>
                  <a:latin typeface="Helvetica" pitchFamily="2" charset="0"/>
                </a:rPr>
              </a:br>
              <a:r>
                <a:rPr lang="en-US" altLang="en-US" sz="2300">
                  <a:solidFill>
                    <a:srgbClr val="008040"/>
                  </a:solidFill>
                  <a:latin typeface="Helvetica" pitchFamily="2" charset="0"/>
                </a:rPr>
                <a:t>i != j</a:t>
              </a:r>
            </a:p>
          </p:txBody>
        </p:sp>
        <p:sp>
          <p:nvSpPr>
            <p:cNvPr id="69649" name="Text Box 17">
              <a:extLst>
                <a:ext uri="{FF2B5EF4-FFF2-40B4-BE49-F238E27FC236}">
                  <a16:creationId xmlns:a16="http://schemas.microsoft.com/office/drawing/2014/main" id="{8CAC57D1-599F-0CAD-B1B2-4BC75479FD36}"/>
                </a:ext>
              </a:extLst>
            </p:cNvPr>
            <p:cNvSpPr txBox="1">
              <a:spLocks noChangeArrowheads="1"/>
            </p:cNvSpPr>
            <p:nvPr/>
          </p:nvSpPr>
          <p:spPr bwMode="auto">
            <a:xfrm>
              <a:off x="3134" y="634"/>
              <a:ext cx="601" cy="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7294" tIns="43647" rIns="87294" bIns="43647">
              <a:spAutoFit/>
            </a:bodyPr>
            <a:lstStyle>
              <a:lvl1pPr defTabSz="873125">
                <a:defRPr>
                  <a:solidFill>
                    <a:schemeClr val="tx1"/>
                  </a:solidFill>
                  <a:latin typeface="Arial" panose="020B0604020202020204" pitchFamily="34" charset="0"/>
                </a:defRPr>
              </a:lvl1pPr>
              <a:lvl2pPr marL="436563" defTabSz="873125">
                <a:defRPr>
                  <a:solidFill>
                    <a:schemeClr val="tx1"/>
                  </a:solidFill>
                  <a:latin typeface="Arial" panose="020B0604020202020204" pitchFamily="34" charset="0"/>
                </a:defRPr>
              </a:lvl2pPr>
              <a:lvl3pPr marL="873125" defTabSz="873125">
                <a:defRPr>
                  <a:solidFill>
                    <a:schemeClr val="tx1"/>
                  </a:solidFill>
                  <a:latin typeface="Arial" panose="020B0604020202020204" pitchFamily="34" charset="0"/>
                </a:defRPr>
              </a:lvl3pPr>
              <a:lvl4pPr marL="1309688" defTabSz="873125">
                <a:defRPr>
                  <a:solidFill>
                    <a:schemeClr val="tx1"/>
                  </a:solidFill>
                  <a:latin typeface="Arial" panose="020B0604020202020204" pitchFamily="34" charset="0"/>
                </a:defRPr>
              </a:lvl4pPr>
              <a:lvl5pPr marL="1744663" defTabSz="873125">
                <a:defRPr>
                  <a:solidFill>
                    <a:schemeClr val="tx1"/>
                  </a:solidFill>
                  <a:latin typeface="Arial" panose="020B0604020202020204" pitchFamily="34" charset="0"/>
                </a:defRPr>
              </a:lvl5pPr>
              <a:lvl6pPr marL="2201863" defTabSz="873125" fontAlgn="base">
                <a:spcBef>
                  <a:spcPct val="0"/>
                </a:spcBef>
                <a:spcAft>
                  <a:spcPct val="0"/>
                </a:spcAft>
                <a:defRPr>
                  <a:solidFill>
                    <a:schemeClr val="tx1"/>
                  </a:solidFill>
                  <a:latin typeface="Arial" panose="020B0604020202020204" pitchFamily="34" charset="0"/>
                </a:defRPr>
              </a:lvl6pPr>
              <a:lvl7pPr marL="2659063" defTabSz="873125" fontAlgn="base">
                <a:spcBef>
                  <a:spcPct val="0"/>
                </a:spcBef>
                <a:spcAft>
                  <a:spcPct val="0"/>
                </a:spcAft>
                <a:defRPr>
                  <a:solidFill>
                    <a:schemeClr val="tx1"/>
                  </a:solidFill>
                  <a:latin typeface="Arial" panose="020B0604020202020204" pitchFamily="34" charset="0"/>
                </a:defRPr>
              </a:lvl7pPr>
              <a:lvl8pPr marL="3116263" defTabSz="873125" fontAlgn="base">
                <a:spcBef>
                  <a:spcPct val="0"/>
                </a:spcBef>
                <a:spcAft>
                  <a:spcPct val="0"/>
                </a:spcAft>
                <a:defRPr>
                  <a:solidFill>
                    <a:schemeClr val="tx1"/>
                  </a:solidFill>
                  <a:latin typeface="Arial" panose="020B0604020202020204" pitchFamily="34" charset="0"/>
                </a:defRPr>
              </a:lvl8pPr>
              <a:lvl9pPr marL="3573463" defTabSz="873125" fontAlgn="base">
                <a:spcBef>
                  <a:spcPct val="0"/>
                </a:spcBef>
                <a:spcAft>
                  <a:spcPct val="0"/>
                </a:spcAft>
                <a:defRPr>
                  <a:solidFill>
                    <a:schemeClr val="tx1"/>
                  </a:solidFill>
                  <a:latin typeface="Arial" panose="020B0604020202020204" pitchFamily="34" charset="0"/>
                </a:defRPr>
              </a:lvl9pPr>
            </a:lstStyle>
            <a:p>
              <a:pPr algn="ctr" eaLnBrk="0" hangingPunct="0"/>
              <a:r>
                <a:rPr lang="en-US" altLang="en-US" sz="2300">
                  <a:solidFill>
                    <a:srgbClr val="008040"/>
                  </a:solidFill>
                  <a:latin typeface="Helvetica" pitchFamily="2" charset="0"/>
                </a:rPr>
                <a:t>(true) </a:t>
              </a:r>
              <a:br>
                <a:rPr lang="en-US" altLang="en-US" sz="2300">
                  <a:solidFill>
                    <a:srgbClr val="008040"/>
                  </a:solidFill>
                  <a:latin typeface="Helvetica" pitchFamily="2" charset="0"/>
                </a:rPr>
              </a:br>
              <a:r>
                <a:rPr lang="en-US" altLang="en-US" sz="2300">
                  <a:solidFill>
                    <a:srgbClr val="008040"/>
                  </a:solidFill>
                  <a:latin typeface="Helvetica" pitchFamily="2" charset="0"/>
                </a:rPr>
                <a:t>i == j</a:t>
              </a:r>
            </a:p>
          </p:txBody>
        </p:sp>
        <p:sp>
          <p:nvSpPr>
            <p:cNvPr id="69650" name="Line 18">
              <a:extLst>
                <a:ext uri="{FF2B5EF4-FFF2-40B4-BE49-F238E27FC236}">
                  <a16:creationId xmlns:a16="http://schemas.microsoft.com/office/drawing/2014/main" id="{DE6CE02F-209A-70D7-7ACC-EF031329BB92}"/>
                </a:ext>
              </a:extLst>
            </p:cNvPr>
            <p:cNvSpPr>
              <a:spLocks noChangeShapeType="1"/>
            </p:cNvSpPr>
            <p:nvPr/>
          </p:nvSpPr>
          <p:spPr bwMode="auto">
            <a:xfrm>
              <a:off x="4273" y="480"/>
              <a:ext cx="0" cy="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F975F83D-9E49-9807-F425-621A5AB3953D}"/>
              </a:ext>
            </a:extLst>
          </p:cNvPr>
          <p:cNvSpPr>
            <a:spLocks noGrp="1" noChangeArrowheads="1"/>
          </p:cNvSpPr>
          <p:nvPr>
            <p:ph type="title"/>
          </p:nvPr>
        </p:nvSpPr>
        <p:spPr/>
        <p:txBody>
          <a:bodyPr/>
          <a:lstStyle/>
          <a:p>
            <a:r>
              <a:rPr lang="en-US" altLang="en-US"/>
              <a:t>Loops in C/Assembly (1/3)</a:t>
            </a:r>
          </a:p>
        </p:txBody>
      </p:sp>
      <p:sp>
        <p:nvSpPr>
          <p:cNvPr id="71683" name="Rectangle 3">
            <a:extLst>
              <a:ext uri="{FF2B5EF4-FFF2-40B4-BE49-F238E27FC236}">
                <a16:creationId xmlns:a16="http://schemas.microsoft.com/office/drawing/2014/main" id="{54F7C2DB-519D-24FF-C423-A2C072CE6E59}"/>
              </a:ext>
            </a:extLst>
          </p:cNvPr>
          <p:cNvSpPr>
            <a:spLocks noGrp="1" noChangeArrowheads="1"/>
          </p:cNvSpPr>
          <p:nvPr>
            <p:ph type="body" idx="1"/>
          </p:nvPr>
        </p:nvSpPr>
        <p:spPr/>
        <p:txBody>
          <a:bodyPr/>
          <a:lstStyle/>
          <a:p>
            <a:r>
              <a:rPr lang="en-US" altLang="en-US" sz="2800"/>
              <a:t>Simple loop in C; </a:t>
            </a:r>
            <a:r>
              <a:rPr lang="en-US" altLang="en-US" sz="2800">
                <a:latin typeface="Times New Roman" panose="02020603050405020304" pitchFamily="18" charset="0"/>
              </a:rPr>
              <a:t>A[]</a:t>
            </a:r>
            <a:r>
              <a:rPr lang="en-US" altLang="en-US" sz="2800"/>
              <a:t> is an array of integers</a:t>
            </a:r>
          </a:p>
          <a:p>
            <a:pPr lvl="1">
              <a:buFontTx/>
              <a:buNone/>
            </a:pPr>
            <a:r>
              <a:rPr lang="en-US" altLang="en-US" sz="2400">
                <a:solidFill>
                  <a:schemeClr val="folHlink"/>
                </a:solidFill>
                <a:latin typeface="Courier" panose="02070309020205020404" pitchFamily="49" charset="0"/>
              </a:rPr>
              <a:t>	</a:t>
            </a:r>
            <a:r>
              <a:rPr lang="en-US" altLang="en-US" sz="2400">
                <a:solidFill>
                  <a:srgbClr val="A50021"/>
                </a:solidFill>
                <a:latin typeface="Courier" panose="02070309020205020404" pitchFamily="49" charset="0"/>
              </a:rPr>
              <a:t>do {									g = g + A[i];	</a:t>
            </a:r>
          </a:p>
          <a:p>
            <a:pPr lvl="1">
              <a:buFontTx/>
              <a:buNone/>
            </a:pPr>
            <a:r>
              <a:rPr lang="en-US" altLang="en-US" sz="2400">
                <a:solidFill>
                  <a:srgbClr val="A50021"/>
                </a:solidFill>
                <a:latin typeface="Courier" panose="02070309020205020404" pitchFamily="49" charset="0"/>
              </a:rPr>
              <a:t>			i = i + j;		</a:t>
            </a:r>
            <a:endParaRPr lang="en-US" altLang="zh-CN" sz="2400">
              <a:solidFill>
                <a:srgbClr val="A50021"/>
              </a:solidFill>
              <a:latin typeface="Courier" panose="02070309020205020404" pitchFamily="49" charset="0"/>
              <a:ea typeface="宋体" panose="02010600030101010101" pitchFamily="2" charset="-122"/>
            </a:endParaRPr>
          </a:p>
          <a:p>
            <a:pPr lvl="1">
              <a:buFontTx/>
              <a:buNone/>
            </a:pPr>
            <a:r>
              <a:rPr lang="en-US" altLang="zh-CN" sz="2400">
                <a:solidFill>
                  <a:srgbClr val="A50021"/>
                </a:solidFill>
                <a:latin typeface="Courier" panose="02070309020205020404" pitchFamily="49" charset="0"/>
                <a:ea typeface="宋体" panose="02010600030101010101" pitchFamily="2" charset="-122"/>
              </a:rPr>
              <a:t> </a:t>
            </a:r>
            <a:r>
              <a:rPr lang="en-US" altLang="en-US" sz="2400">
                <a:solidFill>
                  <a:srgbClr val="A50021"/>
                </a:solidFill>
                <a:latin typeface="Courier" panose="02070309020205020404" pitchFamily="49" charset="0"/>
              </a:rPr>
              <a:t>} while (i != h);</a:t>
            </a:r>
          </a:p>
          <a:p>
            <a:r>
              <a:rPr lang="en-US" altLang="en-US" sz="2800"/>
              <a:t>Rewrite this as:</a:t>
            </a:r>
          </a:p>
          <a:p>
            <a:pPr lvl="1">
              <a:buFontTx/>
              <a:buNone/>
            </a:pPr>
            <a:r>
              <a:rPr lang="en-US" altLang="en-US" sz="2400"/>
              <a:t>	</a:t>
            </a:r>
            <a:r>
              <a:rPr lang="en-US" altLang="en-US" sz="2400">
                <a:solidFill>
                  <a:srgbClr val="A50021"/>
                </a:solidFill>
                <a:latin typeface="Courier" panose="02070309020205020404" pitchFamily="49" charset="0"/>
              </a:rPr>
              <a:t>Loop:	g = g + A[i];</a:t>
            </a:r>
            <a:br>
              <a:rPr lang="en-US" altLang="en-US" sz="2400">
                <a:solidFill>
                  <a:srgbClr val="A50021"/>
                </a:solidFill>
                <a:latin typeface="Courier" panose="02070309020205020404" pitchFamily="49" charset="0"/>
              </a:rPr>
            </a:br>
            <a:r>
              <a:rPr lang="en-US" altLang="en-US" sz="2400">
                <a:solidFill>
                  <a:srgbClr val="A50021"/>
                </a:solidFill>
                <a:latin typeface="Courier" panose="02070309020205020404" pitchFamily="49" charset="0"/>
              </a:rPr>
              <a:t>		i = i + j;</a:t>
            </a:r>
            <a:br>
              <a:rPr lang="en-US" altLang="en-US" sz="2400">
                <a:solidFill>
                  <a:srgbClr val="A50021"/>
                </a:solidFill>
                <a:latin typeface="Courier" panose="02070309020205020404" pitchFamily="49" charset="0"/>
              </a:rPr>
            </a:br>
            <a:r>
              <a:rPr lang="en-US" altLang="en-US" sz="2400">
                <a:solidFill>
                  <a:srgbClr val="A50021"/>
                </a:solidFill>
                <a:latin typeface="Courier" panose="02070309020205020404" pitchFamily="49" charset="0"/>
              </a:rPr>
              <a:t>		if (i != h) goto Loop;</a:t>
            </a:r>
          </a:p>
          <a:p>
            <a:r>
              <a:rPr lang="en-US" altLang="en-US" sz="2800"/>
              <a:t>Use this mapping:</a:t>
            </a:r>
            <a:br>
              <a:rPr lang="en-US" altLang="en-US" sz="2800"/>
            </a:br>
            <a:r>
              <a:rPr lang="en-US" altLang="en-US" sz="2800"/>
              <a:t>  </a:t>
            </a:r>
            <a:r>
              <a:rPr lang="en-US" altLang="en-US" sz="2800">
                <a:latin typeface="Courier New" panose="02070309020205020404" pitchFamily="49" charset="0"/>
              </a:rPr>
              <a:t>g,    h,  i,    j,  </a:t>
            </a:r>
            <a:r>
              <a:rPr lang="en-US" altLang="en-US" sz="2800"/>
              <a:t>base of</a:t>
            </a:r>
            <a:r>
              <a:rPr lang="en-US" altLang="en-US" sz="2800">
                <a:latin typeface="Courier New" panose="02070309020205020404" pitchFamily="49" charset="0"/>
              </a:rPr>
              <a:t> A</a:t>
            </a:r>
            <a:br>
              <a:rPr lang="en-US" altLang="en-US" sz="2800">
                <a:latin typeface="Courier" panose="02070309020205020404" pitchFamily="49" charset="0"/>
              </a:rPr>
            </a:br>
            <a:r>
              <a:rPr lang="en-US" altLang="zh-CN" sz="2800">
                <a:solidFill>
                  <a:schemeClr val="folHlink"/>
                </a:solidFill>
                <a:ea typeface="宋体" panose="02010600030101010101" pitchFamily="2" charset="-122"/>
              </a:rPr>
              <a:t>  </a:t>
            </a:r>
            <a:r>
              <a:rPr lang="en-US" altLang="en-US" sz="2800">
                <a:solidFill>
                  <a:srgbClr val="A50021"/>
                </a:solidFill>
                <a:latin typeface="Courier New" panose="02070309020205020404" pitchFamily="49" charset="0"/>
              </a:rPr>
              <a:t>$s1, $s2, $s3, $s4, $s5</a:t>
            </a:r>
            <a:endParaRPr lang="en-US" altLang="en-US" sz="2800">
              <a:solidFill>
                <a:srgbClr val="A50021"/>
              </a:solidFill>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719BD5E9-F76E-E3FE-7F24-8C60E16A7636}"/>
              </a:ext>
            </a:extLst>
          </p:cNvPr>
          <p:cNvSpPr>
            <a:spLocks noGrp="1" noChangeArrowheads="1"/>
          </p:cNvSpPr>
          <p:nvPr>
            <p:ph type="title"/>
          </p:nvPr>
        </p:nvSpPr>
        <p:spPr/>
        <p:txBody>
          <a:bodyPr/>
          <a:lstStyle/>
          <a:p>
            <a:r>
              <a:rPr lang="en-US" altLang="en-US"/>
              <a:t>Loops in C/Assembly (2/3)</a:t>
            </a:r>
          </a:p>
        </p:txBody>
      </p:sp>
      <p:sp>
        <p:nvSpPr>
          <p:cNvPr id="73731" name="Rectangle 3">
            <a:extLst>
              <a:ext uri="{FF2B5EF4-FFF2-40B4-BE49-F238E27FC236}">
                <a16:creationId xmlns:a16="http://schemas.microsoft.com/office/drawing/2014/main" id="{8761F253-E7CD-A7C6-E422-F0B8D1A337F6}"/>
              </a:ext>
            </a:extLst>
          </p:cNvPr>
          <p:cNvSpPr>
            <a:spLocks noGrp="1" noChangeArrowheads="1"/>
          </p:cNvSpPr>
          <p:nvPr>
            <p:ph type="body" idx="1"/>
          </p:nvPr>
        </p:nvSpPr>
        <p:spPr/>
        <p:txBody>
          <a:bodyPr/>
          <a:lstStyle/>
          <a:p>
            <a:r>
              <a:rPr lang="en-US" altLang="en-US" sz="2800"/>
              <a:t>Original code:</a:t>
            </a:r>
          </a:p>
          <a:p>
            <a:pPr lvl="1">
              <a:buFontTx/>
              <a:buNone/>
            </a:pPr>
            <a:r>
              <a:rPr lang="en-US" altLang="en-US" sz="2400">
                <a:solidFill>
                  <a:schemeClr val="folHlink"/>
                </a:solidFill>
                <a:latin typeface="Courier New" panose="02070309020205020404" pitchFamily="49" charset="0"/>
              </a:rPr>
              <a:t>	</a:t>
            </a:r>
            <a:r>
              <a:rPr lang="en-US" altLang="en-US" sz="2400">
                <a:solidFill>
                  <a:srgbClr val="A50021"/>
                </a:solidFill>
                <a:latin typeface="Courier New" panose="02070309020205020404" pitchFamily="49" charset="0"/>
              </a:rPr>
              <a:t>Loop:	g = g + A[i];</a:t>
            </a:r>
            <a:br>
              <a:rPr lang="en-US" altLang="en-US" sz="2400">
                <a:solidFill>
                  <a:srgbClr val="A50021"/>
                </a:solidFill>
                <a:latin typeface="Courier New" panose="02070309020205020404" pitchFamily="49" charset="0"/>
              </a:rPr>
            </a:br>
            <a:r>
              <a:rPr lang="en-US" altLang="en-US" sz="2400">
                <a:solidFill>
                  <a:srgbClr val="A50021"/>
                </a:solidFill>
                <a:latin typeface="Courier New" panose="02070309020205020404" pitchFamily="49" charset="0"/>
              </a:rPr>
              <a:t>		i = i + j;</a:t>
            </a:r>
            <a:br>
              <a:rPr lang="en-US" altLang="en-US" sz="2400">
                <a:solidFill>
                  <a:srgbClr val="A50021"/>
                </a:solidFill>
                <a:latin typeface="Courier New" panose="02070309020205020404" pitchFamily="49" charset="0"/>
              </a:rPr>
            </a:br>
            <a:r>
              <a:rPr lang="en-US" altLang="en-US" sz="2400">
                <a:solidFill>
                  <a:srgbClr val="A50021"/>
                </a:solidFill>
                <a:latin typeface="Courier New" panose="02070309020205020404" pitchFamily="49" charset="0"/>
              </a:rPr>
              <a:t>		if (i != h) goto Loop;</a:t>
            </a:r>
          </a:p>
          <a:p>
            <a:r>
              <a:rPr lang="en-US" altLang="en-US" sz="2800"/>
              <a:t>Final compiled MIPS code:</a:t>
            </a:r>
          </a:p>
          <a:p>
            <a:pPr>
              <a:buFontTx/>
              <a:buNone/>
            </a:pPr>
            <a:r>
              <a:rPr lang="en-US" altLang="en-US" sz="2800">
                <a:solidFill>
                  <a:srgbClr val="A50021"/>
                </a:solidFill>
                <a:latin typeface="Courier New" panose="02070309020205020404" pitchFamily="49" charset="0"/>
              </a:rPr>
              <a:t>Loop</a:t>
            </a:r>
            <a:r>
              <a:rPr lang="en-US" altLang="en-US" sz="2800">
                <a:solidFill>
                  <a:srgbClr val="A50021"/>
                </a:solidFill>
              </a:rPr>
              <a:t>:</a:t>
            </a:r>
            <a:r>
              <a:rPr lang="en-US" altLang="en-US" sz="2800">
                <a:solidFill>
                  <a:srgbClr val="A50021"/>
                </a:solidFill>
                <a:latin typeface="Courier New" panose="02070309020205020404" pitchFamily="49" charset="0"/>
              </a:rPr>
              <a:t> sll $t1,$s3,2    </a:t>
            </a:r>
            <a:r>
              <a:rPr lang="en-US" altLang="en-US" sz="2800" i="1">
                <a:solidFill>
                  <a:srgbClr val="A50021"/>
                </a:solidFill>
                <a:latin typeface="Courier New" panose="02070309020205020404" pitchFamily="49" charset="0"/>
              </a:rPr>
              <a:t>#$t1= 4*i</a:t>
            </a:r>
            <a:br>
              <a:rPr lang="en-US" altLang="en-US" sz="2800">
                <a:solidFill>
                  <a:srgbClr val="A50021"/>
                </a:solidFill>
                <a:latin typeface="Courier New" panose="02070309020205020404" pitchFamily="49" charset="0"/>
              </a:rPr>
            </a:br>
            <a:r>
              <a:rPr lang="en-US" altLang="en-US" sz="2800">
                <a:solidFill>
                  <a:srgbClr val="A50021"/>
                </a:solidFill>
                <a:latin typeface="Courier New" panose="02070309020205020404" pitchFamily="49" charset="0"/>
              </a:rPr>
              <a:t>     add $t1,$t1,$s5 </a:t>
            </a:r>
            <a:r>
              <a:rPr lang="en-US" altLang="en-US" sz="2800" i="1">
                <a:solidFill>
                  <a:srgbClr val="A50021"/>
                </a:solidFill>
                <a:latin typeface="Courier New" panose="02070309020205020404" pitchFamily="49" charset="0"/>
              </a:rPr>
              <a:t>#$t1=addr A</a:t>
            </a:r>
            <a:br>
              <a:rPr lang="en-US" altLang="en-US" sz="2800">
                <a:solidFill>
                  <a:srgbClr val="A50021"/>
                </a:solidFill>
                <a:latin typeface="Courier New" panose="02070309020205020404" pitchFamily="49" charset="0"/>
              </a:rPr>
            </a:br>
            <a:r>
              <a:rPr lang="en-US" altLang="en-US" sz="2800">
                <a:solidFill>
                  <a:srgbClr val="A50021"/>
                </a:solidFill>
                <a:latin typeface="Courier New" panose="02070309020205020404" pitchFamily="49" charset="0"/>
              </a:rPr>
              <a:t>     lw  $t1,0($t1)  </a:t>
            </a:r>
            <a:r>
              <a:rPr lang="en-US" altLang="en-US" sz="2800" i="1">
                <a:solidFill>
                  <a:srgbClr val="A50021"/>
                </a:solidFill>
                <a:latin typeface="Courier New" panose="02070309020205020404" pitchFamily="49" charset="0"/>
              </a:rPr>
              <a:t>#$t1=A[i]</a:t>
            </a:r>
            <a:br>
              <a:rPr lang="en-US" altLang="en-US" sz="2800">
                <a:solidFill>
                  <a:srgbClr val="A50021"/>
                </a:solidFill>
                <a:latin typeface="Courier New" panose="02070309020205020404" pitchFamily="49" charset="0"/>
              </a:rPr>
            </a:br>
            <a:r>
              <a:rPr lang="en-US" altLang="en-US" sz="2800">
                <a:solidFill>
                  <a:srgbClr val="A50021"/>
                </a:solidFill>
                <a:latin typeface="Courier New" panose="02070309020205020404" pitchFamily="49" charset="0"/>
              </a:rPr>
              <a:t>     add $s1,$s1,$t1 </a:t>
            </a:r>
            <a:r>
              <a:rPr lang="en-US" altLang="en-US" sz="2800" i="1">
                <a:solidFill>
                  <a:srgbClr val="A50021"/>
                </a:solidFill>
                <a:latin typeface="Courier New" panose="02070309020205020404" pitchFamily="49" charset="0"/>
              </a:rPr>
              <a:t>#g=g+A[i]</a:t>
            </a:r>
            <a:br>
              <a:rPr lang="en-US" altLang="en-US" sz="2800">
                <a:solidFill>
                  <a:srgbClr val="A50021"/>
                </a:solidFill>
                <a:latin typeface="Courier New" panose="02070309020205020404" pitchFamily="49" charset="0"/>
              </a:rPr>
            </a:br>
            <a:r>
              <a:rPr lang="en-US" altLang="en-US" sz="2800">
                <a:solidFill>
                  <a:srgbClr val="A50021"/>
                </a:solidFill>
                <a:latin typeface="Courier New" panose="02070309020205020404" pitchFamily="49" charset="0"/>
              </a:rPr>
              <a:t>     add $s3,$s3,$s4 </a:t>
            </a:r>
            <a:r>
              <a:rPr lang="en-US" altLang="en-US" sz="2800" i="1">
                <a:solidFill>
                  <a:srgbClr val="A50021"/>
                </a:solidFill>
                <a:latin typeface="Courier New" panose="02070309020205020404" pitchFamily="49" charset="0"/>
              </a:rPr>
              <a:t>#i=i+j</a:t>
            </a:r>
            <a:br>
              <a:rPr lang="en-US" altLang="en-US" sz="2800">
                <a:solidFill>
                  <a:srgbClr val="A50021"/>
                </a:solidFill>
                <a:latin typeface="Courier New" panose="02070309020205020404" pitchFamily="49" charset="0"/>
              </a:rPr>
            </a:br>
            <a:r>
              <a:rPr lang="en-US" altLang="en-US" sz="2800">
                <a:solidFill>
                  <a:srgbClr val="A50021"/>
                </a:solidFill>
                <a:latin typeface="Courier New" panose="02070309020205020404" pitchFamily="49" charset="0"/>
              </a:rPr>
              <a:t>     bne $s3,$s2,Loop</a:t>
            </a:r>
            <a:r>
              <a:rPr lang="en-US" altLang="en-US" sz="2800" i="1">
                <a:solidFill>
                  <a:srgbClr val="A50021"/>
                </a:solidFill>
                <a:latin typeface="Courier New" panose="02070309020205020404" pitchFamily="49" charset="0"/>
              </a:rPr>
              <a:t># goto Loop</a:t>
            </a:r>
            <a:br>
              <a:rPr lang="en-US" altLang="en-US" sz="2800">
                <a:solidFill>
                  <a:srgbClr val="A50021"/>
                </a:solidFill>
                <a:latin typeface="Courier New" panose="02070309020205020404" pitchFamily="49" charset="0"/>
              </a:rPr>
            </a:br>
            <a:r>
              <a:rPr lang="en-US" altLang="en-US" sz="2800">
                <a:solidFill>
                  <a:srgbClr val="A50021"/>
                </a:solidFill>
                <a:latin typeface="Courier New" panose="02070309020205020404" pitchFamily="49" charset="0"/>
              </a:rPr>
              <a:t>                     </a:t>
            </a:r>
            <a:r>
              <a:rPr lang="en-US" altLang="en-US" sz="2800" i="1">
                <a:solidFill>
                  <a:srgbClr val="A50021"/>
                </a:solidFill>
                <a:latin typeface="Courier New" panose="02070309020205020404" pitchFamily="49" charset="0"/>
              </a:rPr>
              <a:t># if i!=h</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576DFF1D-8778-B10D-C1F4-24884B46A985}"/>
              </a:ext>
            </a:extLst>
          </p:cNvPr>
          <p:cNvSpPr>
            <a:spLocks noGrp="1" noChangeArrowheads="1"/>
          </p:cNvSpPr>
          <p:nvPr>
            <p:ph type="title"/>
          </p:nvPr>
        </p:nvSpPr>
        <p:spPr/>
        <p:txBody>
          <a:bodyPr/>
          <a:lstStyle/>
          <a:p>
            <a:r>
              <a:rPr lang="en-US" altLang="en-US"/>
              <a:t>Loops in C/Assembly (3/3)</a:t>
            </a:r>
          </a:p>
        </p:txBody>
      </p:sp>
      <p:sp>
        <p:nvSpPr>
          <p:cNvPr id="75779" name="Rectangle 3">
            <a:extLst>
              <a:ext uri="{FF2B5EF4-FFF2-40B4-BE49-F238E27FC236}">
                <a16:creationId xmlns:a16="http://schemas.microsoft.com/office/drawing/2014/main" id="{BD257E65-8941-25AE-7E34-E33E969252B4}"/>
              </a:ext>
            </a:extLst>
          </p:cNvPr>
          <p:cNvSpPr>
            <a:spLocks noGrp="1" noChangeArrowheads="1"/>
          </p:cNvSpPr>
          <p:nvPr>
            <p:ph type="body" idx="1"/>
          </p:nvPr>
        </p:nvSpPr>
        <p:spPr/>
        <p:txBody>
          <a:bodyPr/>
          <a:lstStyle/>
          <a:p>
            <a:r>
              <a:rPr lang="en-US" altLang="en-US" sz="2800"/>
              <a:t>There are three types of loops in C:</a:t>
            </a:r>
          </a:p>
          <a:p>
            <a:pPr lvl="1"/>
            <a:r>
              <a:rPr lang="en-US" altLang="en-US" sz="2400"/>
              <a:t>while</a:t>
            </a:r>
          </a:p>
          <a:p>
            <a:pPr lvl="1"/>
            <a:r>
              <a:rPr lang="en-US" altLang="en-US" sz="2400"/>
              <a:t>do… while</a:t>
            </a:r>
          </a:p>
          <a:p>
            <a:pPr lvl="1"/>
            <a:r>
              <a:rPr lang="en-US" altLang="en-US" sz="2400"/>
              <a:t>for</a:t>
            </a:r>
          </a:p>
          <a:p>
            <a:r>
              <a:rPr lang="en-US" altLang="en-US" sz="2800"/>
              <a:t>Each can be rewritten as either of the other two, so the method used in the previous example can be applied to while- and for- loops as well</a:t>
            </a:r>
          </a:p>
          <a:p>
            <a:endParaRPr lang="en-US" altLang="en-US" sz="2800"/>
          </a:p>
          <a:p>
            <a:r>
              <a:rPr lang="en-US" altLang="en-US" sz="2800">
                <a:solidFill>
                  <a:srgbClr val="A50021"/>
                </a:solidFill>
              </a:rPr>
              <a:t>Key concept</a:t>
            </a:r>
            <a:r>
              <a:rPr lang="en-US" altLang="en-US" sz="2800"/>
              <a:t>: though there are multiple ways of writing a loop in MIPS, the key to decision making is conditional branch</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43C514C1-A69B-F87D-AFB3-D87DDD4E20AB}"/>
              </a:ext>
            </a:extLst>
          </p:cNvPr>
          <p:cNvSpPr>
            <a:spLocks noGrp="1" noChangeArrowheads="1"/>
          </p:cNvSpPr>
          <p:nvPr>
            <p:ph type="title"/>
          </p:nvPr>
        </p:nvSpPr>
        <p:spPr/>
        <p:txBody>
          <a:bodyPr/>
          <a:lstStyle/>
          <a:p>
            <a:r>
              <a:rPr lang="en-US" altLang="en-US"/>
              <a:t>Inequalities in MIPS (1/3)</a:t>
            </a:r>
          </a:p>
        </p:txBody>
      </p:sp>
      <p:sp>
        <p:nvSpPr>
          <p:cNvPr id="79875" name="Rectangle 3">
            <a:extLst>
              <a:ext uri="{FF2B5EF4-FFF2-40B4-BE49-F238E27FC236}">
                <a16:creationId xmlns:a16="http://schemas.microsoft.com/office/drawing/2014/main" id="{715857A5-AD0E-8D89-E444-F9A8F2DC889C}"/>
              </a:ext>
            </a:extLst>
          </p:cNvPr>
          <p:cNvSpPr>
            <a:spLocks noGrp="1" noChangeArrowheads="1"/>
          </p:cNvSpPr>
          <p:nvPr>
            <p:ph type="body" idx="1"/>
          </p:nvPr>
        </p:nvSpPr>
        <p:spPr/>
        <p:txBody>
          <a:bodyPr/>
          <a:lstStyle/>
          <a:p>
            <a:r>
              <a:rPr lang="en-US" altLang="en-US"/>
              <a:t>General programs need to test &lt; and &gt; as well as equalities (== and != in C)</a:t>
            </a:r>
          </a:p>
          <a:p>
            <a:r>
              <a:rPr lang="en-US" altLang="en-US"/>
              <a:t>MIPS inequality instruction:</a:t>
            </a:r>
          </a:p>
          <a:p>
            <a:pPr lvl="1">
              <a:buFontTx/>
              <a:buNone/>
            </a:pPr>
            <a:r>
              <a:rPr lang="en-US" altLang="en-US">
                <a:solidFill>
                  <a:srgbClr val="A50021"/>
                </a:solidFill>
                <a:latin typeface="Times New Roman" panose="02020603050405020304" pitchFamily="18" charset="0"/>
              </a:rPr>
              <a:t>slt reg1,reg2,reg3</a:t>
            </a:r>
          </a:p>
          <a:p>
            <a:pPr lvl="1"/>
            <a:r>
              <a:rPr lang="en-US" altLang="en-US"/>
              <a:t>“Set on Less Than”</a:t>
            </a:r>
          </a:p>
          <a:p>
            <a:pPr lvl="1"/>
            <a:r>
              <a:rPr lang="en-US" altLang="en-US"/>
              <a:t>Meaning:</a:t>
            </a:r>
          </a:p>
          <a:p>
            <a:pPr lvl="2"/>
            <a:r>
              <a:rPr lang="en-US" altLang="en-US"/>
              <a:t>if (reg2 &lt; reg3) reg1 = 1;	</a:t>
            </a:r>
          </a:p>
          <a:p>
            <a:pPr lvl="2"/>
            <a:r>
              <a:rPr lang="en-US" altLang="en-US"/>
              <a:t>else reg1 = 0; </a:t>
            </a:r>
          </a:p>
          <a:p>
            <a:pPr lvl="1"/>
            <a:r>
              <a:rPr lang="en-US" altLang="en-US"/>
              <a:t>In computereeze, “set” means “set to 1”, </a:t>
            </a:r>
            <a:br>
              <a:rPr lang="en-US" altLang="en-US"/>
            </a:br>
            <a:r>
              <a:rPr lang="en-US" altLang="en-US"/>
              <a:t>“reset” means “set to 0”</a:t>
            </a:r>
          </a:p>
        </p:txBody>
      </p:sp>
      <p:sp>
        <p:nvSpPr>
          <p:cNvPr id="79876" name="Rectangle 4">
            <a:extLst>
              <a:ext uri="{FF2B5EF4-FFF2-40B4-BE49-F238E27FC236}">
                <a16:creationId xmlns:a16="http://schemas.microsoft.com/office/drawing/2014/main" id="{3AC03D0D-DB67-B6C3-EF8A-4F9EF8AD9E6E}"/>
              </a:ext>
            </a:extLst>
          </p:cNvPr>
          <p:cNvSpPr>
            <a:spLocks noChangeArrowheads="1"/>
          </p:cNvSpPr>
          <p:nvPr/>
        </p:nvSpPr>
        <p:spPr bwMode="auto">
          <a:xfrm>
            <a:off x="2819400" y="4343400"/>
            <a:ext cx="3473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a:solidFill>
                  <a:srgbClr val="A50021"/>
                </a:solidFill>
              </a:rPr>
              <a:t>reg1 = (reg2 &lt; reg3);</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0054C490-7A93-91E1-F073-E110992BD0C6}"/>
              </a:ext>
            </a:extLst>
          </p:cNvPr>
          <p:cNvSpPr>
            <a:spLocks noGrp="1" noChangeArrowheads="1"/>
          </p:cNvSpPr>
          <p:nvPr>
            <p:ph type="title"/>
          </p:nvPr>
        </p:nvSpPr>
        <p:spPr/>
        <p:txBody>
          <a:bodyPr/>
          <a:lstStyle/>
          <a:p>
            <a:r>
              <a:rPr lang="en-US" altLang="en-US"/>
              <a:t>Inequalities in MIPS (2/3)</a:t>
            </a:r>
          </a:p>
        </p:txBody>
      </p:sp>
      <p:sp>
        <p:nvSpPr>
          <p:cNvPr id="81923" name="Rectangle 3">
            <a:extLst>
              <a:ext uri="{FF2B5EF4-FFF2-40B4-BE49-F238E27FC236}">
                <a16:creationId xmlns:a16="http://schemas.microsoft.com/office/drawing/2014/main" id="{E1F1AC10-B72C-DDF4-ECE1-5DF24A90D1F5}"/>
              </a:ext>
            </a:extLst>
          </p:cNvPr>
          <p:cNvSpPr>
            <a:spLocks noGrp="1" noChangeArrowheads="1"/>
          </p:cNvSpPr>
          <p:nvPr>
            <p:ph type="body" idx="1"/>
          </p:nvPr>
        </p:nvSpPr>
        <p:spPr/>
        <p:txBody>
          <a:bodyPr/>
          <a:lstStyle/>
          <a:p>
            <a:r>
              <a:rPr lang="en-US" altLang="en-US" sz="2800" dirty="0"/>
              <a:t>How do we use this? Compile by hand:</a:t>
            </a:r>
            <a:br>
              <a:rPr lang="en-US" altLang="en-US" sz="2800" dirty="0"/>
            </a:br>
            <a:r>
              <a:rPr lang="en-US" altLang="en-US" sz="2800" dirty="0">
                <a:solidFill>
                  <a:srgbClr val="A50021"/>
                </a:solidFill>
                <a:latin typeface="Times New Roman" panose="02020603050405020304" pitchFamily="18" charset="0"/>
              </a:rPr>
              <a:t>if (g&lt;h) </a:t>
            </a:r>
            <a:r>
              <a:rPr lang="en-US" altLang="en-US" sz="2800" dirty="0" err="1">
                <a:solidFill>
                  <a:srgbClr val="A50021"/>
                </a:solidFill>
                <a:latin typeface="Times New Roman" panose="02020603050405020304" pitchFamily="18" charset="0"/>
              </a:rPr>
              <a:t>goto</a:t>
            </a:r>
            <a:r>
              <a:rPr lang="en-US" altLang="en-US" sz="2800" dirty="0">
                <a:solidFill>
                  <a:srgbClr val="A50021"/>
                </a:solidFill>
                <a:latin typeface="Times New Roman" panose="02020603050405020304" pitchFamily="18" charset="0"/>
              </a:rPr>
              <a:t> Less; #g:$s0, h:$s1</a:t>
            </a:r>
          </a:p>
          <a:p>
            <a:r>
              <a:rPr lang="en-US" altLang="en-US" sz="2800" dirty="0"/>
              <a:t>Answer: compiled MIPS code…</a:t>
            </a:r>
          </a:p>
          <a:p>
            <a:pPr>
              <a:buFontTx/>
              <a:buNone/>
            </a:pPr>
            <a:r>
              <a:rPr lang="en-US" altLang="en-US" sz="2800" dirty="0"/>
              <a:t>	</a:t>
            </a:r>
            <a:r>
              <a:rPr lang="en-US" altLang="en-US" sz="2800" dirty="0" err="1">
                <a:solidFill>
                  <a:srgbClr val="A50021"/>
                </a:solidFill>
                <a:latin typeface="Times New Roman" panose="02020603050405020304" pitchFamily="18" charset="0"/>
              </a:rPr>
              <a:t>slt</a:t>
            </a:r>
            <a:r>
              <a:rPr lang="en-US" altLang="en-US" sz="2800" dirty="0">
                <a:solidFill>
                  <a:srgbClr val="A50021"/>
                </a:solidFill>
                <a:latin typeface="Times New Roman" panose="02020603050405020304" pitchFamily="18" charset="0"/>
              </a:rPr>
              <a:t> $t0,$s0,$s1 # $t0 = 1 if g&lt;h	</a:t>
            </a:r>
            <a:br>
              <a:rPr lang="en-US" altLang="en-US" sz="2800" dirty="0">
                <a:solidFill>
                  <a:srgbClr val="A50021"/>
                </a:solidFill>
                <a:latin typeface="Times New Roman" panose="02020603050405020304" pitchFamily="18" charset="0"/>
              </a:rPr>
            </a:br>
            <a:r>
              <a:rPr lang="en-US" altLang="en-US" sz="2800" dirty="0" err="1">
                <a:solidFill>
                  <a:srgbClr val="A50021"/>
                </a:solidFill>
                <a:latin typeface="Times New Roman" panose="02020603050405020304" pitchFamily="18" charset="0"/>
              </a:rPr>
              <a:t>bne</a:t>
            </a:r>
            <a:r>
              <a:rPr lang="en-US" altLang="en-US" sz="2800" dirty="0">
                <a:solidFill>
                  <a:srgbClr val="A50021"/>
                </a:solidFill>
                <a:latin typeface="Times New Roman" panose="02020603050405020304" pitchFamily="18" charset="0"/>
              </a:rPr>
              <a:t> $t0,$0,Less # </a:t>
            </a:r>
            <a:r>
              <a:rPr lang="en-US" altLang="en-US" sz="2800" dirty="0" err="1">
                <a:solidFill>
                  <a:srgbClr val="A50021"/>
                </a:solidFill>
                <a:latin typeface="Times New Roman" panose="02020603050405020304" pitchFamily="18" charset="0"/>
              </a:rPr>
              <a:t>goto</a:t>
            </a:r>
            <a:r>
              <a:rPr lang="en-US" altLang="en-US" sz="2800" dirty="0">
                <a:solidFill>
                  <a:srgbClr val="A50021"/>
                </a:solidFill>
                <a:latin typeface="Times New Roman" panose="02020603050405020304" pitchFamily="18" charset="0"/>
              </a:rPr>
              <a:t> Less</a:t>
            </a:r>
            <a:br>
              <a:rPr lang="en-US" altLang="en-US" sz="2800" dirty="0">
                <a:solidFill>
                  <a:srgbClr val="A50021"/>
                </a:solidFill>
                <a:latin typeface="Times New Roman" panose="02020603050405020304" pitchFamily="18" charset="0"/>
              </a:rPr>
            </a:br>
            <a:r>
              <a:rPr lang="en-US" altLang="en-US" sz="2800" dirty="0">
                <a:solidFill>
                  <a:srgbClr val="A50021"/>
                </a:solidFill>
                <a:latin typeface="Times New Roman" panose="02020603050405020304" pitchFamily="18" charset="0"/>
              </a:rPr>
              <a:t>                # if $t0!=0</a:t>
            </a:r>
            <a:br>
              <a:rPr lang="en-US" altLang="en-US" sz="2800" dirty="0">
                <a:solidFill>
                  <a:srgbClr val="A50021"/>
                </a:solidFill>
                <a:latin typeface="Times New Roman" panose="02020603050405020304" pitchFamily="18" charset="0"/>
              </a:rPr>
            </a:br>
            <a:r>
              <a:rPr lang="en-US" altLang="en-US" sz="2800" dirty="0">
                <a:solidFill>
                  <a:srgbClr val="A50021"/>
                </a:solidFill>
                <a:latin typeface="Times New Roman" panose="02020603050405020304" pitchFamily="18" charset="0"/>
              </a:rPr>
              <a:t>                # (if (g&lt;h)) Less</a:t>
            </a:r>
            <a:r>
              <a:rPr lang="en-US" altLang="en-US" sz="2800" dirty="0">
                <a:solidFill>
                  <a:schemeClr val="folHlink"/>
                </a:solidFill>
                <a:latin typeface="Times New Roman" panose="02020603050405020304" pitchFamily="18" charset="0"/>
              </a:rPr>
              <a:t>:</a:t>
            </a:r>
          </a:p>
          <a:p>
            <a:pPr lvl="1"/>
            <a:r>
              <a:rPr lang="en-US" altLang="en-US" sz="2400" dirty="0"/>
              <a:t>Branch if $t0 != 0 </a:t>
            </a:r>
            <a:r>
              <a:rPr lang="en-US" altLang="en-US" sz="2400" dirty="0">
                <a:sym typeface="Wingdings" pitchFamily="2" charset="2"/>
              </a:rPr>
              <a:t> (</a:t>
            </a:r>
            <a:r>
              <a:rPr lang="en-US" altLang="en-US" sz="2400" dirty="0"/>
              <a:t>g &lt; h)</a:t>
            </a:r>
          </a:p>
          <a:p>
            <a:pPr lvl="1"/>
            <a:r>
              <a:rPr lang="en-US" altLang="en-US" sz="2400" dirty="0"/>
              <a:t>Register $0 always contains the value 0, so </a:t>
            </a:r>
            <a:r>
              <a:rPr lang="en-US" altLang="en-US" sz="2400" dirty="0" err="1"/>
              <a:t>bne</a:t>
            </a:r>
            <a:r>
              <a:rPr lang="en-US" altLang="en-US" sz="2400" dirty="0"/>
              <a:t> and </a:t>
            </a:r>
            <a:r>
              <a:rPr lang="en-US" altLang="en-US" sz="2400" dirty="0" err="1"/>
              <a:t>beq</a:t>
            </a:r>
            <a:r>
              <a:rPr lang="en-US" altLang="en-US" sz="2400" dirty="0"/>
              <a:t> often use it for comparison after an </a:t>
            </a:r>
            <a:r>
              <a:rPr lang="en-US" altLang="en-US" sz="2400" dirty="0" err="1"/>
              <a:t>slt</a:t>
            </a:r>
            <a:r>
              <a:rPr lang="en-US" altLang="en-US" sz="2400" dirty="0"/>
              <a:t> instruction</a:t>
            </a:r>
          </a:p>
          <a:p>
            <a:r>
              <a:rPr lang="en-US" altLang="en-US" sz="2800" dirty="0"/>
              <a:t>A </a:t>
            </a:r>
            <a:r>
              <a:rPr lang="en-US" altLang="en-US" sz="2800" dirty="0" err="1">
                <a:solidFill>
                  <a:srgbClr val="800040"/>
                </a:solidFill>
              </a:rPr>
              <a:t>slt</a:t>
            </a:r>
            <a:r>
              <a:rPr lang="en-US" altLang="en-US" sz="2800" dirty="0">
                <a:solidFill>
                  <a:srgbClr val="800040"/>
                </a:solidFill>
              </a:rPr>
              <a:t> </a:t>
            </a:r>
            <a:r>
              <a:rPr lang="en-US" altLang="en-US" sz="2800" dirty="0">
                <a:solidFill>
                  <a:srgbClr val="800040"/>
                </a:solidFill>
                <a:sym typeface="Wingdings" pitchFamily="2" charset="2"/>
              </a:rPr>
              <a:t></a:t>
            </a:r>
            <a:r>
              <a:rPr lang="en-US" altLang="en-US" sz="2800" dirty="0">
                <a:solidFill>
                  <a:srgbClr val="800040"/>
                </a:solidFill>
              </a:rPr>
              <a:t> </a:t>
            </a:r>
            <a:r>
              <a:rPr lang="en-US" altLang="en-US" sz="2800" dirty="0" err="1">
                <a:solidFill>
                  <a:srgbClr val="800040"/>
                </a:solidFill>
              </a:rPr>
              <a:t>bne</a:t>
            </a:r>
            <a:r>
              <a:rPr lang="en-US" altLang="en-US" sz="2800" dirty="0"/>
              <a:t> pair means </a:t>
            </a:r>
            <a:r>
              <a:rPr lang="en-US" altLang="en-US" sz="2800" dirty="0">
                <a:solidFill>
                  <a:srgbClr val="800040"/>
                </a:solidFill>
              </a:rPr>
              <a:t>if(… &lt; …)</a:t>
            </a:r>
            <a:r>
              <a:rPr lang="en-US" altLang="en-US" sz="2800" dirty="0" err="1">
                <a:solidFill>
                  <a:srgbClr val="800040"/>
                </a:solidFill>
              </a:rPr>
              <a:t>goto</a:t>
            </a:r>
            <a:r>
              <a:rPr lang="en-US" altLang="en-US" sz="2800" dirty="0">
                <a:solidFill>
                  <a:srgbClr val="800040"/>
                </a:solidFill>
              </a:rPr>
              <a:t>…</a:t>
            </a:r>
            <a:endParaRPr lang="en-US" altLang="en-US" sz="2800" dirty="0"/>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6423A4EA-F251-D808-E370-20EF33928774}"/>
              </a:ext>
            </a:extLst>
          </p:cNvPr>
          <p:cNvSpPr>
            <a:spLocks noChangeArrowheads="1"/>
          </p:cNvSpPr>
          <p:nvPr/>
        </p:nvSpPr>
        <p:spPr bwMode="auto">
          <a:xfrm>
            <a:off x="838200" y="5957888"/>
            <a:ext cx="7321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800">
                <a:latin typeface="Helvetica" pitchFamily="2" charset="0"/>
              </a:rPr>
              <a:t>A </a:t>
            </a:r>
            <a:r>
              <a:rPr lang="en-US" altLang="en-US" sz="2800">
                <a:solidFill>
                  <a:srgbClr val="800080"/>
                </a:solidFill>
                <a:latin typeface="Courier New" panose="02070309020205020404" pitchFamily="49" charset="0"/>
              </a:rPr>
              <a:t>slt</a:t>
            </a:r>
            <a:r>
              <a:rPr lang="en-US" altLang="en-US" sz="2800">
                <a:solidFill>
                  <a:srgbClr val="800080"/>
                </a:solidFill>
                <a:latin typeface="Helvetica" pitchFamily="2" charset="0"/>
              </a:rPr>
              <a:t> </a:t>
            </a:r>
            <a:r>
              <a:rPr lang="en-US" altLang="en-US" sz="2800">
                <a:solidFill>
                  <a:srgbClr val="800080"/>
                </a:solidFill>
                <a:latin typeface="Helvetica" pitchFamily="2" charset="0"/>
                <a:sym typeface="Wingdings" pitchFamily="2" charset="2"/>
              </a:rPr>
              <a:t></a:t>
            </a:r>
            <a:r>
              <a:rPr lang="en-US" altLang="en-US" sz="2800">
                <a:solidFill>
                  <a:srgbClr val="800080"/>
                </a:solidFill>
                <a:latin typeface="Helvetica" pitchFamily="2" charset="0"/>
              </a:rPr>
              <a:t> </a:t>
            </a:r>
            <a:r>
              <a:rPr lang="en-US" altLang="en-US" sz="2800">
                <a:solidFill>
                  <a:srgbClr val="800080"/>
                </a:solidFill>
                <a:latin typeface="Courier New" panose="02070309020205020404" pitchFamily="49" charset="0"/>
              </a:rPr>
              <a:t>beq</a:t>
            </a:r>
            <a:r>
              <a:rPr lang="en-US" altLang="en-US" sz="2800">
                <a:solidFill>
                  <a:srgbClr val="800080"/>
                </a:solidFill>
                <a:latin typeface="Helvetica" pitchFamily="2" charset="0"/>
              </a:rPr>
              <a:t> </a:t>
            </a:r>
            <a:r>
              <a:rPr lang="en-US" altLang="en-US" sz="2800">
                <a:latin typeface="Helvetica" pitchFamily="2" charset="0"/>
              </a:rPr>
              <a:t>pair means</a:t>
            </a:r>
            <a:r>
              <a:rPr lang="en-US" altLang="en-US" sz="2800">
                <a:solidFill>
                  <a:srgbClr val="800080"/>
                </a:solidFill>
                <a:latin typeface="Helvetica" pitchFamily="2" charset="0"/>
              </a:rPr>
              <a:t> </a:t>
            </a:r>
            <a:r>
              <a:rPr lang="en-US" altLang="en-US" sz="2800">
                <a:solidFill>
                  <a:srgbClr val="800080"/>
                </a:solidFill>
                <a:latin typeface="Courier New" panose="02070309020205020404" pitchFamily="49" charset="0"/>
              </a:rPr>
              <a:t>if(… ≥ …)goto…</a:t>
            </a:r>
          </a:p>
        </p:txBody>
      </p:sp>
      <p:sp>
        <p:nvSpPr>
          <p:cNvPr id="86019" name="Rectangle 3">
            <a:extLst>
              <a:ext uri="{FF2B5EF4-FFF2-40B4-BE49-F238E27FC236}">
                <a16:creationId xmlns:a16="http://schemas.microsoft.com/office/drawing/2014/main" id="{4C762D29-1004-599E-9270-CD785877999E}"/>
              </a:ext>
            </a:extLst>
          </p:cNvPr>
          <p:cNvSpPr>
            <a:spLocks noGrp="1" noChangeArrowheads="1"/>
          </p:cNvSpPr>
          <p:nvPr>
            <p:ph type="title"/>
          </p:nvPr>
        </p:nvSpPr>
        <p:spPr/>
        <p:txBody>
          <a:bodyPr/>
          <a:lstStyle/>
          <a:p>
            <a:r>
              <a:rPr lang="en-US" altLang="en-US"/>
              <a:t>Immediates in Inequalities</a:t>
            </a:r>
          </a:p>
        </p:txBody>
      </p:sp>
      <p:sp>
        <p:nvSpPr>
          <p:cNvPr id="86020" name="Rectangle 4">
            <a:extLst>
              <a:ext uri="{FF2B5EF4-FFF2-40B4-BE49-F238E27FC236}">
                <a16:creationId xmlns:a16="http://schemas.microsoft.com/office/drawing/2014/main" id="{894BB8D0-98DB-5A81-D757-5D9C6CFC19F1}"/>
              </a:ext>
            </a:extLst>
          </p:cNvPr>
          <p:cNvSpPr>
            <a:spLocks noGrp="1" noChangeArrowheads="1"/>
          </p:cNvSpPr>
          <p:nvPr>
            <p:ph type="body" idx="1"/>
          </p:nvPr>
        </p:nvSpPr>
        <p:spPr>
          <a:xfrm>
            <a:off x="457200" y="1600200"/>
            <a:ext cx="8229600" cy="4202113"/>
          </a:xfrm>
        </p:spPr>
        <p:txBody>
          <a:bodyPr/>
          <a:lstStyle/>
          <a:p>
            <a:pPr>
              <a:lnSpc>
                <a:spcPct val="90000"/>
              </a:lnSpc>
            </a:pPr>
            <a:r>
              <a:rPr lang="en-US" altLang="en-US" dirty="0"/>
              <a:t>There is also an immediate version of </a:t>
            </a:r>
            <a:r>
              <a:rPr lang="en-US" altLang="en-US" dirty="0" err="1"/>
              <a:t>slt</a:t>
            </a:r>
            <a:r>
              <a:rPr lang="en-US" altLang="en-US" dirty="0"/>
              <a:t> to test against constants: </a:t>
            </a:r>
            <a:r>
              <a:rPr lang="en-US" altLang="en-US" dirty="0" err="1">
                <a:solidFill>
                  <a:srgbClr val="A50021"/>
                </a:solidFill>
                <a:latin typeface="Courier" panose="02070309020205020404" pitchFamily="49" charset="0"/>
              </a:rPr>
              <a:t>slti</a:t>
            </a:r>
            <a:endParaRPr lang="en-US" altLang="en-US" dirty="0">
              <a:solidFill>
                <a:srgbClr val="A50021"/>
              </a:solidFill>
            </a:endParaRPr>
          </a:p>
          <a:p>
            <a:pPr lvl="1">
              <a:lnSpc>
                <a:spcPct val="90000"/>
              </a:lnSpc>
            </a:pPr>
            <a:r>
              <a:rPr lang="en-US" altLang="en-US" dirty="0"/>
              <a:t>C loop</a:t>
            </a:r>
          </a:p>
          <a:p>
            <a:pPr>
              <a:lnSpc>
                <a:spcPct val="90000"/>
              </a:lnSpc>
              <a:buFontTx/>
              <a:buNone/>
            </a:pPr>
            <a:r>
              <a:rPr lang="en-US" altLang="en-US" dirty="0"/>
              <a:t>		  </a:t>
            </a:r>
            <a:r>
              <a:rPr lang="en-US" altLang="en-US" sz="2400" dirty="0">
                <a:solidFill>
                  <a:srgbClr val="A50021"/>
                </a:solidFill>
              </a:rPr>
              <a:t>if (g &gt;= 1) </a:t>
            </a:r>
            <a:r>
              <a:rPr lang="en-US" altLang="en-US" sz="2400" dirty="0" err="1">
                <a:solidFill>
                  <a:srgbClr val="A50021"/>
                </a:solidFill>
              </a:rPr>
              <a:t>goto</a:t>
            </a:r>
            <a:r>
              <a:rPr lang="en-US" altLang="en-US" sz="2400" dirty="0">
                <a:solidFill>
                  <a:srgbClr val="A50021"/>
                </a:solidFill>
              </a:rPr>
              <a:t> Loop</a:t>
            </a:r>
          </a:p>
          <a:p>
            <a:pPr>
              <a:lnSpc>
                <a:spcPct val="90000"/>
              </a:lnSpc>
              <a:buFontTx/>
              <a:buNone/>
            </a:pPr>
            <a:r>
              <a:rPr lang="en-US" altLang="en-US" sz="2400" dirty="0">
                <a:solidFill>
                  <a:srgbClr val="A50021"/>
                </a:solidFill>
              </a:rPr>
              <a:t> 		Loop</a:t>
            </a:r>
            <a:r>
              <a:rPr lang="en-US" altLang="en-US" sz="2400" dirty="0">
                <a:solidFill>
                  <a:schemeClr val="folHlink"/>
                </a:solidFill>
              </a:rPr>
              <a:t>: 	. . .</a:t>
            </a:r>
          </a:p>
          <a:p>
            <a:pPr lvl="1">
              <a:lnSpc>
                <a:spcPct val="90000"/>
              </a:lnSpc>
            </a:pPr>
            <a:r>
              <a:rPr lang="en-US" altLang="en-US" dirty="0"/>
              <a:t>MIPS loop</a:t>
            </a:r>
          </a:p>
          <a:p>
            <a:pPr lvl="1">
              <a:lnSpc>
                <a:spcPct val="90000"/>
              </a:lnSpc>
              <a:buFontTx/>
              <a:buNone/>
            </a:pPr>
            <a:r>
              <a:rPr lang="en-US" altLang="en-US" dirty="0">
                <a:solidFill>
                  <a:schemeClr val="folHlink"/>
                </a:solidFill>
                <a:latin typeface="Courier" panose="02070309020205020404" pitchFamily="49" charset="0"/>
              </a:rPr>
              <a:t>	</a:t>
            </a:r>
            <a:r>
              <a:rPr lang="en-US" altLang="en-US" sz="2000" dirty="0" err="1">
                <a:solidFill>
                  <a:srgbClr val="A50021"/>
                </a:solidFill>
                <a:latin typeface="Courier" panose="02070309020205020404" pitchFamily="49" charset="0"/>
              </a:rPr>
              <a:t>slti</a:t>
            </a:r>
            <a:r>
              <a:rPr lang="en-US" altLang="en-US" sz="2000" dirty="0">
                <a:solidFill>
                  <a:srgbClr val="A50021"/>
                </a:solidFill>
                <a:latin typeface="Courier" panose="02070309020205020404" pitchFamily="49" charset="0"/>
              </a:rPr>
              <a:t> $t0,$s0,1    # $t0 = 1 if</a:t>
            </a:r>
            <a:br>
              <a:rPr lang="en-US" altLang="en-US" sz="2000" dirty="0">
                <a:solidFill>
                  <a:srgbClr val="A50021"/>
                </a:solidFill>
                <a:latin typeface="Courier" panose="02070309020205020404" pitchFamily="49" charset="0"/>
              </a:rPr>
            </a:br>
            <a:r>
              <a:rPr lang="en-US" altLang="en-US" sz="2000" dirty="0">
                <a:solidFill>
                  <a:srgbClr val="A50021"/>
                </a:solidFill>
                <a:latin typeface="Courier" panose="02070309020205020404" pitchFamily="49" charset="0"/>
              </a:rPr>
              <a:t>                  # $s0&lt;1 (g&lt;1)</a:t>
            </a:r>
            <a:br>
              <a:rPr lang="en-US" altLang="en-US" sz="2000" dirty="0">
                <a:solidFill>
                  <a:srgbClr val="A50021"/>
                </a:solidFill>
                <a:latin typeface="Courier" panose="02070309020205020404" pitchFamily="49" charset="0"/>
              </a:rPr>
            </a:br>
            <a:r>
              <a:rPr lang="en-US" altLang="en-US" sz="2000" dirty="0" err="1">
                <a:solidFill>
                  <a:srgbClr val="A50021"/>
                </a:solidFill>
                <a:latin typeface="Courier" panose="02070309020205020404" pitchFamily="49" charset="0"/>
              </a:rPr>
              <a:t>beq</a:t>
            </a:r>
            <a:r>
              <a:rPr lang="en-US" altLang="en-US" sz="2000" dirty="0">
                <a:solidFill>
                  <a:srgbClr val="A50021"/>
                </a:solidFill>
                <a:latin typeface="Courier" panose="02070309020205020404" pitchFamily="49" charset="0"/>
              </a:rPr>
              <a:t>  $t0,$0,Loop  # </a:t>
            </a:r>
            <a:r>
              <a:rPr lang="en-US" altLang="en-US" sz="2000" dirty="0" err="1">
                <a:solidFill>
                  <a:srgbClr val="A50021"/>
                </a:solidFill>
                <a:latin typeface="Courier" panose="02070309020205020404" pitchFamily="49" charset="0"/>
              </a:rPr>
              <a:t>goto</a:t>
            </a:r>
            <a:r>
              <a:rPr lang="en-US" altLang="en-US" sz="2000" dirty="0">
                <a:solidFill>
                  <a:srgbClr val="A50021"/>
                </a:solidFill>
                <a:latin typeface="Courier" panose="02070309020205020404" pitchFamily="49" charset="0"/>
              </a:rPr>
              <a:t> Loop</a:t>
            </a:r>
            <a:br>
              <a:rPr lang="en-US" altLang="en-US" sz="2000" dirty="0">
                <a:solidFill>
                  <a:srgbClr val="A50021"/>
                </a:solidFill>
                <a:latin typeface="Courier" panose="02070309020205020404" pitchFamily="49" charset="0"/>
              </a:rPr>
            </a:br>
            <a:r>
              <a:rPr lang="en-US" altLang="en-US" sz="2000" dirty="0">
                <a:solidFill>
                  <a:srgbClr val="A50021"/>
                </a:solidFill>
                <a:latin typeface="Courier" panose="02070309020205020404" pitchFamily="49" charset="0"/>
              </a:rPr>
              <a:t>                  # if $t0==0</a:t>
            </a:r>
            <a:br>
              <a:rPr lang="en-US" altLang="en-US" sz="2000" dirty="0">
                <a:solidFill>
                  <a:srgbClr val="A50021"/>
                </a:solidFill>
                <a:latin typeface="Courier" panose="02070309020205020404" pitchFamily="49" charset="0"/>
              </a:rPr>
            </a:br>
            <a:r>
              <a:rPr lang="en-US" altLang="en-US" sz="2000" dirty="0">
                <a:solidFill>
                  <a:srgbClr val="A50021"/>
                </a:solidFill>
                <a:latin typeface="Courier" panose="02070309020205020404" pitchFamily="49" charset="0"/>
              </a:rPr>
              <a:t>			     # (if (g&gt;=1)</a:t>
            </a:r>
            <a:r>
              <a:rPr lang="en-US" altLang="en-US" sz="2400" dirty="0">
                <a:solidFill>
                  <a:srgbClr val="A50021"/>
                </a:solidFill>
              </a:rPr>
              <a:t>	</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A6AF2613-789E-51B7-1743-3FC585D1C7EE}"/>
              </a:ext>
            </a:extLst>
          </p:cNvPr>
          <p:cNvSpPr>
            <a:spLocks noGrp="1" noChangeArrowheads="1"/>
          </p:cNvSpPr>
          <p:nvPr>
            <p:ph type="title"/>
          </p:nvPr>
        </p:nvSpPr>
        <p:spPr/>
        <p:txBody>
          <a:bodyPr/>
          <a:lstStyle/>
          <a:p>
            <a:r>
              <a:rPr lang="en-US" altLang="en-US"/>
              <a:t>Bitwise Operations</a:t>
            </a:r>
          </a:p>
        </p:txBody>
      </p:sp>
      <p:sp>
        <p:nvSpPr>
          <p:cNvPr id="90115" name="Rectangle 3">
            <a:extLst>
              <a:ext uri="{FF2B5EF4-FFF2-40B4-BE49-F238E27FC236}">
                <a16:creationId xmlns:a16="http://schemas.microsoft.com/office/drawing/2014/main" id="{E0D094A4-D7C2-A0AE-24C0-1659BD8E0CBB}"/>
              </a:ext>
            </a:extLst>
          </p:cNvPr>
          <p:cNvSpPr>
            <a:spLocks noGrp="1" noChangeArrowheads="1"/>
          </p:cNvSpPr>
          <p:nvPr>
            <p:ph type="body" idx="1"/>
          </p:nvPr>
        </p:nvSpPr>
        <p:spPr/>
        <p:txBody>
          <a:bodyPr/>
          <a:lstStyle/>
          <a:p>
            <a:r>
              <a:rPr lang="en-US" altLang="en-US" sz="2800"/>
              <a:t>Up until now, we’ve done arithmetic (add, sub,addi ), memory access (lw and sw), and branches and jumps</a:t>
            </a:r>
          </a:p>
          <a:p>
            <a:r>
              <a:rPr lang="en-US" altLang="en-US" sz="2800"/>
              <a:t>All of these instructions view contents of register as a single quantity (such as a signed or unsigned integer)</a:t>
            </a:r>
          </a:p>
          <a:p>
            <a:r>
              <a:rPr lang="en-US" altLang="en-US" sz="2800"/>
              <a:t>New perspective: view register as 32 raw bits rather than as a single 32-bit number</a:t>
            </a:r>
          </a:p>
          <a:p>
            <a:pPr lvl="1"/>
            <a:r>
              <a:rPr lang="en-US" altLang="en-US" sz="2400"/>
              <a:t>We may want to access individual bits (or groups of bits) rather than the whole</a:t>
            </a:r>
          </a:p>
          <a:p>
            <a:pPr lvl="1"/>
            <a:r>
              <a:rPr lang="en-US" altLang="en-US" sz="2400"/>
              <a:t>Two new classes of instructions: </a:t>
            </a:r>
            <a:r>
              <a:rPr lang="en-US" altLang="en-US" sz="2400">
                <a:solidFill>
                  <a:schemeClr val="folHlink"/>
                </a:solidFill>
              </a:rPr>
              <a:t>logical</a:t>
            </a:r>
            <a:r>
              <a:rPr lang="en-US" altLang="en-US" sz="2400"/>
              <a:t> &amp; </a:t>
            </a:r>
            <a:r>
              <a:rPr lang="en-US" altLang="en-US" sz="2400">
                <a:solidFill>
                  <a:schemeClr val="folHlink"/>
                </a:solidFill>
              </a:rPr>
              <a:t>shift</a:t>
            </a:r>
            <a:r>
              <a:rPr lang="en-US" altLang="en-US" sz="2400"/>
              <a:t> operations</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12DC78A-01C1-99CA-80D1-C7CA38C2C5A9}"/>
              </a:ext>
            </a:extLst>
          </p:cNvPr>
          <p:cNvSpPr>
            <a:spLocks noGrp="1" noChangeArrowheads="1"/>
          </p:cNvSpPr>
          <p:nvPr>
            <p:ph type="title"/>
          </p:nvPr>
        </p:nvSpPr>
        <p:spPr/>
        <p:txBody>
          <a:bodyPr/>
          <a:lstStyle/>
          <a:p>
            <a:r>
              <a:rPr lang="en-US" altLang="en-US"/>
              <a:t>MIPS Registers</a:t>
            </a:r>
            <a:endParaRPr lang="en-US" altLang="zh-CN">
              <a:ea typeface="宋体" panose="02010600030101010101" pitchFamily="2" charset="-122"/>
            </a:endParaRPr>
          </a:p>
        </p:txBody>
      </p:sp>
      <p:sp>
        <p:nvSpPr>
          <p:cNvPr id="20483" name="Rectangle 3">
            <a:extLst>
              <a:ext uri="{FF2B5EF4-FFF2-40B4-BE49-F238E27FC236}">
                <a16:creationId xmlns:a16="http://schemas.microsoft.com/office/drawing/2014/main" id="{1018B049-D2F1-7493-A9B7-89B116354A40}"/>
              </a:ext>
            </a:extLst>
          </p:cNvPr>
          <p:cNvSpPr>
            <a:spLocks noGrp="1" noChangeArrowheads="1"/>
          </p:cNvSpPr>
          <p:nvPr>
            <p:ph type="body" idx="1"/>
          </p:nvPr>
        </p:nvSpPr>
        <p:spPr>
          <a:xfrm>
            <a:off x="457200" y="1417638"/>
            <a:ext cx="8229600" cy="4525963"/>
          </a:xfrm>
        </p:spPr>
        <p:txBody>
          <a:bodyPr/>
          <a:lstStyle/>
          <a:p>
            <a:r>
              <a:rPr lang="en-US" altLang="en-US" sz="2800" dirty="0"/>
              <a:t>32 registers in MIPS</a:t>
            </a:r>
          </a:p>
          <a:p>
            <a:pPr lvl="1"/>
            <a:r>
              <a:rPr lang="en-US" altLang="en-US" sz="2400" dirty="0"/>
              <a:t>Why 32? </a:t>
            </a:r>
            <a:r>
              <a:rPr lang="en-US" altLang="en-US" sz="2400" dirty="0">
                <a:solidFill>
                  <a:srgbClr val="A50021"/>
                </a:solidFill>
              </a:rPr>
              <a:t>Design principle: Smaller is faster</a:t>
            </a:r>
          </a:p>
          <a:p>
            <a:pPr lvl="1"/>
            <a:r>
              <a:rPr lang="en-US" altLang="en-US" sz="2400" dirty="0"/>
              <a:t>Registers are numbered from 0 to 31</a:t>
            </a:r>
          </a:p>
          <a:p>
            <a:r>
              <a:rPr lang="en-US" altLang="en-US" sz="2800" dirty="0"/>
              <a:t>Each register can be referred to by number or name</a:t>
            </a:r>
          </a:p>
          <a:p>
            <a:pPr lvl="1"/>
            <a:r>
              <a:rPr lang="en-US" altLang="en-US" sz="2400" dirty="0"/>
              <a:t>Number references: </a:t>
            </a:r>
            <a:r>
              <a:rPr lang="en-US" altLang="en-US" sz="2400" dirty="0">
                <a:latin typeface="Courier New" panose="02070309020205020404" pitchFamily="49" charset="0"/>
              </a:rPr>
              <a:t>$0, $1, … $30, $31</a:t>
            </a:r>
          </a:p>
          <a:p>
            <a:pPr lvl="1"/>
            <a:r>
              <a:rPr lang="en-US" altLang="zh-CN" sz="2400" dirty="0">
                <a:ea typeface="宋体" panose="02010600030101010101" pitchFamily="2" charset="-122"/>
              </a:rPr>
              <a:t>By convention, each register also has a name to make it easier to code</a:t>
            </a:r>
          </a:p>
          <a:p>
            <a:pPr lvl="2"/>
            <a:r>
              <a:rPr lang="en-US" altLang="zh-CN" sz="2000" dirty="0">
                <a:latin typeface="Courier New" panose="02070309020205020404" pitchFamily="49" charset="0"/>
                <a:ea typeface="宋体" panose="02010600030101010101" pitchFamily="2" charset="-122"/>
                <a:sym typeface="Wingdings" pitchFamily="2" charset="2"/>
              </a:rPr>
              <a:t>$t0 - $t7 </a:t>
            </a:r>
            <a:r>
              <a:rPr lang="en-US" altLang="zh-CN" sz="2000" dirty="0">
                <a:ea typeface="宋体" panose="02010600030101010101" pitchFamily="2" charset="-122"/>
              </a:rPr>
              <a:t>for temporary variables ($8- $15)</a:t>
            </a:r>
          </a:p>
          <a:p>
            <a:pPr lvl="2"/>
            <a:r>
              <a:rPr lang="en-US" altLang="zh-CN" sz="2000" dirty="0">
                <a:latin typeface="Courier New" panose="02070309020205020404" pitchFamily="49" charset="0"/>
                <a:ea typeface="宋体" panose="02010600030101010101" pitchFamily="2" charset="-122"/>
                <a:sym typeface="Wingdings" pitchFamily="2" charset="2"/>
              </a:rPr>
              <a:t>$</a:t>
            </a:r>
            <a:r>
              <a:rPr lang="en-US" altLang="zh-CN" sz="2000" dirty="0" err="1">
                <a:latin typeface="Courier New" panose="02070309020205020404" pitchFamily="49" charset="0"/>
                <a:ea typeface="宋体" panose="02010600030101010101" pitchFamily="2" charset="-122"/>
                <a:sym typeface="Wingdings" pitchFamily="2" charset="2"/>
              </a:rPr>
              <a:t>ra</a:t>
            </a:r>
            <a:r>
              <a:rPr lang="en-US" altLang="zh-CN" sz="2000" dirty="0">
                <a:latin typeface="Courier New" panose="02070309020205020404" pitchFamily="49" charset="0"/>
                <a:ea typeface="宋体" panose="02010600030101010101" pitchFamily="2" charset="-122"/>
                <a:sym typeface="Wingdings" pitchFamily="2" charset="2"/>
              </a:rPr>
              <a:t> </a:t>
            </a:r>
            <a:r>
              <a:rPr lang="en-US" altLang="zh-CN" sz="2000" dirty="0">
                <a:ea typeface="宋体" panose="02010600030101010101" pitchFamily="2" charset="-122"/>
              </a:rPr>
              <a:t>for return address</a:t>
            </a:r>
          </a:p>
          <a:p>
            <a:r>
              <a:rPr lang="en-US" altLang="en-US" sz="2800" dirty="0"/>
              <a:t>Each MIPS register is 32 bits wide</a:t>
            </a:r>
          </a:p>
          <a:p>
            <a:pPr lvl="1"/>
            <a:r>
              <a:rPr lang="en-US" altLang="en-US" sz="2400" dirty="0"/>
              <a:t>Groups of 32 bits called a </a:t>
            </a:r>
            <a:r>
              <a:rPr lang="en-US" altLang="en-US" sz="2400" u="sng" dirty="0">
                <a:solidFill>
                  <a:srgbClr val="A50021"/>
                </a:solidFill>
              </a:rPr>
              <a:t>word</a:t>
            </a:r>
            <a:r>
              <a:rPr lang="en-US" altLang="en-US" sz="2400" dirty="0"/>
              <a:t> in MIPS</a:t>
            </a:r>
            <a:endParaRPr lang="en-US" altLang="en-US" sz="2400" dirty="0">
              <a:ea typeface="宋体" panose="02010600030101010101" pitchFamily="2" charset="-122"/>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09408D64-F095-C288-D811-56579370D4B8}"/>
              </a:ext>
            </a:extLst>
          </p:cNvPr>
          <p:cNvSpPr>
            <a:spLocks noGrp="1" noChangeArrowheads="1"/>
          </p:cNvSpPr>
          <p:nvPr>
            <p:ph type="title"/>
          </p:nvPr>
        </p:nvSpPr>
        <p:spPr/>
        <p:txBody>
          <a:bodyPr/>
          <a:lstStyle/>
          <a:p>
            <a:r>
              <a:rPr lang="en-US" altLang="en-US"/>
              <a:t>Logical Operators</a:t>
            </a:r>
          </a:p>
        </p:txBody>
      </p:sp>
      <p:sp>
        <p:nvSpPr>
          <p:cNvPr id="92163" name="Rectangle 3">
            <a:extLst>
              <a:ext uri="{FF2B5EF4-FFF2-40B4-BE49-F238E27FC236}">
                <a16:creationId xmlns:a16="http://schemas.microsoft.com/office/drawing/2014/main" id="{47CF62E4-0EF5-A4D0-1BED-A0B93524B685}"/>
              </a:ext>
            </a:extLst>
          </p:cNvPr>
          <p:cNvSpPr>
            <a:spLocks noGrp="1" noChangeArrowheads="1"/>
          </p:cNvSpPr>
          <p:nvPr>
            <p:ph type="body" idx="1"/>
          </p:nvPr>
        </p:nvSpPr>
        <p:spPr/>
        <p:txBody>
          <a:bodyPr/>
          <a:lstStyle/>
          <a:p>
            <a:pPr>
              <a:lnSpc>
                <a:spcPct val="90000"/>
              </a:lnSpc>
            </a:pPr>
            <a:r>
              <a:rPr lang="en-US" altLang="en-US" sz="2800"/>
              <a:t>Logical instruction syntax:</a:t>
            </a:r>
          </a:p>
          <a:p>
            <a:pPr lvl="1">
              <a:lnSpc>
                <a:spcPct val="90000"/>
              </a:lnSpc>
              <a:buFontTx/>
              <a:buNone/>
            </a:pPr>
            <a:r>
              <a:rPr lang="en-US" altLang="en-US" sz="2400">
                <a:solidFill>
                  <a:schemeClr val="folHlink"/>
                </a:solidFill>
              </a:rPr>
              <a:t>	</a:t>
            </a:r>
            <a:r>
              <a:rPr lang="en-US" altLang="en-US">
                <a:solidFill>
                  <a:srgbClr val="A50021"/>
                </a:solidFill>
              </a:rPr>
              <a:t>op   dest, src1, src2</a:t>
            </a:r>
          </a:p>
          <a:p>
            <a:pPr lvl="1">
              <a:lnSpc>
                <a:spcPct val="90000"/>
              </a:lnSpc>
            </a:pPr>
            <a:r>
              <a:rPr lang="en-US" altLang="en-US" sz="2400"/>
              <a:t>Op: operation name (</a:t>
            </a:r>
            <a:r>
              <a:rPr lang="en-US" altLang="en-US" sz="2400">
                <a:solidFill>
                  <a:srgbClr val="A50021"/>
                </a:solidFill>
                <a:latin typeface="Courier" panose="02070309020205020404" pitchFamily="49" charset="0"/>
              </a:rPr>
              <a:t>and, or, nor</a:t>
            </a:r>
            <a:r>
              <a:rPr lang="en-US" altLang="en-US" sz="2400"/>
              <a:t>)</a:t>
            </a:r>
          </a:p>
          <a:p>
            <a:pPr lvl="1">
              <a:lnSpc>
                <a:spcPct val="90000"/>
              </a:lnSpc>
            </a:pPr>
            <a:r>
              <a:rPr lang="en-US" altLang="en-US" sz="2400"/>
              <a:t>Dest: register that will receive value</a:t>
            </a:r>
          </a:p>
          <a:p>
            <a:pPr lvl="1">
              <a:lnSpc>
                <a:spcPct val="90000"/>
              </a:lnSpc>
            </a:pPr>
            <a:r>
              <a:rPr lang="en-US" altLang="en-US" sz="2400"/>
              <a:t>Src1: first operand (register)</a:t>
            </a:r>
          </a:p>
          <a:p>
            <a:pPr lvl="1">
              <a:lnSpc>
                <a:spcPct val="90000"/>
              </a:lnSpc>
            </a:pPr>
            <a:r>
              <a:rPr lang="en-US" altLang="en-US" sz="2400"/>
              <a:t>Src2: second operand (register) or	immediate</a:t>
            </a:r>
            <a:endParaRPr lang="en-US" altLang="zh-CN" sz="2400">
              <a:ea typeface="宋体" panose="02010600030101010101" pitchFamily="2" charset="-122"/>
            </a:endParaRPr>
          </a:p>
          <a:p>
            <a:pPr>
              <a:lnSpc>
                <a:spcPct val="90000"/>
              </a:lnSpc>
            </a:pPr>
            <a:r>
              <a:rPr lang="en-US" altLang="en-US" sz="2800"/>
              <a:t>Accept exactly 2 inputs and produce 1 output</a:t>
            </a:r>
          </a:p>
          <a:p>
            <a:pPr lvl="1">
              <a:lnSpc>
                <a:spcPct val="90000"/>
              </a:lnSpc>
            </a:pPr>
            <a:r>
              <a:rPr lang="en-US" altLang="en-US" sz="2400"/>
              <a:t>Benefit: rigid syntax</a:t>
            </a:r>
            <a:r>
              <a:rPr lang="en-US" altLang="en-US" sz="2400">
                <a:sym typeface="Symbol" pitchFamily="2" charset="2"/>
              </a:rPr>
              <a:t></a:t>
            </a:r>
            <a:r>
              <a:rPr lang="en-US" altLang="en-US" sz="2400"/>
              <a:t> simpler hardware</a:t>
            </a:r>
          </a:p>
          <a:p>
            <a:pPr lvl="1">
              <a:lnSpc>
                <a:spcPct val="90000"/>
              </a:lnSpc>
            </a:pPr>
            <a:r>
              <a:rPr lang="en-US" altLang="en-US" sz="2400"/>
              <a:t>Why </a:t>
            </a:r>
            <a:r>
              <a:rPr lang="en-US" altLang="en-US" sz="2400">
                <a:latin typeface="Courier" panose="02070309020205020404" pitchFamily="49" charset="0"/>
              </a:rPr>
              <a:t>nor</a:t>
            </a:r>
            <a:r>
              <a:rPr lang="en-US" altLang="en-US" sz="2400"/>
              <a:t>?</a:t>
            </a:r>
          </a:p>
          <a:p>
            <a:pPr lvl="2">
              <a:lnSpc>
                <a:spcPct val="90000"/>
              </a:lnSpc>
            </a:pPr>
            <a:r>
              <a:rPr lang="en-US" altLang="en-US" sz="2000"/>
              <a:t>nor $t0, $t1, $t2   # $t0 = not ($t1 or $t2)</a:t>
            </a:r>
          </a:p>
          <a:p>
            <a:pPr>
              <a:lnSpc>
                <a:spcPct val="90000"/>
              </a:lnSpc>
            </a:pPr>
            <a:r>
              <a:rPr lang="en-US" altLang="en-US" sz="2800"/>
              <a:t>Immediate operands </a:t>
            </a:r>
          </a:p>
          <a:p>
            <a:pPr lvl="1">
              <a:lnSpc>
                <a:spcPct val="90000"/>
              </a:lnSpc>
            </a:pPr>
            <a:r>
              <a:rPr lang="en-US" altLang="en-US" sz="2400">
                <a:solidFill>
                  <a:srgbClr val="A50021"/>
                </a:solidFill>
                <a:latin typeface="Courier" panose="02070309020205020404" pitchFamily="49" charset="0"/>
              </a:rPr>
              <a:t>andi, ori</a:t>
            </a:r>
            <a:r>
              <a:rPr lang="en-US" altLang="en-US" sz="2400"/>
              <a:t>: both expect the third argument to be an immediate</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622DFC2C-A4AC-E3BE-1EA8-0F24A5FAE440}"/>
              </a:ext>
            </a:extLst>
          </p:cNvPr>
          <p:cNvSpPr>
            <a:spLocks noGrp="1" noChangeArrowheads="1"/>
          </p:cNvSpPr>
          <p:nvPr>
            <p:ph type="title"/>
          </p:nvPr>
        </p:nvSpPr>
        <p:spPr/>
        <p:txBody>
          <a:bodyPr/>
          <a:lstStyle/>
          <a:p>
            <a:r>
              <a:rPr lang="en-US" altLang="en-US"/>
              <a:t>Uses for Logical Operators (1/3)</a:t>
            </a:r>
          </a:p>
        </p:txBody>
      </p:sp>
      <p:sp>
        <p:nvSpPr>
          <p:cNvPr id="94211" name="Rectangle 3">
            <a:extLst>
              <a:ext uri="{FF2B5EF4-FFF2-40B4-BE49-F238E27FC236}">
                <a16:creationId xmlns:a16="http://schemas.microsoft.com/office/drawing/2014/main" id="{ADB01267-4766-BAAA-DD9D-C538E88CEFA5}"/>
              </a:ext>
            </a:extLst>
          </p:cNvPr>
          <p:cNvSpPr>
            <a:spLocks noGrp="1" noChangeArrowheads="1"/>
          </p:cNvSpPr>
          <p:nvPr>
            <p:ph type="body" idx="1"/>
          </p:nvPr>
        </p:nvSpPr>
        <p:spPr/>
        <p:txBody>
          <a:bodyPr/>
          <a:lstStyle/>
          <a:p>
            <a:r>
              <a:rPr lang="en-US" altLang="en-US" dirty="0"/>
              <a:t>Use </a:t>
            </a:r>
            <a:r>
              <a:rPr lang="en-US" altLang="en-US" dirty="0">
                <a:latin typeface="Courier" panose="02070309020205020404" pitchFamily="49" charset="0"/>
              </a:rPr>
              <a:t>AND</a:t>
            </a:r>
            <a:r>
              <a:rPr lang="en-US" altLang="en-US" dirty="0"/>
              <a:t> to create a mask</a:t>
            </a:r>
          </a:p>
          <a:p>
            <a:pPr lvl="1"/>
            <a:r>
              <a:rPr lang="en-US" altLang="en-US" dirty="0" err="1"/>
              <a:t>Anding</a:t>
            </a:r>
            <a:r>
              <a:rPr lang="en-US" altLang="en-US" dirty="0"/>
              <a:t> a bit with 0 produces a 0 at the output while </a:t>
            </a:r>
            <a:r>
              <a:rPr lang="en-US" altLang="en-US" dirty="0" err="1"/>
              <a:t>anding</a:t>
            </a:r>
            <a:r>
              <a:rPr lang="en-US" altLang="en-US" dirty="0"/>
              <a:t> a bit with 1 produces the original bit</a:t>
            </a:r>
          </a:p>
          <a:p>
            <a:r>
              <a:rPr lang="en-US" altLang="en-US" dirty="0"/>
              <a:t>Example:</a:t>
            </a:r>
          </a:p>
          <a:p>
            <a:pPr>
              <a:buFontTx/>
              <a:buNone/>
            </a:pPr>
            <a:r>
              <a:rPr lang="en-US" altLang="en-US" dirty="0"/>
              <a:t>	</a:t>
            </a:r>
            <a:r>
              <a:rPr lang="en-US" altLang="en-US" sz="2400" dirty="0">
                <a:latin typeface="Andale Mono" panose="020B0509000000000004" pitchFamily="49" charset="0"/>
              </a:rPr>
              <a:t>1011 0110 1010 0100 0011 1101 1001 1010</a:t>
            </a:r>
          </a:p>
          <a:p>
            <a:pPr>
              <a:buFontTx/>
              <a:buNone/>
            </a:pPr>
            <a:r>
              <a:rPr lang="en-US" altLang="en-US" sz="2400" dirty="0">
                <a:latin typeface="Andale Mono" panose="020B0509000000000004" pitchFamily="49" charset="0"/>
              </a:rPr>
              <a:t>	0000 0000 0000 0000 0000 1111 1111 1111</a:t>
            </a:r>
            <a:endParaRPr lang="en-US" altLang="en-US" sz="2800" dirty="0">
              <a:latin typeface="Andale Mono" panose="020B0509000000000004" pitchFamily="49" charset="0"/>
            </a:endParaRPr>
          </a:p>
          <a:p>
            <a:pPr lvl="1">
              <a:buFontTx/>
              <a:buNone/>
            </a:pPr>
            <a:endParaRPr lang="en-US" altLang="en-US" dirty="0"/>
          </a:p>
          <a:p>
            <a:pPr>
              <a:buFontTx/>
              <a:buNone/>
            </a:pPr>
            <a:r>
              <a:rPr lang="en-US" altLang="en-US" sz="2800" dirty="0"/>
              <a:t>	</a:t>
            </a:r>
            <a:r>
              <a:rPr lang="en-US" altLang="en-US" sz="2400" dirty="0">
                <a:latin typeface="Andale Mono" panose="020B0509000000000004" pitchFamily="49" charset="0"/>
              </a:rPr>
              <a:t>0000 0000 0000 0000 0000 1101 1001 1010</a:t>
            </a:r>
            <a:endParaRPr lang="en-US" altLang="en-US" dirty="0">
              <a:latin typeface="Andale Mono" panose="020B0509000000000004" pitchFamily="49" charset="0"/>
            </a:endParaRPr>
          </a:p>
        </p:txBody>
      </p:sp>
      <p:grpSp>
        <p:nvGrpSpPr>
          <p:cNvPr id="94214" name="Group 6">
            <a:extLst>
              <a:ext uri="{FF2B5EF4-FFF2-40B4-BE49-F238E27FC236}">
                <a16:creationId xmlns:a16="http://schemas.microsoft.com/office/drawing/2014/main" id="{2AF4F77B-01E5-0BAA-E761-F0A0DC5B7832}"/>
              </a:ext>
            </a:extLst>
          </p:cNvPr>
          <p:cNvGrpSpPr>
            <a:grpSpLocks/>
          </p:cNvGrpSpPr>
          <p:nvPr/>
        </p:nvGrpSpPr>
        <p:grpSpPr bwMode="auto">
          <a:xfrm>
            <a:off x="685800" y="5257800"/>
            <a:ext cx="7772400" cy="457200"/>
            <a:chOff x="432" y="3312"/>
            <a:chExt cx="4896" cy="288"/>
          </a:xfrm>
        </p:grpSpPr>
        <p:sp>
          <p:nvSpPr>
            <p:cNvPr id="94212" name="Line 4">
              <a:extLst>
                <a:ext uri="{FF2B5EF4-FFF2-40B4-BE49-F238E27FC236}">
                  <a16:creationId xmlns:a16="http://schemas.microsoft.com/office/drawing/2014/main" id="{B5DE076D-E81B-CD77-6157-83CE00CF5710}"/>
                </a:ext>
              </a:extLst>
            </p:cNvPr>
            <p:cNvSpPr>
              <a:spLocks noChangeShapeType="1"/>
            </p:cNvSpPr>
            <p:nvPr/>
          </p:nvSpPr>
          <p:spPr bwMode="auto">
            <a:xfrm>
              <a:off x="432" y="3312"/>
              <a:ext cx="4896" cy="0"/>
            </a:xfrm>
            <a:prstGeom prst="line">
              <a:avLst/>
            </a:prstGeom>
            <a:noFill/>
            <a:ln w="28575">
              <a:solidFill>
                <a:srgbClr val="A5002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13" name="Text Box 5">
              <a:extLst>
                <a:ext uri="{FF2B5EF4-FFF2-40B4-BE49-F238E27FC236}">
                  <a16:creationId xmlns:a16="http://schemas.microsoft.com/office/drawing/2014/main" id="{AB80440B-4A91-4194-508B-4E4F209E0BA6}"/>
                </a:ext>
              </a:extLst>
            </p:cNvPr>
            <p:cNvSpPr txBox="1">
              <a:spLocks noChangeArrowheads="1"/>
            </p:cNvSpPr>
            <p:nvPr/>
          </p:nvSpPr>
          <p:spPr bwMode="auto">
            <a:xfrm>
              <a:off x="2640" y="3312"/>
              <a:ext cx="26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solidFill>
                    <a:srgbClr val="A50021"/>
                  </a:solidFill>
                </a:rPr>
                <a:t>Mask retaining the last 12 bits</a:t>
              </a:r>
            </a:p>
          </p:txBody>
        </p:sp>
      </p:gr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A4652757-B0B1-245E-DFD3-67B2C3A734D7}"/>
              </a:ext>
            </a:extLst>
          </p:cNvPr>
          <p:cNvSpPr>
            <a:spLocks noGrp="1" noChangeArrowheads="1"/>
          </p:cNvSpPr>
          <p:nvPr>
            <p:ph type="title"/>
          </p:nvPr>
        </p:nvSpPr>
        <p:spPr/>
        <p:txBody>
          <a:bodyPr/>
          <a:lstStyle/>
          <a:p>
            <a:r>
              <a:rPr lang="en-US" altLang="en-US"/>
              <a:t>Uses for Logical Operators (2/3)</a:t>
            </a:r>
          </a:p>
        </p:txBody>
      </p:sp>
      <p:sp>
        <p:nvSpPr>
          <p:cNvPr id="96259" name="Rectangle 3">
            <a:extLst>
              <a:ext uri="{FF2B5EF4-FFF2-40B4-BE49-F238E27FC236}">
                <a16:creationId xmlns:a16="http://schemas.microsoft.com/office/drawing/2014/main" id="{AFDD6C15-8355-0BBD-78EC-CA47C8CB5177}"/>
              </a:ext>
            </a:extLst>
          </p:cNvPr>
          <p:cNvSpPr>
            <a:spLocks noGrp="1" noChangeArrowheads="1"/>
          </p:cNvSpPr>
          <p:nvPr>
            <p:ph type="body" idx="1"/>
          </p:nvPr>
        </p:nvSpPr>
        <p:spPr/>
        <p:txBody>
          <a:bodyPr/>
          <a:lstStyle/>
          <a:p>
            <a:pPr>
              <a:lnSpc>
                <a:spcPct val="90000"/>
              </a:lnSpc>
            </a:pPr>
            <a:r>
              <a:rPr lang="en-US" altLang="en-US"/>
              <a:t>A bit pattern in conjunction with </a:t>
            </a:r>
            <a:r>
              <a:rPr lang="en-US" altLang="en-US">
                <a:latin typeface="Courier" panose="02070309020205020404" pitchFamily="49" charset="0"/>
              </a:rPr>
              <a:t>AND</a:t>
            </a:r>
            <a:r>
              <a:rPr lang="en-US" altLang="en-US"/>
              <a:t> is called a mask that can conceal some bits</a:t>
            </a:r>
          </a:p>
          <a:p>
            <a:pPr lvl="1">
              <a:lnSpc>
                <a:spcPct val="90000"/>
              </a:lnSpc>
            </a:pPr>
            <a:r>
              <a:rPr lang="en-US" altLang="en-US"/>
              <a:t>The previous example a mask is used to isolate the rightmost 12 bits of the bit-string by masking out the rest of the string (e.g. setting it to all 0s)</a:t>
            </a:r>
          </a:p>
          <a:p>
            <a:pPr lvl="1">
              <a:lnSpc>
                <a:spcPct val="90000"/>
              </a:lnSpc>
            </a:pPr>
            <a:r>
              <a:rPr lang="en-US" altLang="en-US"/>
              <a:t>Concealed bits are set 0s, while the rest bits are left alone</a:t>
            </a:r>
          </a:p>
          <a:p>
            <a:pPr lvl="1">
              <a:lnSpc>
                <a:spcPct val="90000"/>
              </a:lnSpc>
            </a:pPr>
            <a:r>
              <a:rPr lang="en-US" altLang="en-US"/>
              <a:t>In particular, if the first bit-string in the above example were in $t0, then the following instruction would mask it:</a:t>
            </a:r>
          </a:p>
          <a:p>
            <a:pPr lvl="1">
              <a:lnSpc>
                <a:spcPct val="90000"/>
              </a:lnSpc>
              <a:buFontTx/>
              <a:buNone/>
            </a:pPr>
            <a:r>
              <a:rPr lang="en-US" altLang="en-US"/>
              <a:t>		</a:t>
            </a:r>
            <a:r>
              <a:rPr lang="en-US" altLang="en-US">
                <a:solidFill>
                  <a:srgbClr val="A50021"/>
                </a:solidFill>
                <a:latin typeface="Times New Roman" panose="02020603050405020304" pitchFamily="18" charset="0"/>
              </a:rPr>
              <a:t>andi	  $t0,$t0,0xFFF</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C1D49D4E-9866-49E8-CB02-A97C8729DCFD}"/>
              </a:ext>
            </a:extLst>
          </p:cNvPr>
          <p:cNvSpPr>
            <a:spLocks noGrp="1" noChangeArrowheads="1"/>
          </p:cNvSpPr>
          <p:nvPr>
            <p:ph type="title"/>
          </p:nvPr>
        </p:nvSpPr>
        <p:spPr/>
        <p:txBody>
          <a:bodyPr/>
          <a:lstStyle/>
          <a:p>
            <a:r>
              <a:rPr lang="en-US" altLang="en-US"/>
              <a:t>Uses for Logical Operators (3/3)</a:t>
            </a:r>
          </a:p>
        </p:txBody>
      </p:sp>
      <p:sp>
        <p:nvSpPr>
          <p:cNvPr id="98307" name="Rectangle 3">
            <a:extLst>
              <a:ext uri="{FF2B5EF4-FFF2-40B4-BE49-F238E27FC236}">
                <a16:creationId xmlns:a16="http://schemas.microsoft.com/office/drawing/2014/main" id="{BB64CE02-E8F6-5919-ECA2-19B5D3EC7BA5}"/>
              </a:ext>
            </a:extLst>
          </p:cNvPr>
          <p:cNvSpPr>
            <a:spLocks noGrp="1" noChangeArrowheads="1"/>
          </p:cNvSpPr>
          <p:nvPr>
            <p:ph type="body" idx="1"/>
          </p:nvPr>
        </p:nvSpPr>
        <p:spPr/>
        <p:txBody>
          <a:bodyPr/>
          <a:lstStyle/>
          <a:p>
            <a:pPr>
              <a:lnSpc>
                <a:spcPct val="90000"/>
              </a:lnSpc>
            </a:pPr>
            <a:r>
              <a:rPr lang="en-US" altLang="en-US"/>
              <a:t>Similarly effect of </a:t>
            </a:r>
            <a:r>
              <a:rPr lang="en-US" altLang="en-US">
                <a:latin typeface="Courier" panose="02070309020205020404" pitchFamily="49" charset="0"/>
              </a:rPr>
              <a:t>OR</a:t>
            </a:r>
            <a:r>
              <a:rPr lang="en-US" altLang="en-US"/>
              <a:t> operation</a:t>
            </a:r>
          </a:p>
          <a:p>
            <a:pPr lvl="1">
              <a:lnSpc>
                <a:spcPct val="90000"/>
              </a:lnSpc>
            </a:pPr>
            <a:r>
              <a:rPr lang="en-US" altLang="en-US"/>
              <a:t>Oring a bit with 1 produces a 1 at the output while oring a bit with 0 produces the original bit</a:t>
            </a:r>
          </a:p>
          <a:p>
            <a:pPr lvl="1">
              <a:lnSpc>
                <a:spcPct val="90000"/>
              </a:lnSpc>
            </a:pPr>
            <a:r>
              <a:rPr lang="en-US" altLang="en-US"/>
              <a:t>This can be used to force certain bits to 1s</a:t>
            </a:r>
          </a:p>
          <a:p>
            <a:pPr>
              <a:lnSpc>
                <a:spcPct val="90000"/>
              </a:lnSpc>
            </a:pPr>
            <a:r>
              <a:rPr lang="en-US" altLang="en-US"/>
              <a:t>Example</a:t>
            </a:r>
          </a:p>
          <a:p>
            <a:pPr lvl="1">
              <a:lnSpc>
                <a:spcPct val="90000"/>
              </a:lnSpc>
            </a:pPr>
            <a:r>
              <a:rPr lang="en-US" altLang="en-US"/>
              <a:t>$t0 contains 0x12345678, then after this instruction:</a:t>
            </a:r>
          </a:p>
          <a:p>
            <a:pPr lvl="1">
              <a:lnSpc>
                <a:spcPct val="90000"/>
              </a:lnSpc>
              <a:buFontTx/>
              <a:buNone/>
            </a:pPr>
            <a:r>
              <a:rPr lang="en-US" altLang="en-US"/>
              <a:t>		</a:t>
            </a:r>
            <a:r>
              <a:rPr lang="en-US" altLang="en-US">
                <a:solidFill>
                  <a:srgbClr val="A50021"/>
                </a:solidFill>
                <a:latin typeface="Times New Roman" panose="02020603050405020304" pitchFamily="18" charset="0"/>
              </a:rPr>
              <a:t>ori	$t0, $t0, 0xFFFF</a:t>
            </a:r>
          </a:p>
          <a:p>
            <a:pPr lvl="1">
              <a:lnSpc>
                <a:spcPct val="90000"/>
              </a:lnSpc>
            </a:pPr>
            <a:r>
              <a:rPr lang="en-US" altLang="en-US"/>
              <a:t>$t0 contains 0x1234FFFF (e.g. the high-order 16 bits are untouched, while the low-order 16 bits are forced to 1s)</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00354" name="Group 2">
            <a:extLst>
              <a:ext uri="{FF2B5EF4-FFF2-40B4-BE49-F238E27FC236}">
                <a16:creationId xmlns:a16="http://schemas.microsoft.com/office/drawing/2014/main" id="{BC993092-4169-10BA-07A7-EC23D575E0E6}"/>
              </a:ext>
            </a:extLst>
          </p:cNvPr>
          <p:cNvGrpSpPr>
            <a:grpSpLocks/>
          </p:cNvGrpSpPr>
          <p:nvPr/>
        </p:nvGrpSpPr>
        <p:grpSpPr bwMode="auto">
          <a:xfrm>
            <a:off x="1066800" y="5105400"/>
            <a:ext cx="6781800" cy="762000"/>
            <a:chOff x="672" y="3312"/>
            <a:chExt cx="4416" cy="480"/>
          </a:xfrm>
        </p:grpSpPr>
        <p:sp>
          <p:nvSpPr>
            <p:cNvPr id="100355" name="Line 3">
              <a:extLst>
                <a:ext uri="{FF2B5EF4-FFF2-40B4-BE49-F238E27FC236}">
                  <a16:creationId xmlns:a16="http://schemas.microsoft.com/office/drawing/2014/main" id="{2FDDEA58-C7E6-9278-CBFA-7DB82693DF64}"/>
                </a:ext>
              </a:extLst>
            </p:cNvPr>
            <p:cNvSpPr>
              <a:spLocks noChangeShapeType="1"/>
            </p:cNvSpPr>
            <p:nvPr/>
          </p:nvSpPr>
          <p:spPr bwMode="auto">
            <a:xfrm flipH="1">
              <a:off x="672" y="3312"/>
              <a:ext cx="1056" cy="480"/>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6" name="Line 4">
              <a:extLst>
                <a:ext uri="{FF2B5EF4-FFF2-40B4-BE49-F238E27FC236}">
                  <a16:creationId xmlns:a16="http://schemas.microsoft.com/office/drawing/2014/main" id="{76D810F3-3417-8908-E2DF-4AB1446304BB}"/>
                </a:ext>
              </a:extLst>
            </p:cNvPr>
            <p:cNvSpPr>
              <a:spLocks noChangeShapeType="1"/>
            </p:cNvSpPr>
            <p:nvPr/>
          </p:nvSpPr>
          <p:spPr bwMode="auto">
            <a:xfrm flipH="1">
              <a:off x="3984" y="3312"/>
              <a:ext cx="1104" cy="480"/>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0357" name="Group 5">
            <a:extLst>
              <a:ext uri="{FF2B5EF4-FFF2-40B4-BE49-F238E27FC236}">
                <a16:creationId xmlns:a16="http://schemas.microsoft.com/office/drawing/2014/main" id="{6811A2E3-D191-DB28-76F2-B9EC2CFD51BD}"/>
              </a:ext>
            </a:extLst>
          </p:cNvPr>
          <p:cNvGrpSpPr>
            <a:grpSpLocks/>
          </p:cNvGrpSpPr>
          <p:nvPr/>
        </p:nvGrpSpPr>
        <p:grpSpPr bwMode="auto">
          <a:xfrm>
            <a:off x="1143000" y="3048000"/>
            <a:ext cx="6781800" cy="685800"/>
            <a:chOff x="576" y="1968"/>
            <a:chExt cx="4512" cy="480"/>
          </a:xfrm>
        </p:grpSpPr>
        <p:sp>
          <p:nvSpPr>
            <p:cNvPr id="100358" name="Line 6">
              <a:extLst>
                <a:ext uri="{FF2B5EF4-FFF2-40B4-BE49-F238E27FC236}">
                  <a16:creationId xmlns:a16="http://schemas.microsoft.com/office/drawing/2014/main" id="{378C3CCF-668C-CB37-6443-DE410E5EA4BF}"/>
                </a:ext>
              </a:extLst>
            </p:cNvPr>
            <p:cNvSpPr>
              <a:spLocks noChangeShapeType="1"/>
            </p:cNvSpPr>
            <p:nvPr/>
          </p:nvSpPr>
          <p:spPr bwMode="auto">
            <a:xfrm>
              <a:off x="576" y="1968"/>
              <a:ext cx="1152" cy="480"/>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59" name="Line 7">
              <a:extLst>
                <a:ext uri="{FF2B5EF4-FFF2-40B4-BE49-F238E27FC236}">
                  <a16:creationId xmlns:a16="http://schemas.microsoft.com/office/drawing/2014/main" id="{953D5CD1-EF05-5AEA-AA1F-6F0F7A86122C}"/>
                </a:ext>
              </a:extLst>
            </p:cNvPr>
            <p:cNvSpPr>
              <a:spLocks noChangeShapeType="1"/>
            </p:cNvSpPr>
            <p:nvPr/>
          </p:nvSpPr>
          <p:spPr bwMode="auto">
            <a:xfrm>
              <a:off x="3984" y="1968"/>
              <a:ext cx="1104" cy="480"/>
            </a:xfrm>
            <a:prstGeom prst="line">
              <a:avLst/>
            </a:prstGeom>
            <a:noFill/>
            <a:ln w="127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0360" name="Rectangle 8">
            <a:extLst>
              <a:ext uri="{FF2B5EF4-FFF2-40B4-BE49-F238E27FC236}">
                <a16:creationId xmlns:a16="http://schemas.microsoft.com/office/drawing/2014/main" id="{6352EAF4-B0E3-96B3-4F55-CDECE511BCE7}"/>
              </a:ext>
            </a:extLst>
          </p:cNvPr>
          <p:cNvSpPr>
            <a:spLocks noChangeArrowheads="1"/>
          </p:cNvSpPr>
          <p:nvPr/>
        </p:nvSpPr>
        <p:spPr bwMode="auto">
          <a:xfrm>
            <a:off x="457200" y="5867400"/>
            <a:ext cx="80772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25400" rIns="63500" bIns="25400">
            <a:spAutoFit/>
          </a:bodyPr>
          <a:lstStyle>
            <a:lvl1pPr marL="203200" indent="-203200">
              <a:defRPr>
                <a:solidFill>
                  <a:schemeClr val="tx1"/>
                </a:solidFill>
                <a:latin typeface="Arial" panose="020B0604020202020204" pitchFamily="34" charset="0"/>
              </a:defRPr>
            </a:lvl1pPr>
            <a:lvl2pPr marL="685800" indent="-1905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lvl="1"/>
            <a:r>
              <a:rPr lang="en-US" altLang="en-US" sz="2800">
                <a:solidFill>
                  <a:srgbClr val="FF8000"/>
                </a:solidFill>
              </a:rPr>
              <a:t>0011 0100 0101 0110 0111 1000</a:t>
            </a:r>
            <a:r>
              <a:rPr lang="en-US" altLang="en-US" sz="2800"/>
              <a:t> </a:t>
            </a:r>
            <a:r>
              <a:rPr lang="en-US" altLang="en-US" sz="2800">
                <a:solidFill>
                  <a:schemeClr val="accent1"/>
                </a:solidFill>
              </a:rPr>
              <a:t>0000 0000</a:t>
            </a:r>
          </a:p>
        </p:txBody>
      </p:sp>
      <p:sp>
        <p:nvSpPr>
          <p:cNvPr id="100361" name="Rectangle 9">
            <a:extLst>
              <a:ext uri="{FF2B5EF4-FFF2-40B4-BE49-F238E27FC236}">
                <a16:creationId xmlns:a16="http://schemas.microsoft.com/office/drawing/2014/main" id="{D352CDEA-F6DF-A84B-1D99-AD6670C4D3D5}"/>
              </a:ext>
            </a:extLst>
          </p:cNvPr>
          <p:cNvSpPr>
            <a:spLocks noGrp="1" noChangeArrowheads="1"/>
          </p:cNvSpPr>
          <p:nvPr>
            <p:ph type="title"/>
          </p:nvPr>
        </p:nvSpPr>
        <p:spPr/>
        <p:txBody>
          <a:bodyPr/>
          <a:lstStyle/>
          <a:p>
            <a:r>
              <a:rPr lang="en-US" altLang="en-US"/>
              <a:t>Shift</a:t>
            </a:r>
          </a:p>
        </p:txBody>
      </p:sp>
      <p:sp>
        <p:nvSpPr>
          <p:cNvPr id="100362" name="Rectangle 10">
            <a:extLst>
              <a:ext uri="{FF2B5EF4-FFF2-40B4-BE49-F238E27FC236}">
                <a16:creationId xmlns:a16="http://schemas.microsoft.com/office/drawing/2014/main" id="{7BAD1257-F727-5503-E3C6-9382886A36CF}"/>
              </a:ext>
            </a:extLst>
          </p:cNvPr>
          <p:cNvSpPr>
            <a:spLocks noGrp="1" noChangeArrowheads="1"/>
          </p:cNvSpPr>
          <p:nvPr>
            <p:ph type="body" idx="1"/>
          </p:nvPr>
        </p:nvSpPr>
        <p:spPr/>
        <p:txBody>
          <a:bodyPr/>
          <a:lstStyle/>
          <a:p>
            <a:r>
              <a:rPr lang="en-US" altLang="en-US"/>
              <a:t>Move (shift) all the bits in a word to the left or right by a number of bits</a:t>
            </a:r>
          </a:p>
          <a:p>
            <a:pPr lvl="1"/>
            <a:r>
              <a:rPr lang="en-US" altLang="en-US"/>
              <a:t>Example: shift right by 8 bits</a:t>
            </a:r>
          </a:p>
          <a:p>
            <a:pPr lvl="1">
              <a:buFontTx/>
              <a:buNone/>
            </a:pPr>
            <a:r>
              <a:rPr lang="en-US" altLang="en-US">
                <a:solidFill>
                  <a:srgbClr val="FF8000"/>
                </a:solidFill>
              </a:rPr>
              <a:t>0001 0010 0011 0100 0101 0110</a:t>
            </a:r>
            <a:r>
              <a:rPr lang="en-US" altLang="en-US"/>
              <a:t> 0111 1000</a:t>
            </a:r>
          </a:p>
        </p:txBody>
      </p:sp>
      <p:sp>
        <p:nvSpPr>
          <p:cNvPr id="100363" name="Rectangle 11">
            <a:extLst>
              <a:ext uri="{FF2B5EF4-FFF2-40B4-BE49-F238E27FC236}">
                <a16:creationId xmlns:a16="http://schemas.microsoft.com/office/drawing/2014/main" id="{68A76EFD-E163-E117-6019-9588E61874DE}"/>
              </a:ext>
            </a:extLst>
          </p:cNvPr>
          <p:cNvSpPr>
            <a:spLocks noChangeArrowheads="1"/>
          </p:cNvSpPr>
          <p:nvPr/>
        </p:nvSpPr>
        <p:spPr bwMode="auto">
          <a:xfrm>
            <a:off x="457200" y="3733800"/>
            <a:ext cx="8305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lvl="1">
              <a:lnSpc>
                <a:spcPct val="90000"/>
              </a:lnSpc>
              <a:buFontTx/>
              <a:buNone/>
            </a:pPr>
            <a:r>
              <a:rPr lang="en-US" altLang="en-US">
                <a:solidFill>
                  <a:schemeClr val="accent1"/>
                </a:solidFill>
              </a:rPr>
              <a:t>0000 0000</a:t>
            </a:r>
            <a:r>
              <a:rPr lang="en-US" altLang="en-US">
                <a:solidFill>
                  <a:srgbClr val="FF8000"/>
                </a:solidFill>
              </a:rPr>
              <a:t> 0001 0010 0011 0100 0101 0110</a:t>
            </a:r>
          </a:p>
          <a:p>
            <a:pPr lvl="1">
              <a:lnSpc>
                <a:spcPct val="90000"/>
              </a:lnSpc>
            </a:pPr>
            <a:r>
              <a:rPr lang="en-US" altLang="en-US"/>
              <a:t>Example: shift left by 8 bits</a:t>
            </a:r>
          </a:p>
          <a:p>
            <a:pPr lvl="1">
              <a:lnSpc>
                <a:spcPct val="90000"/>
              </a:lnSpc>
              <a:buFontTx/>
              <a:buNone/>
            </a:pPr>
            <a:r>
              <a:rPr lang="en-US" altLang="en-US"/>
              <a:t>0001 0010</a:t>
            </a:r>
            <a:r>
              <a:rPr lang="en-US" altLang="en-US">
                <a:solidFill>
                  <a:srgbClr val="FF8000"/>
                </a:solidFill>
              </a:rPr>
              <a:t> 0011 0100 0101 0110 0111 1000</a:t>
            </a:r>
            <a:endParaRPr lang="en-US" altLang="en-US"/>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B8E60186-E384-C5B2-9B3C-4CF940AB0632}"/>
              </a:ext>
            </a:extLst>
          </p:cNvPr>
          <p:cNvSpPr>
            <a:spLocks noGrp="1" noChangeArrowheads="1"/>
          </p:cNvSpPr>
          <p:nvPr>
            <p:ph type="title"/>
          </p:nvPr>
        </p:nvSpPr>
        <p:spPr/>
        <p:txBody>
          <a:bodyPr/>
          <a:lstStyle/>
          <a:p>
            <a:r>
              <a:rPr lang="en-US" altLang="en-US"/>
              <a:t>Logical Shift Instructions</a:t>
            </a:r>
          </a:p>
        </p:txBody>
      </p:sp>
      <p:sp>
        <p:nvSpPr>
          <p:cNvPr id="102403" name="Rectangle 3">
            <a:extLst>
              <a:ext uri="{FF2B5EF4-FFF2-40B4-BE49-F238E27FC236}">
                <a16:creationId xmlns:a16="http://schemas.microsoft.com/office/drawing/2014/main" id="{94A4CDF2-C695-77A5-88D5-06DB924DC494}"/>
              </a:ext>
            </a:extLst>
          </p:cNvPr>
          <p:cNvSpPr>
            <a:spLocks noGrp="1" noChangeArrowheads="1"/>
          </p:cNvSpPr>
          <p:nvPr>
            <p:ph type="body" idx="1"/>
          </p:nvPr>
        </p:nvSpPr>
        <p:spPr/>
        <p:txBody>
          <a:bodyPr/>
          <a:lstStyle/>
          <a:p>
            <a:pPr>
              <a:lnSpc>
                <a:spcPct val="90000"/>
              </a:lnSpc>
            </a:pPr>
            <a:r>
              <a:rPr lang="en-US" altLang="en-US" sz="2800"/>
              <a:t>Shift instruction syntax:</a:t>
            </a:r>
          </a:p>
          <a:p>
            <a:pPr lvl="1">
              <a:lnSpc>
                <a:spcPct val="90000"/>
              </a:lnSpc>
              <a:buFontTx/>
              <a:buNone/>
            </a:pPr>
            <a:r>
              <a:rPr lang="en-US" altLang="en-US"/>
              <a:t>	</a:t>
            </a:r>
            <a:r>
              <a:rPr lang="en-US" altLang="en-US">
                <a:solidFill>
                  <a:srgbClr val="A50021"/>
                </a:solidFill>
                <a:latin typeface="Times New Roman" panose="02020603050405020304" pitchFamily="18" charset="0"/>
              </a:rPr>
              <a:t>op  dest,reg,amt</a:t>
            </a:r>
          </a:p>
          <a:p>
            <a:pPr lvl="1">
              <a:lnSpc>
                <a:spcPct val="90000"/>
              </a:lnSpc>
            </a:pPr>
            <a:r>
              <a:rPr lang="en-US" altLang="en-US" sz="2400"/>
              <a:t>Op: operation name</a:t>
            </a:r>
          </a:p>
          <a:p>
            <a:pPr lvl="1">
              <a:lnSpc>
                <a:spcPct val="90000"/>
              </a:lnSpc>
            </a:pPr>
            <a:r>
              <a:rPr lang="en-US" altLang="en-US" sz="2400"/>
              <a:t>Dest: register that will receive value</a:t>
            </a:r>
          </a:p>
          <a:p>
            <a:pPr lvl="1">
              <a:lnSpc>
                <a:spcPct val="90000"/>
              </a:lnSpc>
            </a:pPr>
            <a:r>
              <a:rPr lang="en-US" altLang="en-US" sz="2400"/>
              <a:t>Reg: register with the value to be shifted</a:t>
            </a:r>
          </a:p>
          <a:p>
            <a:pPr lvl="1">
              <a:lnSpc>
                <a:spcPct val="90000"/>
              </a:lnSpc>
            </a:pPr>
            <a:r>
              <a:rPr lang="en-US" altLang="en-US" sz="2400"/>
              <a:t>Amt: shift amount (constant &lt; 32)</a:t>
            </a:r>
          </a:p>
          <a:p>
            <a:pPr>
              <a:lnSpc>
                <a:spcPct val="90000"/>
              </a:lnSpc>
            </a:pPr>
            <a:r>
              <a:rPr lang="en-US" altLang="en-US" sz="2800"/>
              <a:t>MIPS logical shift instructions:</a:t>
            </a:r>
          </a:p>
          <a:p>
            <a:pPr lvl="1">
              <a:lnSpc>
                <a:spcPct val="90000"/>
              </a:lnSpc>
            </a:pPr>
            <a:r>
              <a:rPr lang="en-US" altLang="en-US" sz="2400">
                <a:solidFill>
                  <a:srgbClr val="A50021"/>
                </a:solidFill>
              </a:rPr>
              <a:t>sll </a:t>
            </a:r>
            <a:r>
              <a:rPr lang="en-US" altLang="en-US" sz="2400"/>
              <a:t>(shift left logical): shifts left and fills emptied bits with 0s</a:t>
            </a:r>
          </a:p>
          <a:p>
            <a:pPr lvl="1">
              <a:lnSpc>
                <a:spcPct val="90000"/>
              </a:lnSpc>
            </a:pPr>
            <a:r>
              <a:rPr lang="en-US" altLang="en-US" sz="2400">
                <a:solidFill>
                  <a:srgbClr val="A50021"/>
                </a:solidFill>
              </a:rPr>
              <a:t>srl</a:t>
            </a:r>
            <a:r>
              <a:rPr lang="en-US" altLang="en-US" sz="2400">
                <a:solidFill>
                  <a:schemeClr val="folHlink"/>
                </a:solidFill>
              </a:rPr>
              <a:t> </a:t>
            </a:r>
            <a:r>
              <a:rPr lang="en-US" altLang="en-US" sz="2400"/>
              <a:t>(shift right logical): shifts right and fills emptied bits with 0s</a:t>
            </a:r>
          </a:p>
          <a:p>
            <a:pPr lvl="1">
              <a:lnSpc>
                <a:spcPct val="90000"/>
              </a:lnSpc>
            </a:pPr>
            <a:r>
              <a:rPr lang="en-US" altLang="en-US" sz="2400"/>
              <a:t>MIPS also has arithmetic shift instructions that fills with the sign bit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88828002-AE4C-7A17-551B-57E5DF8C7722}"/>
              </a:ext>
            </a:extLst>
          </p:cNvPr>
          <p:cNvSpPr>
            <a:spLocks noGrp="1" noChangeArrowheads="1"/>
          </p:cNvSpPr>
          <p:nvPr>
            <p:ph type="body" idx="1"/>
          </p:nvPr>
        </p:nvSpPr>
        <p:spPr/>
        <p:txBody>
          <a:bodyPr/>
          <a:lstStyle/>
          <a:p>
            <a:pPr>
              <a:lnSpc>
                <a:spcPct val="90000"/>
              </a:lnSpc>
            </a:pPr>
            <a:r>
              <a:rPr lang="en-US" altLang="en-US" sz="2800"/>
              <a:t>Instructions are represented as numbers/bits</a:t>
            </a:r>
          </a:p>
          <a:p>
            <a:pPr>
              <a:lnSpc>
                <a:spcPct val="90000"/>
              </a:lnSpc>
            </a:pPr>
            <a:r>
              <a:rPr lang="en-US" altLang="en-US" sz="2800"/>
              <a:t>Programs are stored in memory </a:t>
            </a:r>
            <a:br>
              <a:rPr lang="en-US" altLang="en-US" sz="2800"/>
            </a:br>
            <a:r>
              <a:rPr lang="en-US" altLang="en-US" sz="2800"/>
              <a:t>	— to be read or written just like data</a:t>
            </a:r>
            <a:br>
              <a:rPr lang="en-US" altLang="en-US" sz="2800"/>
            </a:br>
            <a:br>
              <a:rPr lang="en-US" altLang="en-US" sz="2800"/>
            </a:br>
            <a:br>
              <a:rPr lang="en-US" altLang="en-US" sz="2800"/>
            </a:br>
            <a:br>
              <a:rPr lang="en-US" altLang="en-US" sz="2800"/>
            </a:br>
            <a:br>
              <a:rPr lang="en-US" altLang="en-US" sz="2800"/>
            </a:br>
            <a:br>
              <a:rPr lang="en-US" altLang="en-US" sz="2800"/>
            </a:br>
            <a:endParaRPr lang="en-US" altLang="en-US" sz="2800"/>
          </a:p>
          <a:p>
            <a:pPr>
              <a:lnSpc>
                <a:spcPct val="90000"/>
              </a:lnSpc>
            </a:pPr>
            <a:r>
              <a:rPr lang="en-US" altLang="en-US" sz="2800"/>
              <a:t>Fetch &amp; execute cycle</a:t>
            </a:r>
          </a:p>
          <a:p>
            <a:pPr lvl="1">
              <a:lnSpc>
                <a:spcPct val="90000"/>
              </a:lnSpc>
            </a:pPr>
            <a:r>
              <a:rPr lang="en-US" altLang="en-US" sz="2400"/>
              <a:t>Instructions are fetched and put into a special register</a:t>
            </a:r>
          </a:p>
          <a:p>
            <a:pPr lvl="1">
              <a:lnSpc>
                <a:spcPct val="90000"/>
              </a:lnSpc>
            </a:pPr>
            <a:r>
              <a:rPr lang="en-US" altLang="en-US" sz="2400"/>
              <a:t>Bits in the register "control" the subsequent actions</a:t>
            </a:r>
          </a:p>
          <a:p>
            <a:pPr lvl="1">
              <a:lnSpc>
                <a:spcPct val="90000"/>
              </a:lnSpc>
            </a:pPr>
            <a:r>
              <a:rPr lang="en-US" altLang="en-US" sz="2400"/>
              <a:t>Fetch the “next” instruction and continue</a:t>
            </a:r>
          </a:p>
        </p:txBody>
      </p:sp>
      <p:grpSp>
        <p:nvGrpSpPr>
          <p:cNvPr id="106499" name="Group 3">
            <a:extLst>
              <a:ext uri="{FF2B5EF4-FFF2-40B4-BE49-F238E27FC236}">
                <a16:creationId xmlns:a16="http://schemas.microsoft.com/office/drawing/2014/main" id="{AA197CFF-FFC1-780B-0FCA-812CFAC18F18}"/>
              </a:ext>
            </a:extLst>
          </p:cNvPr>
          <p:cNvGrpSpPr>
            <a:grpSpLocks/>
          </p:cNvGrpSpPr>
          <p:nvPr/>
        </p:nvGrpSpPr>
        <p:grpSpPr bwMode="auto">
          <a:xfrm>
            <a:off x="1295400" y="3048000"/>
            <a:ext cx="2579688" cy="2239963"/>
            <a:chOff x="734" y="1641"/>
            <a:chExt cx="1625" cy="1411"/>
          </a:xfrm>
        </p:grpSpPr>
        <p:sp>
          <p:nvSpPr>
            <p:cNvPr id="106500" name="Line 4">
              <a:extLst>
                <a:ext uri="{FF2B5EF4-FFF2-40B4-BE49-F238E27FC236}">
                  <a16:creationId xmlns:a16="http://schemas.microsoft.com/office/drawing/2014/main" id="{57C2DFC5-3306-1315-9723-A0CAAE42CC2B}"/>
                </a:ext>
              </a:extLst>
            </p:cNvPr>
            <p:cNvSpPr>
              <a:spLocks noChangeShapeType="1"/>
            </p:cNvSpPr>
            <p:nvPr/>
          </p:nvSpPr>
          <p:spPr bwMode="auto">
            <a:xfrm>
              <a:off x="1491" y="1641"/>
              <a:ext cx="0" cy="1411"/>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501" name="Rectangle 5">
              <a:extLst>
                <a:ext uri="{FF2B5EF4-FFF2-40B4-BE49-F238E27FC236}">
                  <a16:creationId xmlns:a16="http://schemas.microsoft.com/office/drawing/2014/main" id="{187E9C1B-B8EE-AFFB-6848-7F47F23441A9}"/>
                </a:ext>
              </a:extLst>
            </p:cNvPr>
            <p:cNvSpPr>
              <a:spLocks noChangeArrowheads="1"/>
            </p:cNvSpPr>
            <p:nvPr/>
          </p:nvSpPr>
          <p:spPr bwMode="auto">
            <a:xfrm>
              <a:off x="734" y="2069"/>
              <a:ext cx="962"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700"/>
                </a:lnSpc>
                <a:spcBef>
                  <a:spcPts val="600"/>
                </a:spcBef>
                <a:spcAft>
                  <a:spcPts val="600"/>
                </a:spcAft>
              </a:pPr>
              <a:r>
                <a:rPr lang="en-US" altLang="en-US" b="1">
                  <a:solidFill>
                    <a:srgbClr val="000000"/>
                  </a:solidFill>
                  <a:latin typeface="Times New Roman" panose="02020603050405020304" pitchFamily="18" charset="0"/>
                </a:rPr>
                <a:t>Processor</a:t>
              </a:r>
            </a:p>
          </p:txBody>
        </p:sp>
        <p:sp>
          <p:nvSpPr>
            <p:cNvPr id="106502" name="Rectangle 6">
              <a:extLst>
                <a:ext uri="{FF2B5EF4-FFF2-40B4-BE49-F238E27FC236}">
                  <a16:creationId xmlns:a16="http://schemas.microsoft.com/office/drawing/2014/main" id="{BA7161B2-3FC9-438B-7C30-25527EF7D73A}"/>
                </a:ext>
              </a:extLst>
            </p:cNvPr>
            <p:cNvSpPr>
              <a:spLocks noChangeArrowheads="1"/>
            </p:cNvSpPr>
            <p:nvPr/>
          </p:nvSpPr>
          <p:spPr bwMode="auto">
            <a:xfrm>
              <a:off x="1637" y="1781"/>
              <a:ext cx="639" cy="995"/>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03" name="Rectangle 7">
              <a:extLst>
                <a:ext uri="{FF2B5EF4-FFF2-40B4-BE49-F238E27FC236}">
                  <a16:creationId xmlns:a16="http://schemas.microsoft.com/office/drawing/2014/main" id="{C319E318-AAA9-7BBE-7C29-3AC0D33B4BE8}"/>
                </a:ext>
              </a:extLst>
            </p:cNvPr>
            <p:cNvSpPr>
              <a:spLocks noChangeArrowheads="1"/>
            </p:cNvSpPr>
            <p:nvPr/>
          </p:nvSpPr>
          <p:spPr bwMode="auto">
            <a:xfrm>
              <a:off x="1586" y="2069"/>
              <a:ext cx="7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algn="ctr" eaLnBrk="0" hangingPunct="0">
                <a:lnSpc>
                  <a:spcPts val="2700"/>
                </a:lnSpc>
                <a:spcBef>
                  <a:spcPts val="600"/>
                </a:spcBef>
                <a:spcAft>
                  <a:spcPts val="600"/>
                </a:spcAft>
              </a:pPr>
              <a:r>
                <a:rPr lang="en-US" altLang="en-US" b="1">
                  <a:solidFill>
                    <a:srgbClr val="000000"/>
                  </a:solidFill>
                  <a:latin typeface="Times New Roman" panose="02020603050405020304" pitchFamily="18" charset="0"/>
                </a:rPr>
                <a:t>Memory</a:t>
              </a:r>
            </a:p>
          </p:txBody>
        </p:sp>
      </p:grpSp>
      <p:sp>
        <p:nvSpPr>
          <p:cNvPr id="106504" name="Line 8">
            <a:extLst>
              <a:ext uri="{FF2B5EF4-FFF2-40B4-BE49-F238E27FC236}">
                <a16:creationId xmlns:a16="http://schemas.microsoft.com/office/drawing/2014/main" id="{A598FBD4-594B-A704-7F7F-D2B3BB4E8374}"/>
              </a:ext>
            </a:extLst>
          </p:cNvPr>
          <p:cNvSpPr>
            <a:spLocks noChangeShapeType="1"/>
          </p:cNvSpPr>
          <p:nvPr/>
        </p:nvSpPr>
        <p:spPr bwMode="auto">
          <a:xfrm flipH="1">
            <a:off x="3829050" y="3001963"/>
            <a:ext cx="1025525" cy="436562"/>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6505" name="Rectangle 9">
            <a:extLst>
              <a:ext uri="{FF2B5EF4-FFF2-40B4-BE49-F238E27FC236}">
                <a16:creationId xmlns:a16="http://schemas.microsoft.com/office/drawing/2014/main" id="{4E7805BC-8D2E-926F-D061-0094B87CDE13}"/>
              </a:ext>
            </a:extLst>
          </p:cNvPr>
          <p:cNvSpPr>
            <a:spLocks noChangeArrowheads="1"/>
          </p:cNvSpPr>
          <p:nvPr/>
        </p:nvSpPr>
        <p:spPr bwMode="auto">
          <a:xfrm>
            <a:off x="5035550" y="2776538"/>
            <a:ext cx="3346450"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050" tIns="26988" rIns="19050" bIns="26988"/>
          <a:lstStyle>
            <a:lvl1pPr defTabSz="904875">
              <a:tabLst>
                <a:tab pos="452438" algn="l"/>
                <a:tab pos="904875" algn="l"/>
                <a:tab pos="1357313" algn="l"/>
              </a:tabLst>
              <a:defRPr>
                <a:solidFill>
                  <a:schemeClr val="tx1"/>
                </a:solidFill>
                <a:latin typeface="Arial" panose="020B0604020202020204" pitchFamily="34" charset="0"/>
              </a:defRPr>
            </a:lvl1pPr>
            <a:lvl2pPr marL="452438" defTabSz="904875">
              <a:tabLst>
                <a:tab pos="452438" algn="l"/>
                <a:tab pos="904875" algn="l"/>
                <a:tab pos="1357313" algn="l"/>
              </a:tabLst>
              <a:defRPr>
                <a:solidFill>
                  <a:schemeClr val="tx1"/>
                </a:solidFill>
                <a:latin typeface="Arial" panose="020B0604020202020204" pitchFamily="34" charset="0"/>
              </a:defRPr>
            </a:lvl2pPr>
            <a:lvl3pPr marL="904875" defTabSz="904875">
              <a:tabLst>
                <a:tab pos="452438" algn="l"/>
                <a:tab pos="904875" algn="l"/>
                <a:tab pos="1357313" algn="l"/>
              </a:tabLst>
              <a:defRPr>
                <a:solidFill>
                  <a:schemeClr val="tx1"/>
                </a:solidFill>
                <a:latin typeface="Arial" panose="020B0604020202020204" pitchFamily="34" charset="0"/>
              </a:defRPr>
            </a:lvl3pPr>
            <a:lvl4pPr marL="1357313" defTabSz="904875">
              <a:tabLst>
                <a:tab pos="452438" algn="l"/>
                <a:tab pos="904875" algn="l"/>
                <a:tab pos="1357313" algn="l"/>
              </a:tabLst>
              <a:defRPr>
                <a:solidFill>
                  <a:schemeClr val="tx1"/>
                </a:solidFill>
                <a:latin typeface="Arial" panose="020B0604020202020204" pitchFamily="34" charset="0"/>
              </a:defRPr>
            </a:lvl4pPr>
            <a:lvl5pPr marL="1809750" defTabSz="904875">
              <a:tabLst>
                <a:tab pos="452438" algn="l"/>
                <a:tab pos="904875" algn="l"/>
                <a:tab pos="1357313" algn="l"/>
              </a:tabLst>
              <a:defRPr>
                <a:solidFill>
                  <a:schemeClr val="tx1"/>
                </a:solidFill>
                <a:latin typeface="Arial" panose="020B0604020202020204" pitchFamily="34" charset="0"/>
              </a:defRPr>
            </a:lvl5pPr>
            <a:lvl6pPr marL="22669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6pPr>
            <a:lvl7pPr marL="27241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7pPr>
            <a:lvl8pPr marL="31813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8pPr>
            <a:lvl9pPr marL="3638550" defTabSz="904875" fontAlgn="base">
              <a:spcBef>
                <a:spcPct val="0"/>
              </a:spcBef>
              <a:spcAft>
                <a:spcPct val="0"/>
              </a:spcAft>
              <a:tabLst>
                <a:tab pos="452438" algn="l"/>
                <a:tab pos="904875" algn="l"/>
                <a:tab pos="1357313" algn="l"/>
              </a:tabLst>
              <a:defRPr>
                <a:solidFill>
                  <a:schemeClr val="tx1"/>
                </a:solidFill>
                <a:latin typeface="Arial" panose="020B0604020202020204" pitchFamily="34" charset="0"/>
              </a:defRPr>
            </a:lvl9pPr>
          </a:lstStyle>
          <a:p>
            <a:pPr eaLnBrk="0" hangingPunct="0">
              <a:lnSpc>
                <a:spcPts val="2100"/>
              </a:lnSpc>
            </a:pPr>
            <a:r>
              <a:rPr lang="en-US" altLang="en-US" b="1">
                <a:solidFill>
                  <a:srgbClr val="000000"/>
                </a:solidFill>
                <a:latin typeface="Times New Roman" panose="02020603050405020304" pitchFamily="18" charset="0"/>
              </a:rPr>
              <a:t>memory for data, programs, </a:t>
            </a:r>
          </a:p>
          <a:p>
            <a:pPr eaLnBrk="0" hangingPunct="0">
              <a:lnSpc>
                <a:spcPts val="2100"/>
              </a:lnSpc>
            </a:pPr>
            <a:r>
              <a:rPr lang="en-US" altLang="en-US" b="1">
                <a:solidFill>
                  <a:srgbClr val="000000"/>
                </a:solidFill>
                <a:latin typeface="Times New Roman" panose="02020603050405020304" pitchFamily="18" charset="0"/>
              </a:rPr>
              <a:t>	compilers, editors, etc.</a:t>
            </a:r>
          </a:p>
        </p:txBody>
      </p:sp>
      <p:sp>
        <p:nvSpPr>
          <p:cNvPr id="106506" name="Rectangle 10">
            <a:extLst>
              <a:ext uri="{FF2B5EF4-FFF2-40B4-BE49-F238E27FC236}">
                <a16:creationId xmlns:a16="http://schemas.microsoft.com/office/drawing/2014/main" id="{CE72C200-55BE-A903-5E82-196147C78269}"/>
              </a:ext>
            </a:extLst>
          </p:cNvPr>
          <p:cNvSpPr>
            <a:spLocks noGrp="1" noChangeArrowheads="1"/>
          </p:cNvSpPr>
          <p:nvPr>
            <p:ph type="title"/>
          </p:nvPr>
        </p:nvSpPr>
        <p:spPr/>
        <p:txBody>
          <a:bodyPr/>
          <a:lstStyle/>
          <a:p>
            <a:r>
              <a:rPr lang="en-US" altLang="en-US"/>
              <a:t>Stored Program Concept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72D27A22-719D-7121-F8BE-7CE872422E68}"/>
              </a:ext>
            </a:extLst>
          </p:cNvPr>
          <p:cNvSpPr>
            <a:spLocks noGrp="1" noChangeArrowheads="1"/>
          </p:cNvSpPr>
          <p:nvPr>
            <p:ph type="title"/>
          </p:nvPr>
        </p:nvSpPr>
        <p:spPr/>
        <p:txBody>
          <a:bodyPr/>
          <a:lstStyle/>
          <a:p>
            <a:r>
              <a:rPr lang="en-US" altLang="en-US"/>
              <a:t>Instruction Representation</a:t>
            </a:r>
          </a:p>
        </p:txBody>
      </p:sp>
      <p:sp>
        <p:nvSpPr>
          <p:cNvPr id="112643" name="Rectangle 3">
            <a:extLst>
              <a:ext uri="{FF2B5EF4-FFF2-40B4-BE49-F238E27FC236}">
                <a16:creationId xmlns:a16="http://schemas.microsoft.com/office/drawing/2014/main" id="{77ABF054-1F78-DF89-142A-E0FC70F50973}"/>
              </a:ext>
            </a:extLst>
          </p:cNvPr>
          <p:cNvSpPr>
            <a:spLocks noGrp="1" noChangeArrowheads="1"/>
          </p:cNvSpPr>
          <p:nvPr>
            <p:ph type="body" idx="1"/>
          </p:nvPr>
        </p:nvSpPr>
        <p:spPr/>
        <p:txBody>
          <a:bodyPr/>
          <a:lstStyle/>
          <a:p>
            <a:pPr>
              <a:lnSpc>
                <a:spcPct val="90000"/>
              </a:lnSpc>
            </a:pPr>
            <a:r>
              <a:rPr lang="en-US" altLang="en-US"/>
              <a:t>Instructions in MIPS are 32-bit long (one word) and divided into “</a:t>
            </a:r>
            <a:r>
              <a:rPr lang="en-US" altLang="en-US">
                <a:solidFill>
                  <a:srgbClr val="A50021"/>
                </a:solidFill>
              </a:rPr>
              <a:t>fields</a:t>
            </a:r>
            <a:r>
              <a:rPr lang="en-US" altLang="en-US"/>
              <a:t>”</a:t>
            </a:r>
          </a:p>
          <a:p>
            <a:pPr lvl="1">
              <a:lnSpc>
                <a:spcPct val="90000"/>
              </a:lnSpc>
            </a:pPr>
            <a:r>
              <a:rPr lang="en-US" altLang="en-US"/>
              <a:t>Each field tells computer something about an instruction</a:t>
            </a:r>
          </a:p>
          <a:p>
            <a:pPr>
              <a:lnSpc>
                <a:spcPct val="90000"/>
              </a:lnSpc>
            </a:pPr>
            <a:r>
              <a:rPr lang="en-US" altLang="en-US"/>
              <a:t>We could define different fields for each instruction, but MIPS defines only three basic types of instruction formats due to simplicity</a:t>
            </a:r>
          </a:p>
          <a:p>
            <a:pPr lvl="1">
              <a:lnSpc>
                <a:spcPct val="90000"/>
              </a:lnSpc>
            </a:pPr>
            <a:r>
              <a:rPr lang="en-US" altLang="en-US">
                <a:solidFill>
                  <a:srgbClr val="A50021"/>
                </a:solidFill>
              </a:rPr>
              <a:t>R-format</a:t>
            </a:r>
            <a:r>
              <a:rPr lang="en-US" altLang="en-US"/>
              <a:t>: register format</a:t>
            </a:r>
          </a:p>
          <a:p>
            <a:pPr lvl="1">
              <a:lnSpc>
                <a:spcPct val="90000"/>
              </a:lnSpc>
            </a:pPr>
            <a:r>
              <a:rPr lang="en-US" altLang="en-US">
                <a:solidFill>
                  <a:srgbClr val="A50021"/>
                </a:solidFill>
              </a:rPr>
              <a:t>I-format</a:t>
            </a:r>
            <a:r>
              <a:rPr lang="en-US" altLang="en-US"/>
              <a:t>: immediate format</a:t>
            </a:r>
          </a:p>
          <a:p>
            <a:pPr lvl="1">
              <a:lnSpc>
                <a:spcPct val="90000"/>
              </a:lnSpc>
            </a:pPr>
            <a:r>
              <a:rPr lang="en-US" altLang="en-US">
                <a:solidFill>
                  <a:srgbClr val="A50021"/>
                </a:solidFill>
              </a:rPr>
              <a:t>J-format</a:t>
            </a:r>
            <a:r>
              <a:rPr lang="en-US" altLang="en-US"/>
              <a:t>: jump format</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670606D-1396-9A93-39CF-5C8034AF6102}"/>
              </a:ext>
            </a:extLst>
          </p:cNvPr>
          <p:cNvSpPr>
            <a:spLocks noGrp="1" noChangeArrowheads="1"/>
          </p:cNvSpPr>
          <p:nvPr>
            <p:ph type="title"/>
          </p:nvPr>
        </p:nvSpPr>
        <p:spPr/>
        <p:txBody>
          <a:bodyPr/>
          <a:lstStyle/>
          <a:p>
            <a:r>
              <a:rPr lang="en-US" altLang="en-US"/>
              <a:t>Instruction Formats</a:t>
            </a:r>
          </a:p>
        </p:txBody>
      </p:sp>
      <p:sp>
        <p:nvSpPr>
          <p:cNvPr id="114691" name="Rectangle 3">
            <a:extLst>
              <a:ext uri="{FF2B5EF4-FFF2-40B4-BE49-F238E27FC236}">
                <a16:creationId xmlns:a16="http://schemas.microsoft.com/office/drawing/2014/main" id="{A1E64B4C-36BC-34F2-AF70-BD1A7FC865E7}"/>
              </a:ext>
            </a:extLst>
          </p:cNvPr>
          <p:cNvSpPr>
            <a:spLocks noGrp="1" noChangeArrowheads="1"/>
          </p:cNvSpPr>
          <p:nvPr>
            <p:ph type="body" idx="1"/>
          </p:nvPr>
        </p:nvSpPr>
        <p:spPr/>
        <p:txBody>
          <a:bodyPr/>
          <a:lstStyle/>
          <a:p>
            <a:r>
              <a:rPr lang="en-US" altLang="en-US" sz="2800">
                <a:solidFill>
                  <a:srgbClr val="A50021"/>
                </a:solidFill>
              </a:rPr>
              <a:t>I-format</a:t>
            </a:r>
            <a:r>
              <a:rPr lang="en-US" altLang="en-US" sz="2800"/>
              <a:t>: immediate format</a:t>
            </a:r>
          </a:p>
          <a:p>
            <a:pPr lvl="1"/>
            <a:r>
              <a:rPr lang="en-US" altLang="en-US" sz="2400"/>
              <a:t>Instructions with immediates</a:t>
            </a:r>
          </a:p>
          <a:p>
            <a:pPr lvl="2"/>
            <a:r>
              <a:rPr lang="en-US" altLang="en-US" sz="2000"/>
              <a:t>Excluding shift instructions</a:t>
            </a:r>
          </a:p>
          <a:p>
            <a:pPr lvl="1"/>
            <a:r>
              <a:rPr lang="en-US" altLang="en-US" sz="2400"/>
              <a:t>Data transfer instructions (since the offset counts as an immediate)</a:t>
            </a:r>
          </a:p>
          <a:p>
            <a:pPr lvl="1"/>
            <a:r>
              <a:rPr lang="en-US" altLang="en-US" sz="2400"/>
              <a:t>Branches (beq and bne) </a:t>
            </a:r>
          </a:p>
          <a:p>
            <a:r>
              <a:rPr lang="en-US" altLang="en-US" sz="2800">
                <a:solidFill>
                  <a:srgbClr val="A50021"/>
                </a:solidFill>
              </a:rPr>
              <a:t>J-format</a:t>
            </a:r>
            <a:r>
              <a:rPr lang="en-US" altLang="en-US" sz="2800"/>
              <a:t>: jump format </a:t>
            </a:r>
          </a:p>
          <a:p>
            <a:pPr lvl="1"/>
            <a:r>
              <a:rPr lang="en-US" altLang="en-US" sz="2400"/>
              <a:t>j and jal (more details later)</a:t>
            </a:r>
          </a:p>
          <a:p>
            <a:r>
              <a:rPr lang="en-US" altLang="en-US" sz="2800">
                <a:solidFill>
                  <a:srgbClr val="A50021"/>
                </a:solidFill>
              </a:rPr>
              <a:t>R-format</a:t>
            </a:r>
            <a:r>
              <a:rPr lang="en-US" altLang="en-US" sz="2800"/>
              <a:t>: used for all other instructions</a:t>
            </a:r>
          </a:p>
          <a:p>
            <a:r>
              <a:rPr lang="en-US" altLang="en-US" sz="2800"/>
              <a:t>It will soon become clear why the instructions have been partitioned in this way</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6738" name="Group 2">
            <a:extLst>
              <a:ext uri="{FF2B5EF4-FFF2-40B4-BE49-F238E27FC236}">
                <a16:creationId xmlns:a16="http://schemas.microsoft.com/office/drawing/2014/main" id="{4A5DD73D-63C2-190A-FC38-2D4E9B78CD6E}"/>
              </a:ext>
            </a:extLst>
          </p:cNvPr>
          <p:cNvGrpSpPr>
            <a:grpSpLocks/>
          </p:cNvGrpSpPr>
          <p:nvPr/>
        </p:nvGrpSpPr>
        <p:grpSpPr bwMode="auto">
          <a:xfrm>
            <a:off x="457200" y="2209800"/>
            <a:ext cx="8153400" cy="519113"/>
            <a:chOff x="288" y="1152"/>
            <a:chExt cx="5136" cy="327"/>
          </a:xfrm>
        </p:grpSpPr>
        <p:grpSp>
          <p:nvGrpSpPr>
            <p:cNvPr id="116739" name="Group 3">
              <a:extLst>
                <a:ext uri="{FF2B5EF4-FFF2-40B4-BE49-F238E27FC236}">
                  <a16:creationId xmlns:a16="http://schemas.microsoft.com/office/drawing/2014/main" id="{8D5663DE-337A-63E2-2F13-C0A563AFBD1B}"/>
                </a:ext>
              </a:extLst>
            </p:cNvPr>
            <p:cNvGrpSpPr>
              <a:grpSpLocks/>
            </p:cNvGrpSpPr>
            <p:nvPr/>
          </p:nvGrpSpPr>
          <p:grpSpPr bwMode="auto">
            <a:xfrm>
              <a:off x="671" y="1152"/>
              <a:ext cx="4378" cy="327"/>
              <a:chOff x="671" y="1152"/>
              <a:chExt cx="4378" cy="327"/>
            </a:xfrm>
          </p:grpSpPr>
          <p:sp>
            <p:nvSpPr>
              <p:cNvPr id="116740" name="Text Box 4">
                <a:extLst>
                  <a:ext uri="{FF2B5EF4-FFF2-40B4-BE49-F238E27FC236}">
                    <a16:creationId xmlns:a16="http://schemas.microsoft.com/office/drawing/2014/main" id="{081211C9-B180-2351-8FBD-5D59E826B5B6}"/>
                  </a:ext>
                </a:extLst>
              </p:cNvPr>
              <p:cNvSpPr txBox="1">
                <a:spLocks noChangeArrowheads="1"/>
              </p:cNvSpPr>
              <p:nvPr/>
            </p:nvSpPr>
            <p:spPr bwMode="auto">
              <a:xfrm>
                <a:off x="671"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6</a:t>
                </a:r>
                <a:endParaRPr lang="en-US" altLang="en-US" sz="2000">
                  <a:solidFill>
                    <a:schemeClr val="accent1"/>
                  </a:solidFill>
                  <a:latin typeface="Helvetica" pitchFamily="2" charset="0"/>
                </a:endParaRPr>
              </a:p>
            </p:txBody>
          </p:sp>
          <p:sp>
            <p:nvSpPr>
              <p:cNvPr id="116741" name="Text Box 5">
                <a:extLst>
                  <a:ext uri="{FF2B5EF4-FFF2-40B4-BE49-F238E27FC236}">
                    <a16:creationId xmlns:a16="http://schemas.microsoft.com/office/drawing/2014/main" id="{EB0B7BF9-626C-C13C-FB66-84C2E94F599E}"/>
                  </a:ext>
                </a:extLst>
              </p:cNvPr>
              <p:cNvSpPr txBox="1">
                <a:spLocks noChangeArrowheads="1"/>
              </p:cNvSpPr>
              <p:nvPr/>
            </p:nvSpPr>
            <p:spPr bwMode="auto">
              <a:xfrm>
                <a:off x="1536"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16742" name="Text Box 6">
                <a:extLst>
                  <a:ext uri="{FF2B5EF4-FFF2-40B4-BE49-F238E27FC236}">
                    <a16:creationId xmlns:a16="http://schemas.microsoft.com/office/drawing/2014/main" id="{E61369D2-A62B-1530-C522-03B97B699506}"/>
                  </a:ext>
                </a:extLst>
              </p:cNvPr>
              <p:cNvSpPr txBox="1">
                <a:spLocks noChangeArrowheads="1"/>
              </p:cNvSpPr>
              <p:nvPr/>
            </p:nvSpPr>
            <p:spPr bwMode="auto">
              <a:xfrm>
                <a:off x="2335"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16743" name="Text Box 7">
                <a:extLst>
                  <a:ext uri="{FF2B5EF4-FFF2-40B4-BE49-F238E27FC236}">
                    <a16:creationId xmlns:a16="http://schemas.microsoft.com/office/drawing/2014/main" id="{2A27EDDC-5A99-A52F-69F8-926841CB1E62}"/>
                  </a:ext>
                </a:extLst>
              </p:cNvPr>
              <p:cNvSpPr txBox="1">
                <a:spLocks noChangeArrowheads="1"/>
              </p:cNvSpPr>
              <p:nvPr/>
            </p:nvSpPr>
            <p:spPr bwMode="auto">
              <a:xfrm>
                <a:off x="3134"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16744" name="Text Box 8">
                <a:extLst>
                  <a:ext uri="{FF2B5EF4-FFF2-40B4-BE49-F238E27FC236}">
                    <a16:creationId xmlns:a16="http://schemas.microsoft.com/office/drawing/2014/main" id="{381C4F6F-00ED-217E-B777-AA47426F5122}"/>
                  </a:ext>
                </a:extLst>
              </p:cNvPr>
              <p:cNvSpPr txBox="1">
                <a:spLocks noChangeArrowheads="1"/>
              </p:cNvSpPr>
              <p:nvPr/>
            </p:nvSpPr>
            <p:spPr bwMode="auto">
              <a:xfrm>
                <a:off x="4799"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6</a:t>
                </a:r>
                <a:endParaRPr lang="en-US" altLang="en-US" sz="2000">
                  <a:solidFill>
                    <a:schemeClr val="accent1"/>
                  </a:solidFill>
                  <a:latin typeface="Helvetica" pitchFamily="2" charset="0"/>
                </a:endParaRPr>
              </a:p>
            </p:txBody>
          </p:sp>
          <p:sp>
            <p:nvSpPr>
              <p:cNvPr id="116745" name="Text Box 9">
                <a:extLst>
                  <a:ext uri="{FF2B5EF4-FFF2-40B4-BE49-F238E27FC236}">
                    <a16:creationId xmlns:a16="http://schemas.microsoft.com/office/drawing/2014/main" id="{0B0AD3AC-80B6-80B5-5FF0-707D16FB72F2}"/>
                  </a:ext>
                </a:extLst>
              </p:cNvPr>
              <p:cNvSpPr txBox="1">
                <a:spLocks noChangeArrowheads="1"/>
              </p:cNvSpPr>
              <p:nvPr/>
            </p:nvSpPr>
            <p:spPr bwMode="auto">
              <a:xfrm>
                <a:off x="3933"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grpSp>
        <p:sp>
          <p:nvSpPr>
            <p:cNvPr id="116746" name="Rectangle 10">
              <a:extLst>
                <a:ext uri="{FF2B5EF4-FFF2-40B4-BE49-F238E27FC236}">
                  <a16:creationId xmlns:a16="http://schemas.microsoft.com/office/drawing/2014/main" id="{30F62F84-7E6D-6C6D-85E6-C8A4266FA66A}"/>
                </a:ext>
              </a:extLst>
            </p:cNvPr>
            <p:cNvSpPr>
              <a:spLocks noChangeArrowheads="1"/>
            </p:cNvSpPr>
            <p:nvPr/>
          </p:nvSpPr>
          <p:spPr bwMode="auto">
            <a:xfrm>
              <a:off x="288" y="1152"/>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7" name="Line 11">
              <a:extLst>
                <a:ext uri="{FF2B5EF4-FFF2-40B4-BE49-F238E27FC236}">
                  <a16:creationId xmlns:a16="http://schemas.microsoft.com/office/drawing/2014/main" id="{40233527-2708-7252-770B-1EB537B41478}"/>
                </a:ext>
              </a:extLst>
            </p:cNvPr>
            <p:cNvSpPr>
              <a:spLocks noChangeShapeType="1"/>
            </p:cNvSpPr>
            <p:nvPr/>
          </p:nvSpPr>
          <p:spPr bwMode="auto">
            <a:xfrm>
              <a:off x="1248"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8" name="Line 12">
              <a:extLst>
                <a:ext uri="{FF2B5EF4-FFF2-40B4-BE49-F238E27FC236}">
                  <a16:creationId xmlns:a16="http://schemas.microsoft.com/office/drawing/2014/main" id="{2B120647-315E-74FA-3E32-E614158E3224}"/>
                </a:ext>
              </a:extLst>
            </p:cNvPr>
            <p:cNvSpPr>
              <a:spLocks noChangeShapeType="1"/>
            </p:cNvSpPr>
            <p:nvPr/>
          </p:nvSpPr>
          <p:spPr bwMode="auto">
            <a:xfrm>
              <a:off x="2064"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9" name="Line 13">
              <a:extLst>
                <a:ext uri="{FF2B5EF4-FFF2-40B4-BE49-F238E27FC236}">
                  <a16:creationId xmlns:a16="http://schemas.microsoft.com/office/drawing/2014/main" id="{2E7DBD7F-BCCF-F656-91E8-BBF57C6FDC51}"/>
                </a:ext>
              </a:extLst>
            </p:cNvPr>
            <p:cNvSpPr>
              <a:spLocks noChangeShapeType="1"/>
            </p:cNvSpPr>
            <p:nvPr/>
          </p:nvSpPr>
          <p:spPr bwMode="auto">
            <a:xfrm>
              <a:off x="2832"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0" name="Line 14">
              <a:extLst>
                <a:ext uri="{FF2B5EF4-FFF2-40B4-BE49-F238E27FC236}">
                  <a16:creationId xmlns:a16="http://schemas.microsoft.com/office/drawing/2014/main" id="{FE1E23A3-4BF4-A017-5EA4-5140369E2E70}"/>
                </a:ext>
              </a:extLst>
            </p:cNvPr>
            <p:cNvSpPr>
              <a:spLocks noChangeShapeType="1"/>
            </p:cNvSpPr>
            <p:nvPr/>
          </p:nvSpPr>
          <p:spPr bwMode="auto">
            <a:xfrm>
              <a:off x="3648"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1" name="Line 15">
              <a:extLst>
                <a:ext uri="{FF2B5EF4-FFF2-40B4-BE49-F238E27FC236}">
                  <a16:creationId xmlns:a16="http://schemas.microsoft.com/office/drawing/2014/main" id="{80B416A5-E1E0-C690-12BB-14C6D0682AE2}"/>
                </a:ext>
              </a:extLst>
            </p:cNvPr>
            <p:cNvSpPr>
              <a:spLocks noChangeShapeType="1"/>
            </p:cNvSpPr>
            <p:nvPr/>
          </p:nvSpPr>
          <p:spPr bwMode="auto">
            <a:xfrm>
              <a:off x="4464"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6752" name="Group 16">
            <a:extLst>
              <a:ext uri="{FF2B5EF4-FFF2-40B4-BE49-F238E27FC236}">
                <a16:creationId xmlns:a16="http://schemas.microsoft.com/office/drawing/2014/main" id="{35819D6E-A442-B113-0C37-CCC8C8A936DA}"/>
              </a:ext>
            </a:extLst>
          </p:cNvPr>
          <p:cNvGrpSpPr>
            <a:grpSpLocks/>
          </p:cNvGrpSpPr>
          <p:nvPr/>
        </p:nvGrpSpPr>
        <p:grpSpPr bwMode="auto">
          <a:xfrm>
            <a:off x="457200" y="2671763"/>
            <a:ext cx="8153400" cy="519112"/>
            <a:chOff x="240" y="2496"/>
            <a:chExt cx="5136" cy="327"/>
          </a:xfrm>
        </p:grpSpPr>
        <p:grpSp>
          <p:nvGrpSpPr>
            <p:cNvPr id="116753" name="Group 17">
              <a:extLst>
                <a:ext uri="{FF2B5EF4-FFF2-40B4-BE49-F238E27FC236}">
                  <a16:creationId xmlns:a16="http://schemas.microsoft.com/office/drawing/2014/main" id="{DAC9D4BC-5252-85A7-BEE5-495E079C77BD}"/>
                </a:ext>
              </a:extLst>
            </p:cNvPr>
            <p:cNvGrpSpPr>
              <a:grpSpLocks/>
            </p:cNvGrpSpPr>
            <p:nvPr/>
          </p:nvGrpSpPr>
          <p:grpSpPr bwMode="auto">
            <a:xfrm>
              <a:off x="287" y="2496"/>
              <a:ext cx="4983" cy="327"/>
              <a:chOff x="287" y="2496"/>
              <a:chExt cx="4983" cy="327"/>
            </a:xfrm>
          </p:grpSpPr>
          <p:sp>
            <p:nvSpPr>
              <p:cNvPr id="116754" name="Text Box 18">
                <a:extLst>
                  <a:ext uri="{FF2B5EF4-FFF2-40B4-BE49-F238E27FC236}">
                    <a16:creationId xmlns:a16="http://schemas.microsoft.com/office/drawing/2014/main" id="{AF6D296F-4FD1-9D8F-F1FF-62E3D5CB74FE}"/>
                  </a:ext>
                </a:extLst>
              </p:cNvPr>
              <p:cNvSpPr txBox="1">
                <a:spLocks noChangeArrowheads="1"/>
              </p:cNvSpPr>
              <p:nvPr/>
            </p:nvSpPr>
            <p:spPr bwMode="auto">
              <a:xfrm>
                <a:off x="287" y="2496"/>
                <a:ext cx="9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opcode</a:t>
                </a:r>
                <a:endParaRPr lang="en-US" altLang="en-US" sz="2000">
                  <a:solidFill>
                    <a:schemeClr val="accent1"/>
                  </a:solidFill>
                  <a:latin typeface="Helvetica" pitchFamily="2" charset="0"/>
                </a:endParaRPr>
              </a:p>
            </p:txBody>
          </p:sp>
          <p:sp>
            <p:nvSpPr>
              <p:cNvPr id="116755" name="Text Box 19">
                <a:extLst>
                  <a:ext uri="{FF2B5EF4-FFF2-40B4-BE49-F238E27FC236}">
                    <a16:creationId xmlns:a16="http://schemas.microsoft.com/office/drawing/2014/main" id="{A58A1532-B00D-AC36-3ABE-4ED73BC3D76D}"/>
                  </a:ext>
                </a:extLst>
              </p:cNvPr>
              <p:cNvSpPr txBox="1">
                <a:spLocks noChangeArrowheads="1"/>
              </p:cNvSpPr>
              <p:nvPr/>
            </p:nvSpPr>
            <p:spPr bwMode="auto">
              <a:xfrm>
                <a:off x="1421"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rs</a:t>
                </a:r>
                <a:endParaRPr lang="en-US" altLang="en-US" sz="2000">
                  <a:solidFill>
                    <a:schemeClr val="accent1"/>
                  </a:solidFill>
                  <a:latin typeface="Helvetica" pitchFamily="2" charset="0"/>
                </a:endParaRPr>
              </a:p>
            </p:txBody>
          </p:sp>
          <p:sp>
            <p:nvSpPr>
              <p:cNvPr id="116756" name="Text Box 20">
                <a:extLst>
                  <a:ext uri="{FF2B5EF4-FFF2-40B4-BE49-F238E27FC236}">
                    <a16:creationId xmlns:a16="http://schemas.microsoft.com/office/drawing/2014/main" id="{0ABADD38-0C60-5893-3FA7-26BA8B9585DD}"/>
                  </a:ext>
                </a:extLst>
              </p:cNvPr>
              <p:cNvSpPr txBox="1">
                <a:spLocks noChangeArrowheads="1"/>
              </p:cNvSpPr>
              <p:nvPr/>
            </p:nvSpPr>
            <p:spPr bwMode="auto">
              <a:xfrm>
                <a:off x="2220"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rt</a:t>
                </a:r>
                <a:endParaRPr lang="en-US" altLang="en-US" sz="2000">
                  <a:solidFill>
                    <a:schemeClr val="accent1"/>
                  </a:solidFill>
                  <a:latin typeface="Helvetica" pitchFamily="2" charset="0"/>
                </a:endParaRPr>
              </a:p>
            </p:txBody>
          </p:sp>
          <p:sp>
            <p:nvSpPr>
              <p:cNvPr id="116757" name="Text Box 21">
                <a:extLst>
                  <a:ext uri="{FF2B5EF4-FFF2-40B4-BE49-F238E27FC236}">
                    <a16:creationId xmlns:a16="http://schemas.microsoft.com/office/drawing/2014/main" id="{7A215E9B-A46E-5010-FE9B-C0A913C7B007}"/>
                  </a:ext>
                </a:extLst>
              </p:cNvPr>
              <p:cNvSpPr txBox="1">
                <a:spLocks noChangeArrowheads="1"/>
              </p:cNvSpPr>
              <p:nvPr/>
            </p:nvSpPr>
            <p:spPr bwMode="auto">
              <a:xfrm>
                <a:off x="3019"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rd</a:t>
                </a:r>
                <a:endParaRPr lang="en-US" altLang="en-US" sz="2000">
                  <a:solidFill>
                    <a:schemeClr val="accent1"/>
                  </a:solidFill>
                  <a:latin typeface="Helvetica" pitchFamily="2" charset="0"/>
                </a:endParaRPr>
              </a:p>
            </p:txBody>
          </p:sp>
          <p:sp>
            <p:nvSpPr>
              <p:cNvPr id="116758" name="Text Box 22">
                <a:extLst>
                  <a:ext uri="{FF2B5EF4-FFF2-40B4-BE49-F238E27FC236}">
                    <a16:creationId xmlns:a16="http://schemas.microsoft.com/office/drawing/2014/main" id="{6D9D1984-A3FA-73BA-982F-974809E72F88}"/>
                  </a:ext>
                </a:extLst>
              </p:cNvPr>
              <p:cNvSpPr txBox="1">
                <a:spLocks noChangeArrowheads="1"/>
              </p:cNvSpPr>
              <p:nvPr/>
            </p:nvSpPr>
            <p:spPr bwMode="auto">
              <a:xfrm>
                <a:off x="4482"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funct</a:t>
                </a:r>
                <a:endParaRPr lang="en-US" altLang="en-US" sz="2000">
                  <a:solidFill>
                    <a:schemeClr val="accent1"/>
                  </a:solidFill>
                  <a:latin typeface="Helvetica" pitchFamily="2" charset="0"/>
                </a:endParaRPr>
              </a:p>
            </p:txBody>
          </p:sp>
          <p:sp>
            <p:nvSpPr>
              <p:cNvPr id="116759" name="Text Box 23">
                <a:extLst>
                  <a:ext uri="{FF2B5EF4-FFF2-40B4-BE49-F238E27FC236}">
                    <a16:creationId xmlns:a16="http://schemas.microsoft.com/office/drawing/2014/main" id="{2368D8A2-B28A-98CE-AA17-13256DF2D9E5}"/>
                  </a:ext>
                </a:extLst>
              </p:cNvPr>
              <p:cNvSpPr txBox="1">
                <a:spLocks noChangeArrowheads="1"/>
              </p:cNvSpPr>
              <p:nvPr/>
            </p:nvSpPr>
            <p:spPr bwMode="auto">
              <a:xfrm>
                <a:off x="3616"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shamt</a:t>
                </a:r>
                <a:endParaRPr lang="en-US" altLang="en-US" sz="2000">
                  <a:solidFill>
                    <a:schemeClr val="accent1"/>
                  </a:solidFill>
                  <a:latin typeface="Helvetica" pitchFamily="2" charset="0"/>
                </a:endParaRPr>
              </a:p>
            </p:txBody>
          </p:sp>
        </p:grpSp>
        <p:sp>
          <p:nvSpPr>
            <p:cNvPr id="116760" name="Rectangle 24">
              <a:extLst>
                <a:ext uri="{FF2B5EF4-FFF2-40B4-BE49-F238E27FC236}">
                  <a16:creationId xmlns:a16="http://schemas.microsoft.com/office/drawing/2014/main" id="{EC993075-5F8B-8FE2-F868-22721459D766}"/>
                </a:ext>
              </a:extLst>
            </p:cNvPr>
            <p:cNvSpPr>
              <a:spLocks noChangeArrowheads="1"/>
            </p:cNvSpPr>
            <p:nvPr/>
          </p:nvSpPr>
          <p:spPr bwMode="auto">
            <a:xfrm>
              <a:off x="240" y="2496"/>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1" name="Line 25">
              <a:extLst>
                <a:ext uri="{FF2B5EF4-FFF2-40B4-BE49-F238E27FC236}">
                  <a16:creationId xmlns:a16="http://schemas.microsoft.com/office/drawing/2014/main" id="{FB97134A-A8B5-5B3B-9712-E93F17328AA9}"/>
                </a:ext>
              </a:extLst>
            </p:cNvPr>
            <p:cNvSpPr>
              <a:spLocks noChangeShapeType="1"/>
            </p:cNvSpPr>
            <p:nvPr/>
          </p:nvSpPr>
          <p:spPr bwMode="auto">
            <a:xfrm>
              <a:off x="1200"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2" name="Line 26">
              <a:extLst>
                <a:ext uri="{FF2B5EF4-FFF2-40B4-BE49-F238E27FC236}">
                  <a16:creationId xmlns:a16="http://schemas.microsoft.com/office/drawing/2014/main" id="{1AC13802-8A6E-8B7B-D16C-BF404060DE18}"/>
                </a:ext>
              </a:extLst>
            </p:cNvPr>
            <p:cNvSpPr>
              <a:spLocks noChangeShapeType="1"/>
            </p:cNvSpPr>
            <p:nvPr/>
          </p:nvSpPr>
          <p:spPr bwMode="auto">
            <a:xfrm>
              <a:off x="2016"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3" name="Line 27">
              <a:extLst>
                <a:ext uri="{FF2B5EF4-FFF2-40B4-BE49-F238E27FC236}">
                  <a16:creationId xmlns:a16="http://schemas.microsoft.com/office/drawing/2014/main" id="{F9389712-F6DF-42C2-33F6-B4A98E20C647}"/>
                </a:ext>
              </a:extLst>
            </p:cNvPr>
            <p:cNvSpPr>
              <a:spLocks noChangeShapeType="1"/>
            </p:cNvSpPr>
            <p:nvPr/>
          </p:nvSpPr>
          <p:spPr bwMode="auto">
            <a:xfrm>
              <a:off x="2784"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4" name="Line 28">
              <a:extLst>
                <a:ext uri="{FF2B5EF4-FFF2-40B4-BE49-F238E27FC236}">
                  <a16:creationId xmlns:a16="http://schemas.microsoft.com/office/drawing/2014/main" id="{59CD0280-7154-B00F-D301-D7E08F9CFDFB}"/>
                </a:ext>
              </a:extLst>
            </p:cNvPr>
            <p:cNvSpPr>
              <a:spLocks noChangeShapeType="1"/>
            </p:cNvSpPr>
            <p:nvPr/>
          </p:nvSpPr>
          <p:spPr bwMode="auto">
            <a:xfrm>
              <a:off x="3600"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5" name="Line 29">
              <a:extLst>
                <a:ext uri="{FF2B5EF4-FFF2-40B4-BE49-F238E27FC236}">
                  <a16:creationId xmlns:a16="http://schemas.microsoft.com/office/drawing/2014/main" id="{C648E17A-CDCB-1430-BE66-938C72CB59C6}"/>
                </a:ext>
              </a:extLst>
            </p:cNvPr>
            <p:cNvSpPr>
              <a:spLocks noChangeShapeType="1"/>
            </p:cNvSpPr>
            <p:nvPr/>
          </p:nvSpPr>
          <p:spPr bwMode="auto">
            <a:xfrm>
              <a:off x="4416"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6766" name="Rectangle 30">
            <a:extLst>
              <a:ext uri="{FF2B5EF4-FFF2-40B4-BE49-F238E27FC236}">
                <a16:creationId xmlns:a16="http://schemas.microsoft.com/office/drawing/2014/main" id="{77CBC863-AC42-51C6-9995-E9C0C9A5F93A}"/>
              </a:ext>
            </a:extLst>
          </p:cNvPr>
          <p:cNvSpPr>
            <a:spLocks noGrp="1" noChangeArrowheads="1"/>
          </p:cNvSpPr>
          <p:nvPr>
            <p:ph type="title"/>
          </p:nvPr>
        </p:nvSpPr>
        <p:spPr/>
        <p:txBody>
          <a:bodyPr/>
          <a:lstStyle/>
          <a:p>
            <a:r>
              <a:rPr lang="en-US" altLang="en-US"/>
              <a:t>R-Format Instructions (1/4)</a:t>
            </a:r>
          </a:p>
        </p:txBody>
      </p:sp>
      <p:sp>
        <p:nvSpPr>
          <p:cNvPr id="116767" name="Rectangle 31">
            <a:extLst>
              <a:ext uri="{FF2B5EF4-FFF2-40B4-BE49-F238E27FC236}">
                <a16:creationId xmlns:a16="http://schemas.microsoft.com/office/drawing/2014/main" id="{857445F3-3766-32B0-DBED-5E7FFDFCA69A}"/>
              </a:ext>
            </a:extLst>
          </p:cNvPr>
          <p:cNvSpPr>
            <a:spLocks noGrp="1" noChangeArrowheads="1"/>
          </p:cNvSpPr>
          <p:nvPr>
            <p:ph type="body" idx="1"/>
          </p:nvPr>
        </p:nvSpPr>
        <p:spPr>
          <a:xfrm>
            <a:off x="533400" y="1066800"/>
            <a:ext cx="8229600" cy="4525963"/>
          </a:xfrm>
        </p:spPr>
        <p:txBody>
          <a:bodyPr/>
          <a:lstStyle/>
          <a:p>
            <a:r>
              <a:rPr lang="en-US" altLang="en-US"/>
              <a:t>Define six </a:t>
            </a:r>
            <a:r>
              <a:rPr lang="en-US" altLang="en-US">
                <a:solidFill>
                  <a:srgbClr val="A50021"/>
                </a:solidFill>
              </a:rPr>
              <a:t>fields</a:t>
            </a:r>
            <a:r>
              <a:rPr lang="en-US" altLang="en-US"/>
              <a:t> of the following number of bits each: 6 + 5 + 5 + 5 + 5 + 6 = 32</a:t>
            </a:r>
          </a:p>
          <a:p>
            <a:endParaRPr lang="en-US" altLang="en-US"/>
          </a:p>
          <a:p>
            <a:endParaRPr lang="en-US" altLang="en-US"/>
          </a:p>
          <a:p>
            <a:pPr lvl="1"/>
            <a:r>
              <a:rPr lang="en-US" altLang="en-US"/>
              <a:t>Each field has a name</a:t>
            </a:r>
          </a:p>
          <a:p>
            <a:pPr lvl="1"/>
            <a:r>
              <a:rPr lang="en-US" altLang="en-US"/>
              <a:t>Each field is viewed as a 5- or 6-bit unsigned integer, not as part of a 32-bit integer</a:t>
            </a:r>
          </a:p>
          <a:p>
            <a:pPr lvl="1"/>
            <a:r>
              <a:rPr lang="en-US" altLang="en-US"/>
              <a:t>5-bit fields can represent any number 0-31 (00000 - 11111) while 6-bit fields can represent any number 0-63 (000000-111111)</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7296E2B-1BB8-E54B-DFCE-7BD8140D64D5}"/>
              </a:ext>
            </a:extLst>
          </p:cNvPr>
          <p:cNvSpPr>
            <a:spLocks noGrp="1" noChangeArrowheads="1"/>
          </p:cNvSpPr>
          <p:nvPr>
            <p:ph type="title"/>
          </p:nvPr>
        </p:nvSpPr>
        <p:spPr/>
        <p:txBody>
          <a:bodyPr/>
          <a:lstStyle/>
          <a:p>
            <a:r>
              <a:rPr lang="en-US" altLang="en-US"/>
              <a:t>MIPS Arithmetic with Registers</a:t>
            </a:r>
          </a:p>
        </p:txBody>
      </p:sp>
      <p:sp>
        <p:nvSpPr>
          <p:cNvPr id="22531" name="Rectangle 3">
            <a:extLst>
              <a:ext uri="{FF2B5EF4-FFF2-40B4-BE49-F238E27FC236}">
                <a16:creationId xmlns:a16="http://schemas.microsoft.com/office/drawing/2014/main" id="{44A3A6B7-6358-889A-8923-DB1104415E08}"/>
              </a:ext>
            </a:extLst>
          </p:cNvPr>
          <p:cNvSpPr>
            <a:spLocks noGrp="1" noChangeArrowheads="1"/>
          </p:cNvSpPr>
          <p:nvPr>
            <p:ph type="body" idx="1"/>
          </p:nvPr>
        </p:nvSpPr>
        <p:spPr/>
        <p:txBody>
          <a:bodyPr/>
          <a:lstStyle/>
          <a:p>
            <a:pPr>
              <a:lnSpc>
                <a:spcPct val="90000"/>
              </a:lnSpc>
            </a:pPr>
            <a:r>
              <a:rPr lang="en-US" altLang="en-US" sz="2800"/>
              <a:t>MIPS Example 	</a:t>
            </a:r>
          </a:p>
          <a:p>
            <a:pPr lvl="1">
              <a:lnSpc>
                <a:spcPct val="90000"/>
              </a:lnSpc>
            </a:pPr>
            <a:r>
              <a:rPr lang="en-US" altLang="en-US" sz="2000"/>
              <a:t>	</a:t>
            </a:r>
            <a:r>
              <a:rPr lang="en-US" altLang="en-US" sz="2400"/>
              <a:t>C code:  		</a:t>
            </a:r>
            <a:r>
              <a:rPr lang="en-US" altLang="en-US" sz="2400">
                <a:solidFill>
                  <a:srgbClr val="A50021"/>
                </a:solidFill>
                <a:latin typeface="Courier" panose="02070309020205020404" pitchFamily="49" charset="0"/>
              </a:rPr>
              <a:t>a = b + c</a:t>
            </a:r>
            <a:br>
              <a:rPr lang="en-US" altLang="en-US" sz="2400">
                <a:solidFill>
                  <a:srgbClr val="A50021"/>
                </a:solidFill>
              </a:rPr>
            </a:br>
            <a:r>
              <a:rPr lang="en-US" altLang="en-US" sz="2400">
                <a:solidFill>
                  <a:srgbClr val="A50021"/>
                </a:solidFill>
              </a:rPr>
              <a:t>	MIPS code:		</a:t>
            </a:r>
            <a:r>
              <a:rPr lang="en-US" altLang="en-US" sz="2400">
                <a:solidFill>
                  <a:srgbClr val="A50021"/>
                </a:solidFill>
                <a:latin typeface="Courier" panose="02070309020205020404" pitchFamily="49" charset="0"/>
              </a:rPr>
              <a:t>add $s1,$s2,$s3</a:t>
            </a:r>
            <a:r>
              <a:rPr lang="en-US" altLang="en-US" sz="2400">
                <a:solidFill>
                  <a:srgbClr val="A50021"/>
                </a:solidFill>
              </a:rPr>
              <a:t>  	</a:t>
            </a:r>
            <a:endParaRPr lang="en-US" altLang="en-US" sz="1000">
              <a:solidFill>
                <a:srgbClr val="A50021"/>
              </a:solidFill>
            </a:endParaRPr>
          </a:p>
          <a:p>
            <a:pPr lvl="1">
              <a:lnSpc>
                <a:spcPct val="90000"/>
              </a:lnSpc>
              <a:buFontTx/>
              <a:buNone/>
            </a:pPr>
            <a:r>
              <a:rPr lang="en-US" altLang="en-US" sz="1000">
                <a:solidFill>
                  <a:srgbClr val="A50021"/>
                </a:solidFill>
              </a:rPr>
              <a:t>		</a:t>
            </a:r>
          </a:p>
          <a:p>
            <a:pPr lvl="1">
              <a:lnSpc>
                <a:spcPct val="90000"/>
              </a:lnSpc>
            </a:pPr>
            <a:r>
              <a:rPr lang="en-US" altLang="en-US" sz="2000">
                <a:solidFill>
                  <a:srgbClr val="A50021"/>
                </a:solidFill>
              </a:rPr>
              <a:t>	</a:t>
            </a:r>
            <a:r>
              <a:rPr lang="en-US" altLang="en-US" sz="2400">
                <a:solidFill>
                  <a:srgbClr val="A50021"/>
                </a:solidFill>
              </a:rPr>
              <a:t>C code:		</a:t>
            </a:r>
            <a:r>
              <a:rPr lang="en-US" altLang="en-US" sz="2400">
                <a:solidFill>
                  <a:srgbClr val="A50021"/>
                </a:solidFill>
                <a:latin typeface="Courier" panose="02070309020205020404" pitchFamily="49" charset="0"/>
              </a:rPr>
              <a:t>a = b + c + d;</a:t>
            </a:r>
            <a:br>
              <a:rPr lang="en-US" altLang="en-US" sz="2400">
                <a:solidFill>
                  <a:srgbClr val="A50021"/>
                </a:solidFill>
                <a:latin typeface="Courier New" panose="02070309020205020404" pitchFamily="49" charset="0"/>
              </a:rPr>
            </a:br>
            <a:r>
              <a:rPr lang="en-US" altLang="en-US" sz="2400">
                <a:solidFill>
                  <a:srgbClr val="A50021"/>
                </a:solidFill>
              </a:rPr>
              <a:t>	MIPS code:		</a:t>
            </a:r>
            <a:r>
              <a:rPr lang="en-US" altLang="en-US" sz="2400">
                <a:solidFill>
                  <a:srgbClr val="A50021"/>
                </a:solidFill>
                <a:latin typeface="Courier" panose="02070309020205020404" pitchFamily="49" charset="0"/>
              </a:rPr>
              <a:t>add $t1,$s2,$s3</a:t>
            </a:r>
            <a:br>
              <a:rPr lang="en-US" altLang="en-US" sz="2400">
                <a:solidFill>
                  <a:srgbClr val="A50021"/>
                </a:solidFill>
                <a:latin typeface="Courier" panose="02070309020205020404" pitchFamily="49" charset="0"/>
              </a:rPr>
            </a:br>
            <a:r>
              <a:rPr lang="en-US" altLang="en-US" sz="2400">
                <a:solidFill>
                  <a:srgbClr val="A50021"/>
                </a:solidFill>
                <a:latin typeface="Courier" panose="02070309020205020404" pitchFamily="49" charset="0"/>
              </a:rPr>
              <a:t>				add $s1,$t1,$s4</a:t>
            </a:r>
          </a:p>
          <a:p>
            <a:pPr lvl="1">
              <a:lnSpc>
                <a:spcPct val="90000"/>
              </a:lnSpc>
            </a:pPr>
            <a:endParaRPr lang="en-US" altLang="en-US" sz="1200">
              <a:solidFill>
                <a:schemeClr val="folHlink"/>
              </a:solidFill>
              <a:latin typeface="Courier" panose="02070309020205020404" pitchFamily="49" charset="0"/>
            </a:endParaRPr>
          </a:p>
          <a:p>
            <a:pPr lvl="1">
              <a:lnSpc>
                <a:spcPct val="90000"/>
              </a:lnSpc>
            </a:pPr>
            <a:r>
              <a:rPr lang="en-US" altLang="en-US" sz="2400">
                <a:latin typeface="Courier" panose="02070309020205020404" pitchFamily="49" charset="0"/>
              </a:rPr>
              <a:t>$s0-$s7 </a:t>
            </a:r>
            <a:r>
              <a:rPr lang="en-US" altLang="en-US" sz="2400"/>
              <a:t>conventionally are used for registers that correspond to variables in C/Java programs ($16-$23)</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8786" name="Group 2">
            <a:extLst>
              <a:ext uri="{FF2B5EF4-FFF2-40B4-BE49-F238E27FC236}">
                <a16:creationId xmlns:a16="http://schemas.microsoft.com/office/drawing/2014/main" id="{042C8EC4-E84E-5DB2-5D41-284C787BB031}"/>
              </a:ext>
            </a:extLst>
          </p:cNvPr>
          <p:cNvGrpSpPr>
            <a:grpSpLocks/>
          </p:cNvGrpSpPr>
          <p:nvPr/>
        </p:nvGrpSpPr>
        <p:grpSpPr bwMode="auto">
          <a:xfrm>
            <a:off x="533400" y="990600"/>
            <a:ext cx="8153400" cy="519113"/>
            <a:chOff x="288" y="1152"/>
            <a:chExt cx="5136" cy="327"/>
          </a:xfrm>
        </p:grpSpPr>
        <p:grpSp>
          <p:nvGrpSpPr>
            <p:cNvPr id="118787" name="Group 3">
              <a:extLst>
                <a:ext uri="{FF2B5EF4-FFF2-40B4-BE49-F238E27FC236}">
                  <a16:creationId xmlns:a16="http://schemas.microsoft.com/office/drawing/2014/main" id="{27DF3E37-7FF6-02FA-A719-1FCB774A5970}"/>
                </a:ext>
              </a:extLst>
            </p:cNvPr>
            <p:cNvGrpSpPr>
              <a:grpSpLocks/>
            </p:cNvGrpSpPr>
            <p:nvPr/>
          </p:nvGrpSpPr>
          <p:grpSpPr bwMode="auto">
            <a:xfrm>
              <a:off x="671" y="1152"/>
              <a:ext cx="4378" cy="327"/>
              <a:chOff x="671" y="1152"/>
              <a:chExt cx="4378" cy="327"/>
            </a:xfrm>
          </p:grpSpPr>
          <p:sp>
            <p:nvSpPr>
              <p:cNvPr id="118788" name="Text Box 4">
                <a:extLst>
                  <a:ext uri="{FF2B5EF4-FFF2-40B4-BE49-F238E27FC236}">
                    <a16:creationId xmlns:a16="http://schemas.microsoft.com/office/drawing/2014/main" id="{3D14A6DE-5328-70D6-C37A-A21A8665C995}"/>
                  </a:ext>
                </a:extLst>
              </p:cNvPr>
              <p:cNvSpPr txBox="1">
                <a:spLocks noChangeArrowheads="1"/>
              </p:cNvSpPr>
              <p:nvPr/>
            </p:nvSpPr>
            <p:spPr bwMode="auto">
              <a:xfrm>
                <a:off x="671"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6</a:t>
                </a:r>
                <a:endParaRPr lang="en-US" altLang="en-US" sz="2000">
                  <a:solidFill>
                    <a:schemeClr val="accent1"/>
                  </a:solidFill>
                  <a:latin typeface="Helvetica" pitchFamily="2" charset="0"/>
                </a:endParaRPr>
              </a:p>
            </p:txBody>
          </p:sp>
          <p:sp>
            <p:nvSpPr>
              <p:cNvPr id="118789" name="Text Box 5">
                <a:extLst>
                  <a:ext uri="{FF2B5EF4-FFF2-40B4-BE49-F238E27FC236}">
                    <a16:creationId xmlns:a16="http://schemas.microsoft.com/office/drawing/2014/main" id="{FE4ECE1C-4BA3-AB24-BFCB-09EDB7F89CC0}"/>
                  </a:ext>
                </a:extLst>
              </p:cNvPr>
              <p:cNvSpPr txBox="1">
                <a:spLocks noChangeArrowheads="1"/>
              </p:cNvSpPr>
              <p:nvPr/>
            </p:nvSpPr>
            <p:spPr bwMode="auto">
              <a:xfrm>
                <a:off x="1536"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18790" name="Text Box 6">
                <a:extLst>
                  <a:ext uri="{FF2B5EF4-FFF2-40B4-BE49-F238E27FC236}">
                    <a16:creationId xmlns:a16="http://schemas.microsoft.com/office/drawing/2014/main" id="{9871240E-6C18-3E4B-46CA-9ED43FD82763}"/>
                  </a:ext>
                </a:extLst>
              </p:cNvPr>
              <p:cNvSpPr txBox="1">
                <a:spLocks noChangeArrowheads="1"/>
              </p:cNvSpPr>
              <p:nvPr/>
            </p:nvSpPr>
            <p:spPr bwMode="auto">
              <a:xfrm>
                <a:off x="2335"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18791" name="Text Box 7">
                <a:extLst>
                  <a:ext uri="{FF2B5EF4-FFF2-40B4-BE49-F238E27FC236}">
                    <a16:creationId xmlns:a16="http://schemas.microsoft.com/office/drawing/2014/main" id="{F59A8766-6B71-D270-F048-098091B75635}"/>
                  </a:ext>
                </a:extLst>
              </p:cNvPr>
              <p:cNvSpPr txBox="1">
                <a:spLocks noChangeArrowheads="1"/>
              </p:cNvSpPr>
              <p:nvPr/>
            </p:nvSpPr>
            <p:spPr bwMode="auto">
              <a:xfrm>
                <a:off x="3134"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18792" name="Text Box 8">
                <a:extLst>
                  <a:ext uri="{FF2B5EF4-FFF2-40B4-BE49-F238E27FC236}">
                    <a16:creationId xmlns:a16="http://schemas.microsoft.com/office/drawing/2014/main" id="{38B6D481-0DF9-E876-E223-14958F2DFCCF}"/>
                  </a:ext>
                </a:extLst>
              </p:cNvPr>
              <p:cNvSpPr txBox="1">
                <a:spLocks noChangeArrowheads="1"/>
              </p:cNvSpPr>
              <p:nvPr/>
            </p:nvSpPr>
            <p:spPr bwMode="auto">
              <a:xfrm>
                <a:off x="4799"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6</a:t>
                </a:r>
                <a:endParaRPr lang="en-US" altLang="en-US" sz="2000">
                  <a:solidFill>
                    <a:schemeClr val="accent1"/>
                  </a:solidFill>
                  <a:latin typeface="Helvetica" pitchFamily="2" charset="0"/>
                </a:endParaRPr>
              </a:p>
            </p:txBody>
          </p:sp>
          <p:sp>
            <p:nvSpPr>
              <p:cNvPr id="118793" name="Text Box 9">
                <a:extLst>
                  <a:ext uri="{FF2B5EF4-FFF2-40B4-BE49-F238E27FC236}">
                    <a16:creationId xmlns:a16="http://schemas.microsoft.com/office/drawing/2014/main" id="{FB0E9A3B-E5F9-0DA0-DC49-485EA5F916AD}"/>
                  </a:ext>
                </a:extLst>
              </p:cNvPr>
              <p:cNvSpPr txBox="1">
                <a:spLocks noChangeArrowheads="1"/>
              </p:cNvSpPr>
              <p:nvPr/>
            </p:nvSpPr>
            <p:spPr bwMode="auto">
              <a:xfrm>
                <a:off x="3933" y="1152"/>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grpSp>
        <p:sp>
          <p:nvSpPr>
            <p:cNvPr id="118794" name="Rectangle 10">
              <a:extLst>
                <a:ext uri="{FF2B5EF4-FFF2-40B4-BE49-F238E27FC236}">
                  <a16:creationId xmlns:a16="http://schemas.microsoft.com/office/drawing/2014/main" id="{23B83555-1CE9-74FF-69D6-387921A772BA}"/>
                </a:ext>
              </a:extLst>
            </p:cNvPr>
            <p:cNvSpPr>
              <a:spLocks noChangeArrowheads="1"/>
            </p:cNvSpPr>
            <p:nvPr/>
          </p:nvSpPr>
          <p:spPr bwMode="auto">
            <a:xfrm>
              <a:off x="288" y="1152"/>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5" name="Line 11">
              <a:extLst>
                <a:ext uri="{FF2B5EF4-FFF2-40B4-BE49-F238E27FC236}">
                  <a16:creationId xmlns:a16="http://schemas.microsoft.com/office/drawing/2014/main" id="{076AA893-B12A-3657-958B-93F0214A5DCA}"/>
                </a:ext>
              </a:extLst>
            </p:cNvPr>
            <p:cNvSpPr>
              <a:spLocks noChangeShapeType="1"/>
            </p:cNvSpPr>
            <p:nvPr/>
          </p:nvSpPr>
          <p:spPr bwMode="auto">
            <a:xfrm>
              <a:off x="1248"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6" name="Line 12">
              <a:extLst>
                <a:ext uri="{FF2B5EF4-FFF2-40B4-BE49-F238E27FC236}">
                  <a16:creationId xmlns:a16="http://schemas.microsoft.com/office/drawing/2014/main" id="{EED35038-3CF4-B7D7-15EA-5E4E138909D6}"/>
                </a:ext>
              </a:extLst>
            </p:cNvPr>
            <p:cNvSpPr>
              <a:spLocks noChangeShapeType="1"/>
            </p:cNvSpPr>
            <p:nvPr/>
          </p:nvSpPr>
          <p:spPr bwMode="auto">
            <a:xfrm>
              <a:off x="2064"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7" name="Line 13">
              <a:extLst>
                <a:ext uri="{FF2B5EF4-FFF2-40B4-BE49-F238E27FC236}">
                  <a16:creationId xmlns:a16="http://schemas.microsoft.com/office/drawing/2014/main" id="{E2982E3E-17A1-DA6C-1275-82EDCF1AC14F}"/>
                </a:ext>
              </a:extLst>
            </p:cNvPr>
            <p:cNvSpPr>
              <a:spLocks noChangeShapeType="1"/>
            </p:cNvSpPr>
            <p:nvPr/>
          </p:nvSpPr>
          <p:spPr bwMode="auto">
            <a:xfrm>
              <a:off x="2832"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8" name="Line 14">
              <a:extLst>
                <a:ext uri="{FF2B5EF4-FFF2-40B4-BE49-F238E27FC236}">
                  <a16:creationId xmlns:a16="http://schemas.microsoft.com/office/drawing/2014/main" id="{7F447319-D021-C5C9-2CDF-4FBEBB73C369}"/>
                </a:ext>
              </a:extLst>
            </p:cNvPr>
            <p:cNvSpPr>
              <a:spLocks noChangeShapeType="1"/>
            </p:cNvSpPr>
            <p:nvPr/>
          </p:nvSpPr>
          <p:spPr bwMode="auto">
            <a:xfrm>
              <a:off x="3648"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99" name="Line 15">
              <a:extLst>
                <a:ext uri="{FF2B5EF4-FFF2-40B4-BE49-F238E27FC236}">
                  <a16:creationId xmlns:a16="http://schemas.microsoft.com/office/drawing/2014/main" id="{BF7A2AC0-A3C7-FDA7-E9A5-06606ECC2E99}"/>
                </a:ext>
              </a:extLst>
            </p:cNvPr>
            <p:cNvSpPr>
              <a:spLocks noChangeShapeType="1"/>
            </p:cNvSpPr>
            <p:nvPr/>
          </p:nvSpPr>
          <p:spPr bwMode="auto">
            <a:xfrm>
              <a:off x="4464" y="1152"/>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8800" name="Group 16">
            <a:extLst>
              <a:ext uri="{FF2B5EF4-FFF2-40B4-BE49-F238E27FC236}">
                <a16:creationId xmlns:a16="http://schemas.microsoft.com/office/drawing/2014/main" id="{8ABCB236-165D-61ED-28A5-1949CC75B974}"/>
              </a:ext>
            </a:extLst>
          </p:cNvPr>
          <p:cNvGrpSpPr>
            <a:grpSpLocks/>
          </p:cNvGrpSpPr>
          <p:nvPr/>
        </p:nvGrpSpPr>
        <p:grpSpPr bwMode="auto">
          <a:xfrm>
            <a:off x="533400" y="1452563"/>
            <a:ext cx="8153400" cy="519112"/>
            <a:chOff x="240" y="2496"/>
            <a:chExt cx="5136" cy="327"/>
          </a:xfrm>
        </p:grpSpPr>
        <p:grpSp>
          <p:nvGrpSpPr>
            <p:cNvPr id="118801" name="Group 17">
              <a:extLst>
                <a:ext uri="{FF2B5EF4-FFF2-40B4-BE49-F238E27FC236}">
                  <a16:creationId xmlns:a16="http://schemas.microsoft.com/office/drawing/2014/main" id="{8E8C3043-74DF-74D9-6C80-D87FB7B108DD}"/>
                </a:ext>
              </a:extLst>
            </p:cNvPr>
            <p:cNvGrpSpPr>
              <a:grpSpLocks/>
            </p:cNvGrpSpPr>
            <p:nvPr/>
          </p:nvGrpSpPr>
          <p:grpSpPr bwMode="auto">
            <a:xfrm>
              <a:off x="287" y="2496"/>
              <a:ext cx="4983" cy="327"/>
              <a:chOff x="287" y="2496"/>
              <a:chExt cx="4983" cy="327"/>
            </a:xfrm>
          </p:grpSpPr>
          <p:sp>
            <p:nvSpPr>
              <p:cNvPr id="118802" name="Text Box 18">
                <a:extLst>
                  <a:ext uri="{FF2B5EF4-FFF2-40B4-BE49-F238E27FC236}">
                    <a16:creationId xmlns:a16="http://schemas.microsoft.com/office/drawing/2014/main" id="{B1A84F27-ABDE-56CD-61B6-BBF4957DF836}"/>
                  </a:ext>
                </a:extLst>
              </p:cNvPr>
              <p:cNvSpPr txBox="1">
                <a:spLocks noChangeArrowheads="1"/>
              </p:cNvSpPr>
              <p:nvPr/>
            </p:nvSpPr>
            <p:spPr bwMode="auto">
              <a:xfrm>
                <a:off x="287" y="2496"/>
                <a:ext cx="9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opcode</a:t>
                </a:r>
                <a:endParaRPr lang="en-US" altLang="en-US" sz="2000">
                  <a:solidFill>
                    <a:schemeClr val="accent1"/>
                  </a:solidFill>
                  <a:latin typeface="Helvetica" pitchFamily="2" charset="0"/>
                </a:endParaRPr>
              </a:p>
            </p:txBody>
          </p:sp>
          <p:sp>
            <p:nvSpPr>
              <p:cNvPr id="118803" name="Text Box 19">
                <a:extLst>
                  <a:ext uri="{FF2B5EF4-FFF2-40B4-BE49-F238E27FC236}">
                    <a16:creationId xmlns:a16="http://schemas.microsoft.com/office/drawing/2014/main" id="{1AC7E489-D379-A8A9-1C39-8532D8E0A307}"/>
                  </a:ext>
                </a:extLst>
              </p:cNvPr>
              <p:cNvSpPr txBox="1">
                <a:spLocks noChangeArrowheads="1"/>
              </p:cNvSpPr>
              <p:nvPr/>
            </p:nvSpPr>
            <p:spPr bwMode="auto">
              <a:xfrm>
                <a:off x="1421"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rs</a:t>
                </a:r>
                <a:endParaRPr lang="en-US" altLang="en-US" sz="2000">
                  <a:solidFill>
                    <a:schemeClr val="accent1"/>
                  </a:solidFill>
                  <a:latin typeface="Helvetica" pitchFamily="2" charset="0"/>
                </a:endParaRPr>
              </a:p>
            </p:txBody>
          </p:sp>
          <p:sp>
            <p:nvSpPr>
              <p:cNvPr id="118804" name="Text Box 20">
                <a:extLst>
                  <a:ext uri="{FF2B5EF4-FFF2-40B4-BE49-F238E27FC236}">
                    <a16:creationId xmlns:a16="http://schemas.microsoft.com/office/drawing/2014/main" id="{1F579D3A-5254-A37C-7840-D0B34F70B26E}"/>
                  </a:ext>
                </a:extLst>
              </p:cNvPr>
              <p:cNvSpPr txBox="1">
                <a:spLocks noChangeArrowheads="1"/>
              </p:cNvSpPr>
              <p:nvPr/>
            </p:nvSpPr>
            <p:spPr bwMode="auto">
              <a:xfrm>
                <a:off x="2220"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rt</a:t>
                </a:r>
                <a:endParaRPr lang="en-US" altLang="en-US" sz="2000">
                  <a:solidFill>
                    <a:schemeClr val="accent1"/>
                  </a:solidFill>
                  <a:latin typeface="Helvetica" pitchFamily="2" charset="0"/>
                </a:endParaRPr>
              </a:p>
            </p:txBody>
          </p:sp>
          <p:sp>
            <p:nvSpPr>
              <p:cNvPr id="118805" name="Text Box 21">
                <a:extLst>
                  <a:ext uri="{FF2B5EF4-FFF2-40B4-BE49-F238E27FC236}">
                    <a16:creationId xmlns:a16="http://schemas.microsoft.com/office/drawing/2014/main" id="{18E1B584-5E42-6B9F-5B58-D04555CB5F92}"/>
                  </a:ext>
                </a:extLst>
              </p:cNvPr>
              <p:cNvSpPr txBox="1">
                <a:spLocks noChangeArrowheads="1"/>
              </p:cNvSpPr>
              <p:nvPr/>
            </p:nvSpPr>
            <p:spPr bwMode="auto">
              <a:xfrm>
                <a:off x="3019"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rd</a:t>
                </a:r>
                <a:endParaRPr lang="en-US" altLang="en-US" sz="2000">
                  <a:solidFill>
                    <a:schemeClr val="accent1"/>
                  </a:solidFill>
                  <a:latin typeface="Helvetica" pitchFamily="2" charset="0"/>
                </a:endParaRPr>
              </a:p>
            </p:txBody>
          </p:sp>
          <p:sp>
            <p:nvSpPr>
              <p:cNvPr id="118806" name="Text Box 22">
                <a:extLst>
                  <a:ext uri="{FF2B5EF4-FFF2-40B4-BE49-F238E27FC236}">
                    <a16:creationId xmlns:a16="http://schemas.microsoft.com/office/drawing/2014/main" id="{7DCC90DF-A26F-68D0-9071-D82DD3CEC051}"/>
                  </a:ext>
                </a:extLst>
              </p:cNvPr>
              <p:cNvSpPr txBox="1">
                <a:spLocks noChangeArrowheads="1"/>
              </p:cNvSpPr>
              <p:nvPr/>
            </p:nvSpPr>
            <p:spPr bwMode="auto">
              <a:xfrm>
                <a:off x="4482"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funct</a:t>
                </a:r>
                <a:endParaRPr lang="en-US" altLang="en-US" sz="2000">
                  <a:solidFill>
                    <a:schemeClr val="accent1"/>
                  </a:solidFill>
                  <a:latin typeface="Helvetica" pitchFamily="2" charset="0"/>
                </a:endParaRPr>
              </a:p>
            </p:txBody>
          </p:sp>
          <p:sp>
            <p:nvSpPr>
              <p:cNvPr id="118807" name="Text Box 23">
                <a:extLst>
                  <a:ext uri="{FF2B5EF4-FFF2-40B4-BE49-F238E27FC236}">
                    <a16:creationId xmlns:a16="http://schemas.microsoft.com/office/drawing/2014/main" id="{3D661173-97CF-6F32-E837-0792542468C3}"/>
                  </a:ext>
                </a:extLst>
              </p:cNvPr>
              <p:cNvSpPr txBox="1">
                <a:spLocks noChangeArrowheads="1"/>
              </p:cNvSpPr>
              <p:nvPr/>
            </p:nvSpPr>
            <p:spPr bwMode="auto">
              <a:xfrm>
                <a:off x="3616"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shamt</a:t>
                </a:r>
                <a:endParaRPr lang="en-US" altLang="en-US" sz="2000">
                  <a:solidFill>
                    <a:schemeClr val="accent1"/>
                  </a:solidFill>
                  <a:latin typeface="Helvetica" pitchFamily="2" charset="0"/>
                </a:endParaRPr>
              </a:p>
            </p:txBody>
          </p:sp>
        </p:grpSp>
        <p:sp>
          <p:nvSpPr>
            <p:cNvPr id="118808" name="Rectangle 24">
              <a:extLst>
                <a:ext uri="{FF2B5EF4-FFF2-40B4-BE49-F238E27FC236}">
                  <a16:creationId xmlns:a16="http://schemas.microsoft.com/office/drawing/2014/main" id="{35EA4633-A209-7C64-5A17-9CEFDCBCF9F1}"/>
                </a:ext>
              </a:extLst>
            </p:cNvPr>
            <p:cNvSpPr>
              <a:spLocks noChangeArrowheads="1"/>
            </p:cNvSpPr>
            <p:nvPr/>
          </p:nvSpPr>
          <p:spPr bwMode="auto">
            <a:xfrm>
              <a:off x="240" y="2496"/>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09" name="Line 25">
              <a:extLst>
                <a:ext uri="{FF2B5EF4-FFF2-40B4-BE49-F238E27FC236}">
                  <a16:creationId xmlns:a16="http://schemas.microsoft.com/office/drawing/2014/main" id="{9164131C-7EAD-2F83-42A3-EE9E6ECC4192}"/>
                </a:ext>
              </a:extLst>
            </p:cNvPr>
            <p:cNvSpPr>
              <a:spLocks noChangeShapeType="1"/>
            </p:cNvSpPr>
            <p:nvPr/>
          </p:nvSpPr>
          <p:spPr bwMode="auto">
            <a:xfrm>
              <a:off x="1200"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10" name="Line 26">
              <a:extLst>
                <a:ext uri="{FF2B5EF4-FFF2-40B4-BE49-F238E27FC236}">
                  <a16:creationId xmlns:a16="http://schemas.microsoft.com/office/drawing/2014/main" id="{28A5F5C2-9D37-2687-F712-D05E3762A5B7}"/>
                </a:ext>
              </a:extLst>
            </p:cNvPr>
            <p:cNvSpPr>
              <a:spLocks noChangeShapeType="1"/>
            </p:cNvSpPr>
            <p:nvPr/>
          </p:nvSpPr>
          <p:spPr bwMode="auto">
            <a:xfrm>
              <a:off x="2016"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11" name="Line 27">
              <a:extLst>
                <a:ext uri="{FF2B5EF4-FFF2-40B4-BE49-F238E27FC236}">
                  <a16:creationId xmlns:a16="http://schemas.microsoft.com/office/drawing/2014/main" id="{096F3726-CF62-2F80-7DA8-C21578B5C396}"/>
                </a:ext>
              </a:extLst>
            </p:cNvPr>
            <p:cNvSpPr>
              <a:spLocks noChangeShapeType="1"/>
            </p:cNvSpPr>
            <p:nvPr/>
          </p:nvSpPr>
          <p:spPr bwMode="auto">
            <a:xfrm>
              <a:off x="2784"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12" name="Line 28">
              <a:extLst>
                <a:ext uri="{FF2B5EF4-FFF2-40B4-BE49-F238E27FC236}">
                  <a16:creationId xmlns:a16="http://schemas.microsoft.com/office/drawing/2014/main" id="{F774E0C4-34CE-5A13-6680-F8361600DDFF}"/>
                </a:ext>
              </a:extLst>
            </p:cNvPr>
            <p:cNvSpPr>
              <a:spLocks noChangeShapeType="1"/>
            </p:cNvSpPr>
            <p:nvPr/>
          </p:nvSpPr>
          <p:spPr bwMode="auto">
            <a:xfrm>
              <a:off x="3600"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13" name="Line 29">
              <a:extLst>
                <a:ext uri="{FF2B5EF4-FFF2-40B4-BE49-F238E27FC236}">
                  <a16:creationId xmlns:a16="http://schemas.microsoft.com/office/drawing/2014/main" id="{50CF8022-02E4-A5FB-BD7D-161E68F8618E}"/>
                </a:ext>
              </a:extLst>
            </p:cNvPr>
            <p:cNvSpPr>
              <a:spLocks noChangeShapeType="1"/>
            </p:cNvSpPr>
            <p:nvPr/>
          </p:nvSpPr>
          <p:spPr bwMode="auto">
            <a:xfrm>
              <a:off x="4416"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8814" name="Rectangle 30">
            <a:extLst>
              <a:ext uri="{FF2B5EF4-FFF2-40B4-BE49-F238E27FC236}">
                <a16:creationId xmlns:a16="http://schemas.microsoft.com/office/drawing/2014/main" id="{69077928-90A0-2662-FFDF-4AF9D57903F3}"/>
              </a:ext>
            </a:extLst>
          </p:cNvPr>
          <p:cNvSpPr>
            <a:spLocks noGrp="1" noChangeArrowheads="1"/>
          </p:cNvSpPr>
          <p:nvPr>
            <p:ph type="title"/>
          </p:nvPr>
        </p:nvSpPr>
        <p:spPr>
          <a:xfrm>
            <a:off x="533400" y="0"/>
            <a:ext cx="8229600" cy="1143000"/>
          </a:xfrm>
        </p:spPr>
        <p:txBody>
          <a:bodyPr/>
          <a:lstStyle/>
          <a:p>
            <a:r>
              <a:rPr lang="en-US" altLang="en-US"/>
              <a:t>R-Format Instructions (2/4)</a:t>
            </a:r>
          </a:p>
        </p:txBody>
      </p:sp>
      <p:sp>
        <p:nvSpPr>
          <p:cNvPr id="118815" name="Rectangle 31">
            <a:extLst>
              <a:ext uri="{FF2B5EF4-FFF2-40B4-BE49-F238E27FC236}">
                <a16:creationId xmlns:a16="http://schemas.microsoft.com/office/drawing/2014/main" id="{555165D5-8573-C97E-0CA1-513713D4D789}"/>
              </a:ext>
            </a:extLst>
          </p:cNvPr>
          <p:cNvSpPr>
            <a:spLocks noGrp="1" noChangeArrowheads="1"/>
          </p:cNvSpPr>
          <p:nvPr>
            <p:ph type="body" idx="1"/>
          </p:nvPr>
        </p:nvSpPr>
        <p:spPr>
          <a:xfrm>
            <a:off x="457200" y="2209800"/>
            <a:ext cx="8229600" cy="3490913"/>
          </a:xfrm>
        </p:spPr>
        <p:txBody>
          <a:bodyPr/>
          <a:lstStyle/>
          <a:p>
            <a:pPr>
              <a:lnSpc>
                <a:spcPct val="90000"/>
              </a:lnSpc>
            </a:pPr>
            <a:r>
              <a:rPr lang="en-US" altLang="en-US" sz="2800">
                <a:solidFill>
                  <a:srgbClr val="A50021"/>
                </a:solidFill>
              </a:rPr>
              <a:t>opcode</a:t>
            </a:r>
            <a:r>
              <a:rPr lang="en-US" altLang="en-US" sz="2800"/>
              <a:t>: partially specifies the operation </a:t>
            </a:r>
          </a:p>
          <a:p>
            <a:pPr lvl="1">
              <a:lnSpc>
                <a:spcPct val="90000"/>
              </a:lnSpc>
            </a:pPr>
            <a:r>
              <a:rPr lang="en-US" altLang="en-US" sz="2400"/>
              <a:t>Also implies the instruction format: opcode=0 for all R-type instructions</a:t>
            </a:r>
          </a:p>
          <a:p>
            <a:pPr>
              <a:lnSpc>
                <a:spcPct val="90000"/>
              </a:lnSpc>
            </a:pPr>
            <a:r>
              <a:rPr lang="en-US" altLang="en-US" sz="2800">
                <a:solidFill>
                  <a:srgbClr val="A50021"/>
                </a:solidFill>
              </a:rPr>
              <a:t>funct</a:t>
            </a:r>
            <a:r>
              <a:rPr lang="en-US" altLang="en-US" sz="2800"/>
              <a:t>: combined with opcode, exactly specifies the instruction</a:t>
            </a:r>
          </a:p>
          <a:p>
            <a:pPr>
              <a:lnSpc>
                <a:spcPct val="90000"/>
              </a:lnSpc>
            </a:pPr>
            <a:r>
              <a:rPr lang="en-US" altLang="en-US" sz="2800">
                <a:solidFill>
                  <a:srgbClr val="A50021"/>
                </a:solidFill>
              </a:rPr>
              <a:t>rs</a:t>
            </a:r>
            <a:r>
              <a:rPr lang="en-US" altLang="en-US" sz="2800"/>
              <a:t> (source register): </a:t>
            </a:r>
            <a:r>
              <a:rPr lang="en-US" altLang="en-US" sz="2800" i="1"/>
              <a:t>generally</a:t>
            </a:r>
            <a:r>
              <a:rPr lang="en-US" altLang="en-US" sz="2800"/>
              <a:t> register containing the 1st operand</a:t>
            </a:r>
          </a:p>
          <a:p>
            <a:pPr>
              <a:lnSpc>
                <a:spcPct val="90000"/>
              </a:lnSpc>
            </a:pPr>
            <a:r>
              <a:rPr lang="en-US" altLang="en-US" sz="2800">
                <a:solidFill>
                  <a:srgbClr val="A50021"/>
                </a:solidFill>
              </a:rPr>
              <a:t>rt </a:t>
            </a:r>
            <a:r>
              <a:rPr lang="en-US" altLang="en-US" sz="2800"/>
              <a:t>(target register): </a:t>
            </a:r>
            <a:r>
              <a:rPr lang="en-US" altLang="en-US" sz="2800" i="1"/>
              <a:t>generally</a:t>
            </a:r>
            <a:r>
              <a:rPr lang="en-US" altLang="en-US" sz="2800"/>
              <a:t> register containing the 2nd operand (note that name is misleading)</a:t>
            </a:r>
          </a:p>
          <a:p>
            <a:pPr>
              <a:lnSpc>
                <a:spcPct val="90000"/>
              </a:lnSpc>
            </a:pPr>
            <a:r>
              <a:rPr lang="en-US" altLang="en-US" sz="2800">
                <a:solidFill>
                  <a:srgbClr val="A50021"/>
                </a:solidFill>
              </a:rPr>
              <a:t>rd</a:t>
            </a:r>
            <a:r>
              <a:rPr lang="en-US" altLang="en-US" sz="2800">
                <a:solidFill>
                  <a:schemeClr val="folHlink"/>
                </a:solidFill>
              </a:rPr>
              <a:t> </a:t>
            </a:r>
            <a:r>
              <a:rPr lang="en-US" altLang="en-US" sz="2800"/>
              <a:t>(destination register): </a:t>
            </a:r>
            <a:r>
              <a:rPr lang="en-US" altLang="en-US" sz="2800" i="1"/>
              <a:t>generally</a:t>
            </a:r>
            <a:r>
              <a:rPr lang="en-US" altLang="en-US" sz="2800"/>
              <a:t> register which will receive the result of computation</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618E415A-CF07-BA32-AA2C-CC4C0739FD68}"/>
              </a:ext>
            </a:extLst>
          </p:cNvPr>
          <p:cNvSpPr>
            <a:spLocks noGrp="1" noChangeArrowheads="1"/>
          </p:cNvSpPr>
          <p:nvPr>
            <p:ph type="title"/>
          </p:nvPr>
        </p:nvSpPr>
        <p:spPr/>
        <p:txBody>
          <a:bodyPr/>
          <a:lstStyle/>
          <a:p>
            <a:r>
              <a:rPr lang="en-US" altLang="en-US"/>
              <a:t>R-Format Instructions (3/4)</a:t>
            </a:r>
          </a:p>
        </p:txBody>
      </p:sp>
      <p:sp>
        <p:nvSpPr>
          <p:cNvPr id="120835" name="Rectangle 3">
            <a:extLst>
              <a:ext uri="{FF2B5EF4-FFF2-40B4-BE49-F238E27FC236}">
                <a16:creationId xmlns:a16="http://schemas.microsoft.com/office/drawing/2014/main" id="{EE4D9558-BCC5-79F3-48B5-333FD386F6EA}"/>
              </a:ext>
            </a:extLst>
          </p:cNvPr>
          <p:cNvSpPr>
            <a:spLocks noGrp="1" noChangeArrowheads="1"/>
          </p:cNvSpPr>
          <p:nvPr>
            <p:ph type="body" idx="1"/>
          </p:nvPr>
        </p:nvSpPr>
        <p:spPr/>
        <p:txBody>
          <a:bodyPr/>
          <a:lstStyle/>
          <a:p>
            <a:r>
              <a:rPr lang="en-US" altLang="en-US"/>
              <a:t>Notes about register fields:</a:t>
            </a:r>
          </a:p>
          <a:p>
            <a:pPr lvl="1"/>
            <a:r>
              <a:rPr lang="en-US" altLang="en-US"/>
              <a:t>Each register field is exactly 5 bits, which means that it can specify any unsigned integer in the range 0-31</a:t>
            </a:r>
          </a:p>
          <a:p>
            <a:pPr lvl="1"/>
            <a:r>
              <a:rPr lang="en-US" altLang="en-US"/>
              <a:t>Each of these fields specifies one of the 32 registers by number</a:t>
            </a:r>
          </a:p>
          <a:p>
            <a:pPr lvl="1"/>
            <a:r>
              <a:rPr lang="en-US" altLang="en-US"/>
              <a:t>The word “generally” was used because there are exceptions that we’ll see later</a:t>
            </a:r>
          </a:p>
          <a:p>
            <a:pPr lvl="2"/>
            <a:r>
              <a:rPr lang="en-US" altLang="en-US"/>
              <a:t>E.g. multiplication will generate a result of 64 bit stored in two special registers: nothing important in the rd field</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DBD7361D-CA0C-C8CF-CA20-8861DADA0E78}"/>
              </a:ext>
            </a:extLst>
          </p:cNvPr>
          <p:cNvSpPr>
            <a:spLocks noGrp="1" noChangeArrowheads="1"/>
          </p:cNvSpPr>
          <p:nvPr>
            <p:ph type="title"/>
          </p:nvPr>
        </p:nvSpPr>
        <p:spPr/>
        <p:txBody>
          <a:bodyPr/>
          <a:lstStyle/>
          <a:p>
            <a:r>
              <a:rPr lang="en-US" altLang="en-US"/>
              <a:t>R-Format Instructions (4/4)</a:t>
            </a:r>
          </a:p>
        </p:txBody>
      </p:sp>
      <p:sp>
        <p:nvSpPr>
          <p:cNvPr id="122883" name="Rectangle 3">
            <a:extLst>
              <a:ext uri="{FF2B5EF4-FFF2-40B4-BE49-F238E27FC236}">
                <a16:creationId xmlns:a16="http://schemas.microsoft.com/office/drawing/2014/main" id="{A5A264DE-7416-2091-E8D7-59A009AA1BE1}"/>
              </a:ext>
            </a:extLst>
          </p:cNvPr>
          <p:cNvSpPr>
            <a:spLocks noGrp="1" noChangeArrowheads="1"/>
          </p:cNvSpPr>
          <p:nvPr>
            <p:ph type="body" idx="1"/>
          </p:nvPr>
        </p:nvSpPr>
        <p:spPr/>
        <p:txBody>
          <a:bodyPr/>
          <a:lstStyle/>
          <a:p>
            <a:pPr>
              <a:lnSpc>
                <a:spcPct val="90000"/>
              </a:lnSpc>
            </a:pPr>
            <a:r>
              <a:rPr lang="en-US" altLang="en-US" dirty="0"/>
              <a:t>Final field: </a:t>
            </a:r>
            <a:r>
              <a:rPr lang="en-US" altLang="en-US" dirty="0" err="1">
                <a:solidFill>
                  <a:srgbClr val="A50021"/>
                </a:solidFill>
              </a:rPr>
              <a:t>shamt</a:t>
            </a:r>
            <a:endParaRPr lang="en-US" altLang="en-US" dirty="0">
              <a:solidFill>
                <a:srgbClr val="A50021"/>
              </a:solidFill>
            </a:endParaRPr>
          </a:p>
          <a:p>
            <a:pPr lvl="1">
              <a:lnSpc>
                <a:spcPct val="90000"/>
              </a:lnSpc>
            </a:pPr>
            <a:r>
              <a:rPr lang="en-US" altLang="en-US" dirty="0"/>
              <a:t>Shift amount: the amount a shift instruction will shift by</a:t>
            </a:r>
          </a:p>
          <a:p>
            <a:pPr lvl="1">
              <a:lnSpc>
                <a:spcPct val="90000"/>
              </a:lnSpc>
            </a:pPr>
            <a:r>
              <a:rPr lang="en-US" altLang="en-US" dirty="0"/>
              <a:t>Shifting a 32-bit word by more than 31 is useless, so this field is only 5 bits (so it can represent the numbers 0-31)</a:t>
            </a:r>
          </a:p>
          <a:p>
            <a:pPr lvl="1">
              <a:lnSpc>
                <a:spcPct val="90000"/>
              </a:lnSpc>
            </a:pPr>
            <a:r>
              <a:rPr lang="en-US" altLang="en-US" dirty="0"/>
              <a:t>This field is set to 0 in all but the shift instructions</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47C54FFA-3A4C-30BF-F487-C8D9816F3123}"/>
              </a:ext>
            </a:extLst>
          </p:cNvPr>
          <p:cNvSpPr>
            <a:spLocks noGrp="1" noChangeArrowheads="1"/>
          </p:cNvSpPr>
          <p:nvPr>
            <p:ph type="title"/>
          </p:nvPr>
        </p:nvSpPr>
        <p:spPr/>
        <p:txBody>
          <a:bodyPr/>
          <a:lstStyle/>
          <a:p>
            <a:r>
              <a:rPr lang="en-US" altLang="en-US"/>
              <a:t>R-Format Example</a:t>
            </a:r>
          </a:p>
        </p:txBody>
      </p:sp>
      <p:sp>
        <p:nvSpPr>
          <p:cNvPr id="124931" name="Rectangle 3">
            <a:extLst>
              <a:ext uri="{FF2B5EF4-FFF2-40B4-BE49-F238E27FC236}">
                <a16:creationId xmlns:a16="http://schemas.microsoft.com/office/drawing/2014/main" id="{C3132DD3-5D4A-B675-BF01-1EC435F43EF0}"/>
              </a:ext>
            </a:extLst>
          </p:cNvPr>
          <p:cNvSpPr>
            <a:spLocks noGrp="1" noChangeArrowheads="1"/>
          </p:cNvSpPr>
          <p:nvPr>
            <p:ph type="body" idx="1"/>
          </p:nvPr>
        </p:nvSpPr>
        <p:spPr>
          <a:xfrm>
            <a:off x="457200" y="1371600"/>
            <a:ext cx="8305800" cy="5638800"/>
          </a:xfrm>
        </p:spPr>
        <p:txBody>
          <a:bodyPr/>
          <a:lstStyle/>
          <a:p>
            <a:r>
              <a:rPr lang="en-US" altLang="en-US" sz="2800" dirty="0"/>
              <a:t>MIPS Instruction: add   $8,$9,$10</a:t>
            </a:r>
          </a:p>
          <a:p>
            <a:pPr lvl="1"/>
            <a:r>
              <a:rPr lang="en-US" altLang="en-US" sz="2400" dirty="0"/>
              <a:t>Encode to decide the value of each field</a:t>
            </a:r>
          </a:p>
          <a:p>
            <a:pPr lvl="2"/>
            <a:r>
              <a:rPr lang="en-US" altLang="en-US" sz="2000" dirty="0"/>
              <a:t>opcode = 0, </a:t>
            </a:r>
            <a:r>
              <a:rPr lang="en-US" altLang="en-US" sz="2000" dirty="0" err="1"/>
              <a:t>funct</a:t>
            </a:r>
            <a:r>
              <a:rPr lang="en-US" altLang="en-US" sz="2000" dirty="0"/>
              <a:t> = 32 (look up in table in book)</a:t>
            </a:r>
          </a:p>
          <a:p>
            <a:pPr lvl="2"/>
            <a:r>
              <a:rPr lang="en-US" altLang="en-US" sz="2000" dirty="0" err="1"/>
              <a:t>rd</a:t>
            </a:r>
            <a:r>
              <a:rPr lang="en-US" altLang="en-US" sz="2000" dirty="0"/>
              <a:t> = 8 (destination)</a:t>
            </a:r>
          </a:p>
          <a:p>
            <a:pPr lvl="2"/>
            <a:r>
              <a:rPr lang="en-US" altLang="en-US" sz="2000" dirty="0" err="1"/>
              <a:t>rs</a:t>
            </a:r>
            <a:r>
              <a:rPr lang="en-US" altLang="en-US" sz="2000" dirty="0"/>
              <a:t> = 9 (first operand), rt = 10 (second operand)</a:t>
            </a:r>
          </a:p>
          <a:p>
            <a:pPr lvl="2"/>
            <a:r>
              <a:rPr lang="en-US" altLang="en-US" sz="2000" dirty="0" err="1"/>
              <a:t>shamt</a:t>
            </a:r>
            <a:r>
              <a:rPr lang="en-US" altLang="en-US" sz="2000" dirty="0"/>
              <a:t> = 0 (not a shift)</a:t>
            </a:r>
          </a:p>
          <a:p>
            <a:pPr lvl="1"/>
            <a:r>
              <a:rPr lang="en-US" altLang="en-US" sz="2400" dirty="0"/>
              <a:t>Decimal number per field representation</a:t>
            </a:r>
          </a:p>
          <a:p>
            <a:pPr lvl="1"/>
            <a:endParaRPr lang="en-US" altLang="en-US" sz="2400" dirty="0"/>
          </a:p>
          <a:p>
            <a:pPr lvl="1"/>
            <a:r>
              <a:rPr lang="en-US" altLang="en-US" sz="2400" dirty="0"/>
              <a:t>Binary number per field representation</a:t>
            </a:r>
          </a:p>
          <a:p>
            <a:pPr lvl="2"/>
            <a:endParaRPr lang="en-US" altLang="en-US" sz="2000" dirty="0"/>
          </a:p>
          <a:p>
            <a:pPr marL="914400" lvl="2" indent="0">
              <a:buNone/>
            </a:pPr>
            <a:endParaRPr lang="en-US" altLang="en-US" sz="2000" dirty="0"/>
          </a:p>
        </p:txBody>
      </p:sp>
      <p:grpSp>
        <p:nvGrpSpPr>
          <p:cNvPr id="124932" name="Group 4">
            <a:extLst>
              <a:ext uri="{FF2B5EF4-FFF2-40B4-BE49-F238E27FC236}">
                <a16:creationId xmlns:a16="http://schemas.microsoft.com/office/drawing/2014/main" id="{73774F9B-14F3-97B8-5C98-3476D30561ED}"/>
              </a:ext>
            </a:extLst>
          </p:cNvPr>
          <p:cNvGrpSpPr>
            <a:grpSpLocks/>
          </p:cNvGrpSpPr>
          <p:nvPr/>
        </p:nvGrpSpPr>
        <p:grpSpPr bwMode="auto">
          <a:xfrm>
            <a:off x="304800" y="4205288"/>
            <a:ext cx="8153400" cy="519112"/>
            <a:chOff x="240" y="2496"/>
            <a:chExt cx="5136" cy="327"/>
          </a:xfrm>
        </p:grpSpPr>
        <p:grpSp>
          <p:nvGrpSpPr>
            <p:cNvPr id="124933" name="Group 5">
              <a:extLst>
                <a:ext uri="{FF2B5EF4-FFF2-40B4-BE49-F238E27FC236}">
                  <a16:creationId xmlns:a16="http://schemas.microsoft.com/office/drawing/2014/main" id="{4821734E-F701-CDDF-8AF3-29DC4E3244DE}"/>
                </a:ext>
              </a:extLst>
            </p:cNvPr>
            <p:cNvGrpSpPr>
              <a:grpSpLocks/>
            </p:cNvGrpSpPr>
            <p:nvPr/>
          </p:nvGrpSpPr>
          <p:grpSpPr bwMode="auto">
            <a:xfrm>
              <a:off x="623" y="2496"/>
              <a:ext cx="4446" cy="327"/>
              <a:chOff x="623" y="2496"/>
              <a:chExt cx="4446" cy="327"/>
            </a:xfrm>
          </p:grpSpPr>
          <p:sp>
            <p:nvSpPr>
              <p:cNvPr id="124934" name="Text Box 6">
                <a:extLst>
                  <a:ext uri="{FF2B5EF4-FFF2-40B4-BE49-F238E27FC236}">
                    <a16:creationId xmlns:a16="http://schemas.microsoft.com/office/drawing/2014/main" id="{6F4A3BF3-8299-DFDE-519E-5438343E16B8}"/>
                  </a:ext>
                </a:extLst>
              </p:cNvPr>
              <p:cNvSpPr txBox="1">
                <a:spLocks noChangeArrowheads="1"/>
              </p:cNvSpPr>
              <p:nvPr/>
            </p:nvSpPr>
            <p:spPr bwMode="auto">
              <a:xfrm>
                <a:off x="623"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0</a:t>
                </a:r>
                <a:endParaRPr lang="en-US" altLang="en-US" sz="2000">
                  <a:solidFill>
                    <a:schemeClr val="accent1"/>
                  </a:solidFill>
                  <a:latin typeface="Helvetica" pitchFamily="2" charset="0"/>
                </a:endParaRPr>
              </a:p>
            </p:txBody>
          </p:sp>
          <p:sp>
            <p:nvSpPr>
              <p:cNvPr id="124935" name="Text Box 7">
                <a:extLst>
                  <a:ext uri="{FF2B5EF4-FFF2-40B4-BE49-F238E27FC236}">
                    <a16:creationId xmlns:a16="http://schemas.microsoft.com/office/drawing/2014/main" id="{F45FFD45-A75D-70E8-AE80-DFF691A1BA3B}"/>
                  </a:ext>
                </a:extLst>
              </p:cNvPr>
              <p:cNvSpPr txBox="1">
                <a:spLocks noChangeArrowheads="1"/>
              </p:cNvSpPr>
              <p:nvPr/>
            </p:nvSpPr>
            <p:spPr bwMode="auto">
              <a:xfrm>
                <a:off x="1488"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9</a:t>
                </a:r>
                <a:endParaRPr lang="en-US" altLang="en-US" sz="2000">
                  <a:solidFill>
                    <a:schemeClr val="accent1"/>
                  </a:solidFill>
                  <a:latin typeface="Helvetica" pitchFamily="2" charset="0"/>
                </a:endParaRPr>
              </a:p>
            </p:txBody>
          </p:sp>
          <p:sp>
            <p:nvSpPr>
              <p:cNvPr id="124936" name="Text Box 8">
                <a:extLst>
                  <a:ext uri="{FF2B5EF4-FFF2-40B4-BE49-F238E27FC236}">
                    <a16:creationId xmlns:a16="http://schemas.microsoft.com/office/drawing/2014/main" id="{A5BD4006-9C22-0577-25BD-301E80F2ECF5}"/>
                  </a:ext>
                </a:extLst>
              </p:cNvPr>
              <p:cNvSpPr txBox="1">
                <a:spLocks noChangeArrowheads="1"/>
              </p:cNvSpPr>
              <p:nvPr/>
            </p:nvSpPr>
            <p:spPr bwMode="auto">
              <a:xfrm>
                <a:off x="2220"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10</a:t>
                </a:r>
                <a:endParaRPr lang="en-US" altLang="en-US" sz="2000">
                  <a:solidFill>
                    <a:schemeClr val="accent1"/>
                  </a:solidFill>
                  <a:latin typeface="Helvetica" pitchFamily="2" charset="0"/>
                </a:endParaRPr>
              </a:p>
            </p:txBody>
          </p:sp>
          <p:sp>
            <p:nvSpPr>
              <p:cNvPr id="124937" name="Text Box 9">
                <a:extLst>
                  <a:ext uri="{FF2B5EF4-FFF2-40B4-BE49-F238E27FC236}">
                    <a16:creationId xmlns:a16="http://schemas.microsoft.com/office/drawing/2014/main" id="{7F956C3A-EC2B-0371-6CFB-BCD5D2247F1C}"/>
                  </a:ext>
                </a:extLst>
              </p:cNvPr>
              <p:cNvSpPr txBox="1">
                <a:spLocks noChangeArrowheads="1"/>
              </p:cNvSpPr>
              <p:nvPr/>
            </p:nvSpPr>
            <p:spPr bwMode="auto">
              <a:xfrm>
                <a:off x="3086"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8</a:t>
                </a:r>
                <a:endParaRPr lang="en-US" altLang="en-US" sz="2000">
                  <a:solidFill>
                    <a:schemeClr val="accent1"/>
                  </a:solidFill>
                  <a:latin typeface="Helvetica" pitchFamily="2" charset="0"/>
                </a:endParaRPr>
              </a:p>
            </p:txBody>
          </p:sp>
          <p:sp>
            <p:nvSpPr>
              <p:cNvPr id="124938" name="Text Box 10">
                <a:extLst>
                  <a:ext uri="{FF2B5EF4-FFF2-40B4-BE49-F238E27FC236}">
                    <a16:creationId xmlns:a16="http://schemas.microsoft.com/office/drawing/2014/main" id="{1BDCCCA9-1040-E2F9-8151-78553AAB342C}"/>
                  </a:ext>
                </a:extLst>
              </p:cNvPr>
              <p:cNvSpPr txBox="1">
                <a:spLocks noChangeArrowheads="1"/>
              </p:cNvSpPr>
              <p:nvPr/>
            </p:nvSpPr>
            <p:spPr bwMode="auto">
              <a:xfrm>
                <a:off x="4684"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32</a:t>
                </a:r>
                <a:endParaRPr lang="en-US" altLang="en-US" sz="2000">
                  <a:solidFill>
                    <a:schemeClr val="accent1"/>
                  </a:solidFill>
                  <a:latin typeface="Helvetica" pitchFamily="2" charset="0"/>
                </a:endParaRPr>
              </a:p>
            </p:txBody>
          </p:sp>
          <p:sp>
            <p:nvSpPr>
              <p:cNvPr id="124939" name="Text Box 11">
                <a:extLst>
                  <a:ext uri="{FF2B5EF4-FFF2-40B4-BE49-F238E27FC236}">
                    <a16:creationId xmlns:a16="http://schemas.microsoft.com/office/drawing/2014/main" id="{A0D95F17-6996-10E0-09A1-CCC516C46138}"/>
                  </a:ext>
                </a:extLst>
              </p:cNvPr>
              <p:cNvSpPr txBox="1">
                <a:spLocks noChangeArrowheads="1"/>
              </p:cNvSpPr>
              <p:nvPr/>
            </p:nvSpPr>
            <p:spPr bwMode="auto">
              <a:xfrm>
                <a:off x="3885"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0</a:t>
                </a:r>
                <a:endParaRPr lang="en-US" altLang="en-US" sz="2000">
                  <a:solidFill>
                    <a:schemeClr val="accent1"/>
                  </a:solidFill>
                  <a:latin typeface="Helvetica" pitchFamily="2" charset="0"/>
                </a:endParaRPr>
              </a:p>
            </p:txBody>
          </p:sp>
        </p:grpSp>
        <p:sp>
          <p:nvSpPr>
            <p:cNvPr id="124940" name="Rectangle 12">
              <a:extLst>
                <a:ext uri="{FF2B5EF4-FFF2-40B4-BE49-F238E27FC236}">
                  <a16:creationId xmlns:a16="http://schemas.microsoft.com/office/drawing/2014/main" id="{906A60F5-6235-9AFA-D6AB-937FE0BDBBB1}"/>
                </a:ext>
              </a:extLst>
            </p:cNvPr>
            <p:cNvSpPr>
              <a:spLocks noChangeArrowheads="1"/>
            </p:cNvSpPr>
            <p:nvPr/>
          </p:nvSpPr>
          <p:spPr bwMode="auto">
            <a:xfrm>
              <a:off x="240" y="2496"/>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41" name="Line 13">
              <a:extLst>
                <a:ext uri="{FF2B5EF4-FFF2-40B4-BE49-F238E27FC236}">
                  <a16:creationId xmlns:a16="http://schemas.microsoft.com/office/drawing/2014/main" id="{9EE5A01F-793F-215A-DC01-9C7A9A50D401}"/>
                </a:ext>
              </a:extLst>
            </p:cNvPr>
            <p:cNvSpPr>
              <a:spLocks noChangeShapeType="1"/>
            </p:cNvSpPr>
            <p:nvPr/>
          </p:nvSpPr>
          <p:spPr bwMode="auto">
            <a:xfrm>
              <a:off x="1200"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42" name="Line 14">
              <a:extLst>
                <a:ext uri="{FF2B5EF4-FFF2-40B4-BE49-F238E27FC236}">
                  <a16:creationId xmlns:a16="http://schemas.microsoft.com/office/drawing/2014/main" id="{1C53FA69-4299-73F0-7436-70C14AE68690}"/>
                </a:ext>
              </a:extLst>
            </p:cNvPr>
            <p:cNvSpPr>
              <a:spLocks noChangeShapeType="1"/>
            </p:cNvSpPr>
            <p:nvPr/>
          </p:nvSpPr>
          <p:spPr bwMode="auto">
            <a:xfrm>
              <a:off x="2016"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43" name="Line 15">
              <a:extLst>
                <a:ext uri="{FF2B5EF4-FFF2-40B4-BE49-F238E27FC236}">
                  <a16:creationId xmlns:a16="http://schemas.microsoft.com/office/drawing/2014/main" id="{B5E2E460-AF12-90EA-72AF-EC99A48EED9E}"/>
                </a:ext>
              </a:extLst>
            </p:cNvPr>
            <p:cNvSpPr>
              <a:spLocks noChangeShapeType="1"/>
            </p:cNvSpPr>
            <p:nvPr/>
          </p:nvSpPr>
          <p:spPr bwMode="auto">
            <a:xfrm>
              <a:off x="2784"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44" name="Line 16">
              <a:extLst>
                <a:ext uri="{FF2B5EF4-FFF2-40B4-BE49-F238E27FC236}">
                  <a16:creationId xmlns:a16="http://schemas.microsoft.com/office/drawing/2014/main" id="{ED9A1755-B50D-12A9-7DF3-0B3C8F19E828}"/>
                </a:ext>
              </a:extLst>
            </p:cNvPr>
            <p:cNvSpPr>
              <a:spLocks noChangeShapeType="1"/>
            </p:cNvSpPr>
            <p:nvPr/>
          </p:nvSpPr>
          <p:spPr bwMode="auto">
            <a:xfrm>
              <a:off x="3600"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45" name="Line 17">
              <a:extLst>
                <a:ext uri="{FF2B5EF4-FFF2-40B4-BE49-F238E27FC236}">
                  <a16:creationId xmlns:a16="http://schemas.microsoft.com/office/drawing/2014/main" id="{B7DD9D14-8A93-9AF4-29FF-5AACDD0548AF}"/>
                </a:ext>
              </a:extLst>
            </p:cNvPr>
            <p:cNvSpPr>
              <a:spLocks noChangeShapeType="1"/>
            </p:cNvSpPr>
            <p:nvPr/>
          </p:nvSpPr>
          <p:spPr bwMode="auto">
            <a:xfrm>
              <a:off x="4416"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4946" name="Group 18">
            <a:extLst>
              <a:ext uri="{FF2B5EF4-FFF2-40B4-BE49-F238E27FC236}">
                <a16:creationId xmlns:a16="http://schemas.microsoft.com/office/drawing/2014/main" id="{8B667166-1ADF-DC9C-9B17-E0AA31EF9C18}"/>
              </a:ext>
            </a:extLst>
          </p:cNvPr>
          <p:cNvGrpSpPr>
            <a:grpSpLocks/>
          </p:cNvGrpSpPr>
          <p:nvPr/>
        </p:nvGrpSpPr>
        <p:grpSpPr bwMode="auto">
          <a:xfrm>
            <a:off x="304800" y="5181600"/>
            <a:ext cx="8153400" cy="519113"/>
            <a:chOff x="240" y="2496"/>
            <a:chExt cx="5136" cy="327"/>
          </a:xfrm>
        </p:grpSpPr>
        <p:grpSp>
          <p:nvGrpSpPr>
            <p:cNvPr id="124947" name="Group 19">
              <a:extLst>
                <a:ext uri="{FF2B5EF4-FFF2-40B4-BE49-F238E27FC236}">
                  <a16:creationId xmlns:a16="http://schemas.microsoft.com/office/drawing/2014/main" id="{C7D9BFBB-7DC0-59AB-AEA0-2DE7005F44BC}"/>
                </a:ext>
              </a:extLst>
            </p:cNvPr>
            <p:cNvGrpSpPr>
              <a:grpSpLocks/>
            </p:cNvGrpSpPr>
            <p:nvPr/>
          </p:nvGrpSpPr>
          <p:grpSpPr bwMode="auto">
            <a:xfrm>
              <a:off x="287" y="2496"/>
              <a:ext cx="5051" cy="327"/>
              <a:chOff x="287" y="2496"/>
              <a:chExt cx="5051" cy="327"/>
            </a:xfrm>
          </p:grpSpPr>
          <p:sp>
            <p:nvSpPr>
              <p:cNvPr id="124948" name="Text Box 20">
                <a:extLst>
                  <a:ext uri="{FF2B5EF4-FFF2-40B4-BE49-F238E27FC236}">
                    <a16:creationId xmlns:a16="http://schemas.microsoft.com/office/drawing/2014/main" id="{AB451E6C-488B-F6D4-FC53-D8270D9DE965}"/>
                  </a:ext>
                </a:extLst>
              </p:cNvPr>
              <p:cNvSpPr txBox="1">
                <a:spLocks noChangeArrowheads="1"/>
              </p:cNvSpPr>
              <p:nvPr/>
            </p:nvSpPr>
            <p:spPr bwMode="auto">
              <a:xfrm>
                <a:off x="287" y="2496"/>
                <a:ext cx="9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000000</a:t>
                </a:r>
                <a:endParaRPr lang="en-US" altLang="en-US" sz="2000">
                  <a:solidFill>
                    <a:schemeClr val="accent1"/>
                  </a:solidFill>
                  <a:latin typeface="Helvetica" pitchFamily="2" charset="0"/>
                </a:endParaRPr>
              </a:p>
            </p:txBody>
          </p:sp>
          <p:sp>
            <p:nvSpPr>
              <p:cNvPr id="124949" name="Text Box 21">
                <a:extLst>
                  <a:ext uri="{FF2B5EF4-FFF2-40B4-BE49-F238E27FC236}">
                    <a16:creationId xmlns:a16="http://schemas.microsoft.com/office/drawing/2014/main" id="{664D72F9-41E9-86B1-06D9-47ED505F14D8}"/>
                  </a:ext>
                </a:extLst>
              </p:cNvPr>
              <p:cNvSpPr txBox="1">
                <a:spLocks noChangeArrowheads="1"/>
              </p:cNvSpPr>
              <p:nvPr/>
            </p:nvSpPr>
            <p:spPr bwMode="auto">
              <a:xfrm>
                <a:off x="1219"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01001</a:t>
                </a:r>
                <a:endParaRPr lang="en-US" altLang="en-US" sz="2000">
                  <a:solidFill>
                    <a:schemeClr val="accent1"/>
                  </a:solidFill>
                  <a:latin typeface="Helvetica" pitchFamily="2" charset="0"/>
                </a:endParaRPr>
              </a:p>
            </p:txBody>
          </p:sp>
          <p:sp>
            <p:nvSpPr>
              <p:cNvPr id="124950" name="Text Box 22">
                <a:extLst>
                  <a:ext uri="{FF2B5EF4-FFF2-40B4-BE49-F238E27FC236}">
                    <a16:creationId xmlns:a16="http://schemas.microsoft.com/office/drawing/2014/main" id="{819AE156-3E74-B3B1-3D57-DB998B860AD2}"/>
                  </a:ext>
                </a:extLst>
              </p:cNvPr>
              <p:cNvSpPr txBox="1">
                <a:spLocks noChangeArrowheads="1"/>
              </p:cNvSpPr>
              <p:nvPr/>
            </p:nvSpPr>
            <p:spPr bwMode="auto">
              <a:xfrm>
                <a:off x="2018"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01010</a:t>
                </a:r>
                <a:endParaRPr lang="en-US" altLang="en-US" sz="2000">
                  <a:solidFill>
                    <a:schemeClr val="accent1"/>
                  </a:solidFill>
                  <a:latin typeface="Helvetica" pitchFamily="2" charset="0"/>
                </a:endParaRPr>
              </a:p>
            </p:txBody>
          </p:sp>
          <p:sp>
            <p:nvSpPr>
              <p:cNvPr id="124951" name="Text Box 23">
                <a:extLst>
                  <a:ext uri="{FF2B5EF4-FFF2-40B4-BE49-F238E27FC236}">
                    <a16:creationId xmlns:a16="http://schemas.microsoft.com/office/drawing/2014/main" id="{8F948298-AF89-A1D3-A348-287A76DBB127}"/>
                  </a:ext>
                </a:extLst>
              </p:cNvPr>
              <p:cNvSpPr txBox="1">
                <a:spLocks noChangeArrowheads="1"/>
              </p:cNvSpPr>
              <p:nvPr/>
            </p:nvSpPr>
            <p:spPr bwMode="auto">
              <a:xfrm>
                <a:off x="2817"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01000</a:t>
                </a:r>
                <a:endParaRPr lang="en-US" altLang="en-US" sz="2000">
                  <a:solidFill>
                    <a:schemeClr val="accent1"/>
                  </a:solidFill>
                  <a:latin typeface="Helvetica" pitchFamily="2" charset="0"/>
                </a:endParaRPr>
              </a:p>
            </p:txBody>
          </p:sp>
          <p:sp>
            <p:nvSpPr>
              <p:cNvPr id="124952" name="Text Box 24">
                <a:extLst>
                  <a:ext uri="{FF2B5EF4-FFF2-40B4-BE49-F238E27FC236}">
                    <a16:creationId xmlns:a16="http://schemas.microsoft.com/office/drawing/2014/main" id="{7BCD89CF-509A-6BED-C972-07A463E63087}"/>
                  </a:ext>
                </a:extLst>
              </p:cNvPr>
              <p:cNvSpPr txBox="1">
                <a:spLocks noChangeArrowheads="1"/>
              </p:cNvSpPr>
              <p:nvPr/>
            </p:nvSpPr>
            <p:spPr bwMode="auto">
              <a:xfrm>
                <a:off x="4415" y="2496"/>
                <a:ext cx="9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100000</a:t>
                </a:r>
                <a:endParaRPr lang="en-US" altLang="en-US" sz="2000">
                  <a:solidFill>
                    <a:schemeClr val="accent1"/>
                  </a:solidFill>
                  <a:latin typeface="Helvetica" pitchFamily="2" charset="0"/>
                </a:endParaRPr>
              </a:p>
            </p:txBody>
          </p:sp>
          <p:sp>
            <p:nvSpPr>
              <p:cNvPr id="124953" name="Text Box 25">
                <a:extLst>
                  <a:ext uri="{FF2B5EF4-FFF2-40B4-BE49-F238E27FC236}">
                    <a16:creationId xmlns:a16="http://schemas.microsoft.com/office/drawing/2014/main" id="{EAEA5C3A-DED3-BF37-B449-CD4CC4F7C790}"/>
                  </a:ext>
                </a:extLst>
              </p:cNvPr>
              <p:cNvSpPr txBox="1">
                <a:spLocks noChangeArrowheads="1"/>
              </p:cNvSpPr>
              <p:nvPr/>
            </p:nvSpPr>
            <p:spPr bwMode="auto">
              <a:xfrm>
                <a:off x="3616"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00000</a:t>
                </a:r>
                <a:endParaRPr lang="en-US" altLang="en-US" sz="2000">
                  <a:solidFill>
                    <a:schemeClr val="accent1"/>
                  </a:solidFill>
                  <a:latin typeface="Helvetica" pitchFamily="2" charset="0"/>
                </a:endParaRPr>
              </a:p>
            </p:txBody>
          </p:sp>
        </p:grpSp>
        <p:sp>
          <p:nvSpPr>
            <p:cNvPr id="124954" name="Rectangle 26">
              <a:extLst>
                <a:ext uri="{FF2B5EF4-FFF2-40B4-BE49-F238E27FC236}">
                  <a16:creationId xmlns:a16="http://schemas.microsoft.com/office/drawing/2014/main" id="{4D831F55-40FE-36CD-698D-8AA3ACB596CF}"/>
                </a:ext>
              </a:extLst>
            </p:cNvPr>
            <p:cNvSpPr>
              <a:spLocks noChangeArrowheads="1"/>
            </p:cNvSpPr>
            <p:nvPr/>
          </p:nvSpPr>
          <p:spPr bwMode="auto">
            <a:xfrm>
              <a:off x="240" y="2496"/>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5" name="Line 27">
              <a:extLst>
                <a:ext uri="{FF2B5EF4-FFF2-40B4-BE49-F238E27FC236}">
                  <a16:creationId xmlns:a16="http://schemas.microsoft.com/office/drawing/2014/main" id="{6DC64E7B-4B65-610A-DC3C-2DD66D1E1D98}"/>
                </a:ext>
              </a:extLst>
            </p:cNvPr>
            <p:cNvSpPr>
              <a:spLocks noChangeShapeType="1"/>
            </p:cNvSpPr>
            <p:nvPr/>
          </p:nvSpPr>
          <p:spPr bwMode="auto">
            <a:xfrm>
              <a:off x="1200"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6" name="Line 28">
              <a:extLst>
                <a:ext uri="{FF2B5EF4-FFF2-40B4-BE49-F238E27FC236}">
                  <a16:creationId xmlns:a16="http://schemas.microsoft.com/office/drawing/2014/main" id="{5D962DD5-A98D-092C-75DA-BCA5ED628E01}"/>
                </a:ext>
              </a:extLst>
            </p:cNvPr>
            <p:cNvSpPr>
              <a:spLocks noChangeShapeType="1"/>
            </p:cNvSpPr>
            <p:nvPr/>
          </p:nvSpPr>
          <p:spPr bwMode="auto">
            <a:xfrm>
              <a:off x="2016"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7" name="Line 29">
              <a:extLst>
                <a:ext uri="{FF2B5EF4-FFF2-40B4-BE49-F238E27FC236}">
                  <a16:creationId xmlns:a16="http://schemas.microsoft.com/office/drawing/2014/main" id="{A8A998DB-6384-5740-E187-1D6CDCB7A89C}"/>
                </a:ext>
              </a:extLst>
            </p:cNvPr>
            <p:cNvSpPr>
              <a:spLocks noChangeShapeType="1"/>
            </p:cNvSpPr>
            <p:nvPr/>
          </p:nvSpPr>
          <p:spPr bwMode="auto">
            <a:xfrm>
              <a:off x="2784"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8" name="Line 30">
              <a:extLst>
                <a:ext uri="{FF2B5EF4-FFF2-40B4-BE49-F238E27FC236}">
                  <a16:creationId xmlns:a16="http://schemas.microsoft.com/office/drawing/2014/main" id="{D5B3377B-085A-E494-8968-23B8794D53BD}"/>
                </a:ext>
              </a:extLst>
            </p:cNvPr>
            <p:cNvSpPr>
              <a:spLocks noChangeShapeType="1"/>
            </p:cNvSpPr>
            <p:nvPr/>
          </p:nvSpPr>
          <p:spPr bwMode="auto">
            <a:xfrm>
              <a:off x="3600"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59" name="Line 31">
              <a:extLst>
                <a:ext uri="{FF2B5EF4-FFF2-40B4-BE49-F238E27FC236}">
                  <a16:creationId xmlns:a16="http://schemas.microsoft.com/office/drawing/2014/main" id="{667BCC1D-CEF8-4D94-8FCC-E5F9CE652EA2}"/>
                </a:ext>
              </a:extLst>
            </p:cNvPr>
            <p:cNvSpPr>
              <a:spLocks noChangeShapeType="1"/>
            </p:cNvSpPr>
            <p:nvPr/>
          </p:nvSpPr>
          <p:spPr bwMode="auto">
            <a:xfrm>
              <a:off x="4416" y="2496"/>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C8352067-AA49-DD74-731D-EEBC734B9B59}"/>
              </a:ext>
            </a:extLst>
          </p:cNvPr>
          <p:cNvSpPr>
            <a:spLocks noGrp="1" noChangeArrowheads="1"/>
          </p:cNvSpPr>
          <p:nvPr>
            <p:ph type="title"/>
          </p:nvPr>
        </p:nvSpPr>
        <p:spPr/>
        <p:txBody>
          <a:bodyPr/>
          <a:lstStyle/>
          <a:p>
            <a:r>
              <a:rPr lang="en-US" altLang="en-US"/>
              <a:t>I-Format Instructions (1/4)</a:t>
            </a:r>
          </a:p>
        </p:txBody>
      </p:sp>
      <p:sp>
        <p:nvSpPr>
          <p:cNvPr id="126979" name="Rectangle 3">
            <a:extLst>
              <a:ext uri="{FF2B5EF4-FFF2-40B4-BE49-F238E27FC236}">
                <a16:creationId xmlns:a16="http://schemas.microsoft.com/office/drawing/2014/main" id="{06D4A4F1-381D-F5F1-8247-C8AABCF51160}"/>
              </a:ext>
            </a:extLst>
          </p:cNvPr>
          <p:cNvSpPr>
            <a:spLocks noGrp="1" noChangeArrowheads="1"/>
          </p:cNvSpPr>
          <p:nvPr>
            <p:ph type="body" idx="1"/>
          </p:nvPr>
        </p:nvSpPr>
        <p:spPr/>
        <p:txBody>
          <a:bodyPr/>
          <a:lstStyle/>
          <a:p>
            <a:pPr>
              <a:lnSpc>
                <a:spcPct val="90000"/>
              </a:lnSpc>
            </a:pPr>
            <a:r>
              <a:rPr lang="en-US" altLang="en-US"/>
              <a:t>What about instructions with immediates?</a:t>
            </a:r>
          </a:p>
          <a:p>
            <a:pPr lvl="1">
              <a:lnSpc>
                <a:spcPct val="90000"/>
              </a:lnSpc>
            </a:pPr>
            <a:r>
              <a:rPr lang="en-US" altLang="en-US"/>
              <a:t>5-bit field only represents numbers up to the value 31: immediates may be much larger</a:t>
            </a:r>
          </a:p>
          <a:p>
            <a:pPr lvl="1">
              <a:lnSpc>
                <a:spcPct val="90000"/>
              </a:lnSpc>
            </a:pPr>
            <a:r>
              <a:rPr lang="en-US" altLang="en-US"/>
              <a:t>Ideally, MIPS would have only one instruction format for simplicity: unfortunately, we need to compromise</a:t>
            </a:r>
          </a:p>
          <a:p>
            <a:pPr lvl="3">
              <a:lnSpc>
                <a:spcPct val="90000"/>
              </a:lnSpc>
            </a:pPr>
            <a:endParaRPr lang="en-US" altLang="en-US"/>
          </a:p>
          <a:p>
            <a:pPr lvl="1">
              <a:lnSpc>
                <a:spcPct val="90000"/>
              </a:lnSpc>
            </a:pPr>
            <a:r>
              <a:rPr lang="en-US" altLang="en-US"/>
              <a:t>Still, try to define new instruction format that is partially consistent with R-format</a:t>
            </a:r>
          </a:p>
          <a:p>
            <a:pPr lvl="2">
              <a:lnSpc>
                <a:spcPct val="90000"/>
              </a:lnSpc>
            </a:pPr>
            <a:r>
              <a:rPr lang="en-US" altLang="en-US"/>
              <a:t>The first three fields of both formats are the same size and have the same names</a:t>
            </a:r>
          </a:p>
          <a:p>
            <a:pPr lvl="2">
              <a:lnSpc>
                <a:spcPct val="90000"/>
              </a:lnSpc>
            </a:pPr>
            <a:r>
              <a:rPr lang="en-US" altLang="en-US"/>
              <a:t>The rest three fields in R-format are merged to form a single field for the immediate operand</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9026" name="Group 2">
            <a:extLst>
              <a:ext uri="{FF2B5EF4-FFF2-40B4-BE49-F238E27FC236}">
                <a16:creationId xmlns:a16="http://schemas.microsoft.com/office/drawing/2014/main" id="{EE053560-1998-C359-D53C-B8B058CA2A95}"/>
              </a:ext>
            </a:extLst>
          </p:cNvPr>
          <p:cNvGrpSpPr>
            <a:grpSpLocks/>
          </p:cNvGrpSpPr>
          <p:nvPr/>
        </p:nvGrpSpPr>
        <p:grpSpPr bwMode="auto">
          <a:xfrm>
            <a:off x="609600" y="2436812"/>
            <a:ext cx="8153400" cy="976313"/>
            <a:chOff x="432" y="3120"/>
            <a:chExt cx="5136" cy="615"/>
          </a:xfrm>
        </p:grpSpPr>
        <p:grpSp>
          <p:nvGrpSpPr>
            <p:cNvPr id="129027" name="Group 3">
              <a:extLst>
                <a:ext uri="{FF2B5EF4-FFF2-40B4-BE49-F238E27FC236}">
                  <a16:creationId xmlns:a16="http://schemas.microsoft.com/office/drawing/2014/main" id="{0550C868-C9A4-2471-BD59-36E329DE60A4}"/>
                </a:ext>
              </a:extLst>
            </p:cNvPr>
            <p:cNvGrpSpPr>
              <a:grpSpLocks/>
            </p:cNvGrpSpPr>
            <p:nvPr/>
          </p:nvGrpSpPr>
          <p:grpSpPr bwMode="auto">
            <a:xfrm>
              <a:off x="835" y="3120"/>
              <a:ext cx="4311" cy="327"/>
              <a:chOff x="623" y="2496"/>
              <a:chExt cx="4311" cy="327"/>
            </a:xfrm>
          </p:grpSpPr>
          <p:sp>
            <p:nvSpPr>
              <p:cNvPr id="129028" name="Text Box 4">
                <a:extLst>
                  <a:ext uri="{FF2B5EF4-FFF2-40B4-BE49-F238E27FC236}">
                    <a16:creationId xmlns:a16="http://schemas.microsoft.com/office/drawing/2014/main" id="{587D7396-5F91-C057-0C6F-4BDCF8F73DE1}"/>
                  </a:ext>
                </a:extLst>
              </p:cNvPr>
              <p:cNvSpPr txBox="1">
                <a:spLocks noChangeArrowheads="1"/>
              </p:cNvSpPr>
              <p:nvPr/>
            </p:nvSpPr>
            <p:spPr bwMode="auto">
              <a:xfrm>
                <a:off x="623"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6</a:t>
                </a:r>
                <a:endParaRPr lang="en-US" altLang="en-US" sz="2000">
                  <a:solidFill>
                    <a:schemeClr val="accent1"/>
                  </a:solidFill>
                  <a:latin typeface="Helvetica" pitchFamily="2" charset="0"/>
                </a:endParaRPr>
              </a:p>
            </p:txBody>
          </p:sp>
          <p:sp>
            <p:nvSpPr>
              <p:cNvPr id="129029" name="Text Box 5">
                <a:extLst>
                  <a:ext uri="{FF2B5EF4-FFF2-40B4-BE49-F238E27FC236}">
                    <a16:creationId xmlns:a16="http://schemas.microsoft.com/office/drawing/2014/main" id="{B55D3CCC-B635-64D6-0FCC-E6CE3E679295}"/>
                  </a:ext>
                </a:extLst>
              </p:cNvPr>
              <p:cNvSpPr txBox="1">
                <a:spLocks noChangeArrowheads="1"/>
              </p:cNvSpPr>
              <p:nvPr/>
            </p:nvSpPr>
            <p:spPr bwMode="auto">
              <a:xfrm>
                <a:off x="1488"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29030" name="Text Box 6">
                <a:extLst>
                  <a:ext uri="{FF2B5EF4-FFF2-40B4-BE49-F238E27FC236}">
                    <a16:creationId xmlns:a16="http://schemas.microsoft.com/office/drawing/2014/main" id="{48F45816-B8D6-E1BC-D1FC-8231A43679B4}"/>
                  </a:ext>
                </a:extLst>
              </p:cNvPr>
              <p:cNvSpPr txBox="1">
                <a:spLocks noChangeArrowheads="1"/>
              </p:cNvSpPr>
              <p:nvPr/>
            </p:nvSpPr>
            <p:spPr bwMode="auto">
              <a:xfrm>
                <a:off x="2287"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29031" name="Text Box 7">
                <a:extLst>
                  <a:ext uri="{FF2B5EF4-FFF2-40B4-BE49-F238E27FC236}">
                    <a16:creationId xmlns:a16="http://schemas.microsoft.com/office/drawing/2014/main" id="{A6788962-7106-39C1-A8FF-C35709E84862}"/>
                  </a:ext>
                </a:extLst>
              </p:cNvPr>
              <p:cNvSpPr txBox="1">
                <a:spLocks noChangeArrowheads="1"/>
              </p:cNvSpPr>
              <p:nvPr/>
            </p:nvSpPr>
            <p:spPr bwMode="auto">
              <a:xfrm>
                <a:off x="3153"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29032" name="Text Box 8">
                <a:extLst>
                  <a:ext uri="{FF2B5EF4-FFF2-40B4-BE49-F238E27FC236}">
                    <a16:creationId xmlns:a16="http://schemas.microsoft.com/office/drawing/2014/main" id="{854A818D-2C2D-67B8-C7A8-13924FCA90BE}"/>
                  </a:ext>
                </a:extLst>
              </p:cNvPr>
              <p:cNvSpPr txBox="1">
                <a:spLocks noChangeArrowheads="1"/>
              </p:cNvSpPr>
              <p:nvPr/>
            </p:nvSpPr>
            <p:spPr bwMode="auto">
              <a:xfrm>
                <a:off x="4818"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29033" name="Text Box 9">
                <a:extLst>
                  <a:ext uri="{FF2B5EF4-FFF2-40B4-BE49-F238E27FC236}">
                    <a16:creationId xmlns:a16="http://schemas.microsoft.com/office/drawing/2014/main" id="{AF461F02-2FCE-79B4-5B27-283A904799A5}"/>
                  </a:ext>
                </a:extLst>
              </p:cNvPr>
              <p:cNvSpPr txBox="1">
                <a:spLocks noChangeArrowheads="1"/>
              </p:cNvSpPr>
              <p:nvPr/>
            </p:nvSpPr>
            <p:spPr bwMode="auto">
              <a:xfrm>
                <a:off x="3818"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16</a:t>
                </a:r>
                <a:endParaRPr lang="en-US" altLang="en-US" sz="2000">
                  <a:solidFill>
                    <a:schemeClr val="accent1"/>
                  </a:solidFill>
                  <a:latin typeface="Helvetica" pitchFamily="2" charset="0"/>
                </a:endParaRPr>
              </a:p>
            </p:txBody>
          </p:sp>
        </p:grpSp>
        <p:sp>
          <p:nvSpPr>
            <p:cNvPr id="129034" name="Rectangle 10">
              <a:extLst>
                <a:ext uri="{FF2B5EF4-FFF2-40B4-BE49-F238E27FC236}">
                  <a16:creationId xmlns:a16="http://schemas.microsoft.com/office/drawing/2014/main" id="{16D45B8E-BE1E-0F13-F244-F0F7D694518A}"/>
                </a:ext>
              </a:extLst>
            </p:cNvPr>
            <p:cNvSpPr>
              <a:spLocks noChangeArrowheads="1"/>
            </p:cNvSpPr>
            <p:nvPr/>
          </p:nvSpPr>
          <p:spPr bwMode="auto">
            <a:xfrm>
              <a:off x="432" y="3120"/>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35" name="Line 11">
              <a:extLst>
                <a:ext uri="{FF2B5EF4-FFF2-40B4-BE49-F238E27FC236}">
                  <a16:creationId xmlns:a16="http://schemas.microsoft.com/office/drawing/2014/main" id="{253F12B0-C45C-650B-FD59-C239C085A929}"/>
                </a:ext>
              </a:extLst>
            </p:cNvPr>
            <p:cNvSpPr>
              <a:spLocks noChangeShapeType="1"/>
            </p:cNvSpPr>
            <p:nvPr/>
          </p:nvSpPr>
          <p:spPr bwMode="auto">
            <a:xfrm>
              <a:off x="1392"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36" name="Line 12">
              <a:extLst>
                <a:ext uri="{FF2B5EF4-FFF2-40B4-BE49-F238E27FC236}">
                  <a16:creationId xmlns:a16="http://schemas.microsoft.com/office/drawing/2014/main" id="{B5122A98-F17D-D60E-FB90-E1E4D6C297E7}"/>
                </a:ext>
              </a:extLst>
            </p:cNvPr>
            <p:cNvSpPr>
              <a:spLocks noChangeShapeType="1"/>
            </p:cNvSpPr>
            <p:nvPr/>
          </p:nvSpPr>
          <p:spPr bwMode="auto">
            <a:xfrm>
              <a:off x="2208"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37" name="Line 13">
              <a:extLst>
                <a:ext uri="{FF2B5EF4-FFF2-40B4-BE49-F238E27FC236}">
                  <a16:creationId xmlns:a16="http://schemas.microsoft.com/office/drawing/2014/main" id="{0D69E27B-0963-E4FA-807A-DA8ECEEBA194}"/>
                </a:ext>
              </a:extLst>
            </p:cNvPr>
            <p:cNvSpPr>
              <a:spLocks noChangeShapeType="1"/>
            </p:cNvSpPr>
            <p:nvPr/>
          </p:nvSpPr>
          <p:spPr bwMode="auto">
            <a:xfrm>
              <a:off x="2976"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38" name="Text Box 14">
              <a:extLst>
                <a:ext uri="{FF2B5EF4-FFF2-40B4-BE49-F238E27FC236}">
                  <a16:creationId xmlns:a16="http://schemas.microsoft.com/office/drawing/2014/main" id="{7C0BB0E0-86D9-6728-59E6-4BAF256F46DE}"/>
                </a:ext>
              </a:extLst>
            </p:cNvPr>
            <p:cNvSpPr txBox="1">
              <a:spLocks noChangeArrowheads="1"/>
            </p:cNvSpPr>
            <p:nvPr/>
          </p:nvSpPr>
          <p:spPr bwMode="auto">
            <a:xfrm>
              <a:off x="52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29039" name="Text Box 15">
              <a:extLst>
                <a:ext uri="{FF2B5EF4-FFF2-40B4-BE49-F238E27FC236}">
                  <a16:creationId xmlns:a16="http://schemas.microsoft.com/office/drawing/2014/main" id="{092034A6-4E53-E42E-7207-FD31675425D9}"/>
                </a:ext>
              </a:extLst>
            </p:cNvPr>
            <p:cNvSpPr txBox="1">
              <a:spLocks noChangeArrowheads="1"/>
            </p:cNvSpPr>
            <p:nvPr/>
          </p:nvSpPr>
          <p:spPr bwMode="auto">
            <a:xfrm>
              <a:off x="14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29040" name="Text Box 16">
              <a:extLst>
                <a:ext uri="{FF2B5EF4-FFF2-40B4-BE49-F238E27FC236}">
                  <a16:creationId xmlns:a16="http://schemas.microsoft.com/office/drawing/2014/main" id="{4EE32437-B075-413B-9C1C-2E99BF4C14EE}"/>
                </a:ext>
              </a:extLst>
            </p:cNvPr>
            <p:cNvSpPr txBox="1">
              <a:spLocks noChangeArrowheads="1"/>
            </p:cNvSpPr>
            <p:nvPr/>
          </p:nvSpPr>
          <p:spPr bwMode="auto">
            <a:xfrm>
              <a:off x="220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29041" name="Text Box 17">
              <a:extLst>
                <a:ext uri="{FF2B5EF4-FFF2-40B4-BE49-F238E27FC236}">
                  <a16:creationId xmlns:a16="http://schemas.microsoft.com/office/drawing/2014/main" id="{2DA8BD63-E635-83EA-884C-A008DBEA1A76}"/>
                </a:ext>
              </a:extLst>
            </p:cNvPr>
            <p:cNvSpPr txBox="1">
              <a:spLocks noChangeArrowheads="1"/>
            </p:cNvSpPr>
            <p:nvPr/>
          </p:nvSpPr>
          <p:spPr bwMode="auto">
            <a:xfrm>
              <a:off x="38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grpSp>
      <p:grpSp>
        <p:nvGrpSpPr>
          <p:cNvPr id="129042" name="Group 18">
            <a:extLst>
              <a:ext uri="{FF2B5EF4-FFF2-40B4-BE49-F238E27FC236}">
                <a16:creationId xmlns:a16="http://schemas.microsoft.com/office/drawing/2014/main" id="{270B8452-40D1-DC47-37C2-01AA6026324C}"/>
              </a:ext>
            </a:extLst>
          </p:cNvPr>
          <p:cNvGrpSpPr>
            <a:grpSpLocks/>
          </p:cNvGrpSpPr>
          <p:nvPr/>
        </p:nvGrpSpPr>
        <p:grpSpPr bwMode="auto">
          <a:xfrm>
            <a:off x="609600" y="2898775"/>
            <a:ext cx="8153400" cy="976312"/>
            <a:chOff x="432" y="3120"/>
            <a:chExt cx="5136" cy="615"/>
          </a:xfrm>
        </p:grpSpPr>
        <p:grpSp>
          <p:nvGrpSpPr>
            <p:cNvPr id="129043" name="Group 19">
              <a:extLst>
                <a:ext uri="{FF2B5EF4-FFF2-40B4-BE49-F238E27FC236}">
                  <a16:creationId xmlns:a16="http://schemas.microsoft.com/office/drawing/2014/main" id="{E1E47903-F5C0-FD8B-22E5-A341B6DEB8AB}"/>
                </a:ext>
              </a:extLst>
            </p:cNvPr>
            <p:cNvGrpSpPr>
              <a:grpSpLocks/>
            </p:cNvGrpSpPr>
            <p:nvPr/>
          </p:nvGrpSpPr>
          <p:grpSpPr bwMode="auto">
            <a:xfrm>
              <a:off x="499" y="3120"/>
              <a:ext cx="4647" cy="327"/>
              <a:chOff x="287" y="2496"/>
              <a:chExt cx="4647" cy="327"/>
            </a:xfrm>
          </p:grpSpPr>
          <p:sp>
            <p:nvSpPr>
              <p:cNvPr id="129044" name="Text Box 20">
                <a:extLst>
                  <a:ext uri="{FF2B5EF4-FFF2-40B4-BE49-F238E27FC236}">
                    <a16:creationId xmlns:a16="http://schemas.microsoft.com/office/drawing/2014/main" id="{530F9749-8C40-B53A-9094-52E4F93831ED}"/>
                  </a:ext>
                </a:extLst>
              </p:cNvPr>
              <p:cNvSpPr txBox="1">
                <a:spLocks noChangeArrowheads="1"/>
              </p:cNvSpPr>
              <p:nvPr/>
            </p:nvSpPr>
            <p:spPr bwMode="auto">
              <a:xfrm>
                <a:off x="287" y="2496"/>
                <a:ext cx="9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opcode</a:t>
                </a:r>
                <a:endParaRPr lang="en-US" altLang="en-US" sz="2000">
                  <a:solidFill>
                    <a:schemeClr val="accent1"/>
                  </a:solidFill>
                  <a:latin typeface="Helvetica" pitchFamily="2" charset="0"/>
                </a:endParaRPr>
              </a:p>
            </p:txBody>
          </p:sp>
          <p:sp>
            <p:nvSpPr>
              <p:cNvPr id="129045" name="Text Box 21">
                <a:extLst>
                  <a:ext uri="{FF2B5EF4-FFF2-40B4-BE49-F238E27FC236}">
                    <a16:creationId xmlns:a16="http://schemas.microsoft.com/office/drawing/2014/main" id="{B8A8F31C-D153-9F11-559F-C5029C7815D8}"/>
                  </a:ext>
                </a:extLst>
              </p:cNvPr>
              <p:cNvSpPr txBox="1">
                <a:spLocks noChangeArrowheads="1"/>
              </p:cNvSpPr>
              <p:nvPr/>
            </p:nvSpPr>
            <p:spPr bwMode="auto">
              <a:xfrm>
                <a:off x="1421"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rs</a:t>
                </a:r>
                <a:endParaRPr lang="en-US" altLang="en-US" sz="2000">
                  <a:solidFill>
                    <a:schemeClr val="accent1"/>
                  </a:solidFill>
                  <a:latin typeface="Helvetica" pitchFamily="2" charset="0"/>
                </a:endParaRPr>
              </a:p>
            </p:txBody>
          </p:sp>
          <p:sp>
            <p:nvSpPr>
              <p:cNvPr id="129046" name="Text Box 22">
                <a:extLst>
                  <a:ext uri="{FF2B5EF4-FFF2-40B4-BE49-F238E27FC236}">
                    <a16:creationId xmlns:a16="http://schemas.microsoft.com/office/drawing/2014/main" id="{08C6DFD9-F492-42C6-FB2B-6174BAB62D27}"/>
                  </a:ext>
                </a:extLst>
              </p:cNvPr>
              <p:cNvSpPr txBox="1">
                <a:spLocks noChangeArrowheads="1"/>
              </p:cNvSpPr>
              <p:nvPr/>
            </p:nvSpPr>
            <p:spPr bwMode="auto">
              <a:xfrm>
                <a:off x="2220"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rt</a:t>
                </a:r>
                <a:endParaRPr lang="en-US" altLang="en-US" sz="2000">
                  <a:solidFill>
                    <a:schemeClr val="accent1"/>
                  </a:solidFill>
                  <a:latin typeface="Helvetica" pitchFamily="2" charset="0"/>
                </a:endParaRPr>
              </a:p>
            </p:txBody>
          </p:sp>
          <p:sp>
            <p:nvSpPr>
              <p:cNvPr id="129047" name="Text Box 23">
                <a:extLst>
                  <a:ext uri="{FF2B5EF4-FFF2-40B4-BE49-F238E27FC236}">
                    <a16:creationId xmlns:a16="http://schemas.microsoft.com/office/drawing/2014/main" id="{1A5E50F6-261C-641B-0346-83C583EDB6B1}"/>
                  </a:ext>
                </a:extLst>
              </p:cNvPr>
              <p:cNvSpPr txBox="1">
                <a:spLocks noChangeArrowheads="1"/>
              </p:cNvSpPr>
              <p:nvPr/>
            </p:nvSpPr>
            <p:spPr bwMode="auto">
              <a:xfrm>
                <a:off x="3153"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29048" name="Text Box 24">
                <a:extLst>
                  <a:ext uri="{FF2B5EF4-FFF2-40B4-BE49-F238E27FC236}">
                    <a16:creationId xmlns:a16="http://schemas.microsoft.com/office/drawing/2014/main" id="{26274950-A5D7-DEFA-9FF5-C460154961F7}"/>
                  </a:ext>
                </a:extLst>
              </p:cNvPr>
              <p:cNvSpPr txBox="1">
                <a:spLocks noChangeArrowheads="1"/>
              </p:cNvSpPr>
              <p:nvPr/>
            </p:nvSpPr>
            <p:spPr bwMode="auto">
              <a:xfrm>
                <a:off x="4818"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29049" name="Text Box 25">
                <a:extLst>
                  <a:ext uri="{FF2B5EF4-FFF2-40B4-BE49-F238E27FC236}">
                    <a16:creationId xmlns:a16="http://schemas.microsoft.com/office/drawing/2014/main" id="{D1EB45D2-C762-741A-7024-A2155E4CB1D3}"/>
                  </a:ext>
                </a:extLst>
              </p:cNvPr>
              <p:cNvSpPr txBox="1">
                <a:spLocks noChangeArrowheads="1"/>
              </p:cNvSpPr>
              <p:nvPr/>
            </p:nvSpPr>
            <p:spPr bwMode="auto">
              <a:xfrm>
                <a:off x="3347" y="2496"/>
                <a:ext cx="13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immediate</a:t>
                </a:r>
                <a:endParaRPr lang="en-US" altLang="en-US" sz="2000">
                  <a:solidFill>
                    <a:schemeClr val="accent1"/>
                  </a:solidFill>
                  <a:latin typeface="Helvetica" pitchFamily="2" charset="0"/>
                </a:endParaRPr>
              </a:p>
            </p:txBody>
          </p:sp>
        </p:grpSp>
        <p:sp>
          <p:nvSpPr>
            <p:cNvPr id="129050" name="Rectangle 26">
              <a:extLst>
                <a:ext uri="{FF2B5EF4-FFF2-40B4-BE49-F238E27FC236}">
                  <a16:creationId xmlns:a16="http://schemas.microsoft.com/office/drawing/2014/main" id="{4EE40159-25D3-16CB-3CB1-BB202424F9C3}"/>
                </a:ext>
              </a:extLst>
            </p:cNvPr>
            <p:cNvSpPr>
              <a:spLocks noChangeArrowheads="1"/>
            </p:cNvSpPr>
            <p:nvPr/>
          </p:nvSpPr>
          <p:spPr bwMode="auto">
            <a:xfrm>
              <a:off x="432" y="3120"/>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51" name="Line 27">
              <a:extLst>
                <a:ext uri="{FF2B5EF4-FFF2-40B4-BE49-F238E27FC236}">
                  <a16:creationId xmlns:a16="http://schemas.microsoft.com/office/drawing/2014/main" id="{262BAC7E-CE45-D9EB-D541-23EAEB3CA1E5}"/>
                </a:ext>
              </a:extLst>
            </p:cNvPr>
            <p:cNvSpPr>
              <a:spLocks noChangeShapeType="1"/>
            </p:cNvSpPr>
            <p:nvPr/>
          </p:nvSpPr>
          <p:spPr bwMode="auto">
            <a:xfrm>
              <a:off x="1392"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52" name="Line 28">
              <a:extLst>
                <a:ext uri="{FF2B5EF4-FFF2-40B4-BE49-F238E27FC236}">
                  <a16:creationId xmlns:a16="http://schemas.microsoft.com/office/drawing/2014/main" id="{822FA54B-38A2-3BBB-7882-D8E6AE2D42AB}"/>
                </a:ext>
              </a:extLst>
            </p:cNvPr>
            <p:cNvSpPr>
              <a:spLocks noChangeShapeType="1"/>
            </p:cNvSpPr>
            <p:nvPr/>
          </p:nvSpPr>
          <p:spPr bwMode="auto">
            <a:xfrm>
              <a:off x="2208"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53" name="Line 29">
              <a:extLst>
                <a:ext uri="{FF2B5EF4-FFF2-40B4-BE49-F238E27FC236}">
                  <a16:creationId xmlns:a16="http://schemas.microsoft.com/office/drawing/2014/main" id="{BC9AAA20-CF38-298E-CB86-29F7E3E65D22}"/>
                </a:ext>
              </a:extLst>
            </p:cNvPr>
            <p:cNvSpPr>
              <a:spLocks noChangeShapeType="1"/>
            </p:cNvSpPr>
            <p:nvPr/>
          </p:nvSpPr>
          <p:spPr bwMode="auto">
            <a:xfrm>
              <a:off x="2976"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054" name="Text Box 30">
              <a:extLst>
                <a:ext uri="{FF2B5EF4-FFF2-40B4-BE49-F238E27FC236}">
                  <a16:creationId xmlns:a16="http://schemas.microsoft.com/office/drawing/2014/main" id="{E43AA001-F93D-4390-805A-30379F0A7F8A}"/>
                </a:ext>
              </a:extLst>
            </p:cNvPr>
            <p:cNvSpPr txBox="1">
              <a:spLocks noChangeArrowheads="1"/>
            </p:cNvSpPr>
            <p:nvPr/>
          </p:nvSpPr>
          <p:spPr bwMode="auto">
            <a:xfrm>
              <a:off x="52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29055" name="Text Box 31">
              <a:extLst>
                <a:ext uri="{FF2B5EF4-FFF2-40B4-BE49-F238E27FC236}">
                  <a16:creationId xmlns:a16="http://schemas.microsoft.com/office/drawing/2014/main" id="{6CAEBC07-7D5C-C354-EE80-1C7C4C13A624}"/>
                </a:ext>
              </a:extLst>
            </p:cNvPr>
            <p:cNvSpPr txBox="1">
              <a:spLocks noChangeArrowheads="1"/>
            </p:cNvSpPr>
            <p:nvPr/>
          </p:nvSpPr>
          <p:spPr bwMode="auto">
            <a:xfrm>
              <a:off x="14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29056" name="Text Box 32">
              <a:extLst>
                <a:ext uri="{FF2B5EF4-FFF2-40B4-BE49-F238E27FC236}">
                  <a16:creationId xmlns:a16="http://schemas.microsoft.com/office/drawing/2014/main" id="{8B166F94-EB92-91F8-C10B-65660BC9DB12}"/>
                </a:ext>
              </a:extLst>
            </p:cNvPr>
            <p:cNvSpPr txBox="1">
              <a:spLocks noChangeArrowheads="1"/>
            </p:cNvSpPr>
            <p:nvPr/>
          </p:nvSpPr>
          <p:spPr bwMode="auto">
            <a:xfrm>
              <a:off x="220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29057" name="Text Box 33">
              <a:extLst>
                <a:ext uri="{FF2B5EF4-FFF2-40B4-BE49-F238E27FC236}">
                  <a16:creationId xmlns:a16="http://schemas.microsoft.com/office/drawing/2014/main" id="{E017B5FB-55B3-E37C-8F0F-8129E89EDBC4}"/>
                </a:ext>
              </a:extLst>
            </p:cNvPr>
            <p:cNvSpPr txBox="1">
              <a:spLocks noChangeArrowheads="1"/>
            </p:cNvSpPr>
            <p:nvPr/>
          </p:nvSpPr>
          <p:spPr bwMode="auto">
            <a:xfrm>
              <a:off x="38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grpSp>
      <p:sp>
        <p:nvSpPr>
          <p:cNvPr id="129058" name="Rectangle 34">
            <a:extLst>
              <a:ext uri="{FF2B5EF4-FFF2-40B4-BE49-F238E27FC236}">
                <a16:creationId xmlns:a16="http://schemas.microsoft.com/office/drawing/2014/main" id="{F778CD1F-F05B-4147-2652-720062108775}"/>
              </a:ext>
            </a:extLst>
          </p:cNvPr>
          <p:cNvSpPr>
            <a:spLocks noGrp="1" noChangeArrowheads="1"/>
          </p:cNvSpPr>
          <p:nvPr>
            <p:ph type="title"/>
          </p:nvPr>
        </p:nvSpPr>
        <p:spPr/>
        <p:txBody>
          <a:bodyPr/>
          <a:lstStyle/>
          <a:p>
            <a:r>
              <a:rPr lang="en-US" altLang="en-US"/>
              <a:t>I-Format Instructions (2/4)</a:t>
            </a:r>
          </a:p>
        </p:txBody>
      </p:sp>
      <p:sp>
        <p:nvSpPr>
          <p:cNvPr id="129059" name="Rectangle 35">
            <a:extLst>
              <a:ext uri="{FF2B5EF4-FFF2-40B4-BE49-F238E27FC236}">
                <a16:creationId xmlns:a16="http://schemas.microsoft.com/office/drawing/2014/main" id="{C1EA4263-886F-A967-17CE-34AB6AEB3423}"/>
              </a:ext>
            </a:extLst>
          </p:cNvPr>
          <p:cNvSpPr>
            <a:spLocks noGrp="1" noChangeArrowheads="1"/>
          </p:cNvSpPr>
          <p:nvPr>
            <p:ph type="body" idx="1"/>
          </p:nvPr>
        </p:nvSpPr>
        <p:spPr>
          <a:xfrm>
            <a:off x="304800" y="1417637"/>
            <a:ext cx="8229600" cy="4525963"/>
          </a:xfrm>
        </p:spPr>
        <p:txBody>
          <a:bodyPr/>
          <a:lstStyle/>
          <a:p>
            <a:r>
              <a:rPr lang="en-US" altLang="en-US"/>
              <a:t>Define four fields of the following number of bits each: 6 + 5 + 5 + 16 = 32</a:t>
            </a:r>
          </a:p>
          <a:p>
            <a:endParaRPr lang="en-US" altLang="en-US"/>
          </a:p>
          <a:p>
            <a:endParaRPr lang="en-US" altLang="en-US"/>
          </a:p>
          <a:p>
            <a:pPr lvl="1"/>
            <a:r>
              <a:rPr lang="en-US" altLang="en-US"/>
              <a:t>Again, each field has a name</a:t>
            </a:r>
          </a:p>
          <a:p>
            <a:pPr lvl="1"/>
            <a:r>
              <a:rPr lang="en-US" altLang="en-US"/>
              <a:t>Design key</a:t>
            </a:r>
          </a:p>
          <a:p>
            <a:pPr lvl="2"/>
            <a:r>
              <a:rPr lang="en-US" altLang="en-US"/>
              <a:t>Only one field is inconsistent with R-format</a:t>
            </a:r>
          </a:p>
          <a:p>
            <a:pPr lvl="2"/>
            <a:r>
              <a:rPr lang="en-US" altLang="en-US"/>
              <a:t>Most importantly, opcode is still in the same location</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BDB862C8-3238-15E6-E17C-56F5FE6AD8A6}"/>
              </a:ext>
            </a:extLst>
          </p:cNvPr>
          <p:cNvSpPr>
            <a:spLocks noGrp="1" noChangeArrowheads="1"/>
          </p:cNvSpPr>
          <p:nvPr>
            <p:ph type="title"/>
          </p:nvPr>
        </p:nvSpPr>
        <p:spPr>
          <a:xfrm>
            <a:off x="457200" y="0"/>
            <a:ext cx="8229600" cy="1143000"/>
          </a:xfrm>
        </p:spPr>
        <p:txBody>
          <a:bodyPr/>
          <a:lstStyle/>
          <a:p>
            <a:r>
              <a:rPr lang="en-US" altLang="en-US"/>
              <a:t>I-Format Instructions (3/4)</a:t>
            </a:r>
          </a:p>
        </p:txBody>
      </p:sp>
      <p:sp>
        <p:nvSpPr>
          <p:cNvPr id="131075" name="Rectangle 3">
            <a:extLst>
              <a:ext uri="{FF2B5EF4-FFF2-40B4-BE49-F238E27FC236}">
                <a16:creationId xmlns:a16="http://schemas.microsoft.com/office/drawing/2014/main" id="{73CAD9EF-6F5C-1019-315F-6AA1E160DB65}"/>
              </a:ext>
            </a:extLst>
          </p:cNvPr>
          <p:cNvSpPr>
            <a:spLocks noGrp="1" noChangeArrowheads="1"/>
          </p:cNvSpPr>
          <p:nvPr>
            <p:ph type="body" idx="1"/>
          </p:nvPr>
        </p:nvSpPr>
        <p:spPr>
          <a:xfrm>
            <a:off x="457200" y="2505075"/>
            <a:ext cx="8229600" cy="3621088"/>
          </a:xfrm>
        </p:spPr>
        <p:txBody>
          <a:bodyPr/>
          <a:lstStyle/>
          <a:p>
            <a:r>
              <a:rPr lang="en-US" altLang="en-US">
                <a:solidFill>
                  <a:srgbClr val="A50021"/>
                </a:solidFill>
              </a:rPr>
              <a:t>opcode</a:t>
            </a:r>
            <a:r>
              <a:rPr lang="en-US" altLang="en-US"/>
              <a:t>: uniquely specifies an instruction</a:t>
            </a:r>
          </a:p>
          <a:p>
            <a:pPr lvl="1"/>
            <a:r>
              <a:rPr lang="en-US" altLang="en-US"/>
              <a:t>No funct field</a:t>
            </a:r>
          </a:p>
          <a:p>
            <a:r>
              <a:rPr lang="en-US" altLang="en-US">
                <a:solidFill>
                  <a:srgbClr val="A50021"/>
                </a:solidFill>
              </a:rPr>
              <a:t>rs</a:t>
            </a:r>
            <a:r>
              <a:rPr lang="en-US" altLang="en-US"/>
              <a:t>: specifies the only register operand (if there is one)</a:t>
            </a:r>
          </a:p>
          <a:p>
            <a:r>
              <a:rPr lang="en-US" altLang="en-US">
                <a:solidFill>
                  <a:srgbClr val="A50021"/>
                </a:solidFill>
              </a:rPr>
              <a:t>rt</a:t>
            </a:r>
            <a:r>
              <a:rPr lang="en-US" altLang="en-US"/>
              <a:t>: specifies register which will receive result of computation </a:t>
            </a:r>
          </a:p>
          <a:p>
            <a:pPr lvl="1"/>
            <a:r>
              <a:rPr lang="en-US" altLang="en-US"/>
              <a:t>This is why it’s called the target register “rt”</a:t>
            </a:r>
          </a:p>
        </p:txBody>
      </p:sp>
      <p:grpSp>
        <p:nvGrpSpPr>
          <p:cNvPr id="131076" name="Group 4">
            <a:extLst>
              <a:ext uri="{FF2B5EF4-FFF2-40B4-BE49-F238E27FC236}">
                <a16:creationId xmlns:a16="http://schemas.microsoft.com/office/drawing/2014/main" id="{B7D000BD-AAA9-0C01-4F01-7FFF16996616}"/>
              </a:ext>
            </a:extLst>
          </p:cNvPr>
          <p:cNvGrpSpPr>
            <a:grpSpLocks/>
          </p:cNvGrpSpPr>
          <p:nvPr/>
        </p:nvGrpSpPr>
        <p:grpSpPr bwMode="auto">
          <a:xfrm>
            <a:off x="609600" y="990600"/>
            <a:ext cx="8153400" cy="976313"/>
            <a:chOff x="432" y="3120"/>
            <a:chExt cx="5136" cy="615"/>
          </a:xfrm>
        </p:grpSpPr>
        <p:grpSp>
          <p:nvGrpSpPr>
            <p:cNvPr id="131077" name="Group 5">
              <a:extLst>
                <a:ext uri="{FF2B5EF4-FFF2-40B4-BE49-F238E27FC236}">
                  <a16:creationId xmlns:a16="http://schemas.microsoft.com/office/drawing/2014/main" id="{1AEECE3B-14C4-D266-020E-9241F6131BEC}"/>
                </a:ext>
              </a:extLst>
            </p:cNvPr>
            <p:cNvGrpSpPr>
              <a:grpSpLocks/>
            </p:cNvGrpSpPr>
            <p:nvPr/>
          </p:nvGrpSpPr>
          <p:grpSpPr bwMode="auto">
            <a:xfrm>
              <a:off x="835" y="3120"/>
              <a:ext cx="4311" cy="327"/>
              <a:chOff x="623" y="2496"/>
              <a:chExt cx="4311" cy="327"/>
            </a:xfrm>
          </p:grpSpPr>
          <p:sp>
            <p:nvSpPr>
              <p:cNvPr id="131078" name="Text Box 6">
                <a:extLst>
                  <a:ext uri="{FF2B5EF4-FFF2-40B4-BE49-F238E27FC236}">
                    <a16:creationId xmlns:a16="http://schemas.microsoft.com/office/drawing/2014/main" id="{D75EE791-A5B6-058E-E288-E9ABBF20C416}"/>
                  </a:ext>
                </a:extLst>
              </p:cNvPr>
              <p:cNvSpPr txBox="1">
                <a:spLocks noChangeArrowheads="1"/>
              </p:cNvSpPr>
              <p:nvPr/>
            </p:nvSpPr>
            <p:spPr bwMode="auto">
              <a:xfrm>
                <a:off x="623"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6</a:t>
                </a:r>
                <a:endParaRPr lang="en-US" altLang="en-US" sz="2000">
                  <a:solidFill>
                    <a:schemeClr val="accent1"/>
                  </a:solidFill>
                  <a:latin typeface="Helvetica" pitchFamily="2" charset="0"/>
                </a:endParaRPr>
              </a:p>
            </p:txBody>
          </p:sp>
          <p:sp>
            <p:nvSpPr>
              <p:cNvPr id="131079" name="Text Box 7">
                <a:extLst>
                  <a:ext uri="{FF2B5EF4-FFF2-40B4-BE49-F238E27FC236}">
                    <a16:creationId xmlns:a16="http://schemas.microsoft.com/office/drawing/2014/main" id="{AA769576-C43E-7F9D-C6E8-75580DC2537D}"/>
                  </a:ext>
                </a:extLst>
              </p:cNvPr>
              <p:cNvSpPr txBox="1">
                <a:spLocks noChangeArrowheads="1"/>
              </p:cNvSpPr>
              <p:nvPr/>
            </p:nvSpPr>
            <p:spPr bwMode="auto">
              <a:xfrm>
                <a:off x="1488"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31080" name="Text Box 8">
                <a:extLst>
                  <a:ext uri="{FF2B5EF4-FFF2-40B4-BE49-F238E27FC236}">
                    <a16:creationId xmlns:a16="http://schemas.microsoft.com/office/drawing/2014/main" id="{0E6A5938-BEDA-D793-E5CB-2C28367F331B}"/>
                  </a:ext>
                </a:extLst>
              </p:cNvPr>
              <p:cNvSpPr txBox="1">
                <a:spLocks noChangeArrowheads="1"/>
              </p:cNvSpPr>
              <p:nvPr/>
            </p:nvSpPr>
            <p:spPr bwMode="auto">
              <a:xfrm>
                <a:off x="2287"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a:t>
                </a:r>
                <a:endParaRPr lang="en-US" altLang="en-US" sz="2000">
                  <a:solidFill>
                    <a:schemeClr val="accent1"/>
                  </a:solidFill>
                  <a:latin typeface="Helvetica" pitchFamily="2" charset="0"/>
                </a:endParaRPr>
              </a:p>
            </p:txBody>
          </p:sp>
          <p:sp>
            <p:nvSpPr>
              <p:cNvPr id="131081" name="Text Box 9">
                <a:extLst>
                  <a:ext uri="{FF2B5EF4-FFF2-40B4-BE49-F238E27FC236}">
                    <a16:creationId xmlns:a16="http://schemas.microsoft.com/office/drawing/2014/main" id="{D60D17A9-B0EB-FC5D-630E-D45AFDCFC0C8}"/>
                  </a:ext>
                </a:extLst>
              </p:cNvPr>
              <p:cNvSpPr txBox="1">
                <a:spLocks noChangeArrowheads="1"/>
              </p:cNvSpPr>
              <p:nvPr/>
            </p:nvSpPr>
            <p:spPr bwMode="auto">
              <a:xfrm>
                <a:off x="3153"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31082" name="Text Box 10">
                <a:extLst>
                  <a:ext uri="{FF2B5EF4-FFF2-40B4-BE49-F238E27FC236}">
                    <a16:creationId xmlns:a16="http://schemas.microsoft.com/office/drawing/2014/main" id="{4E797234-F9DD-DDD0-F5B4-CC5C07F9124B}"/>
                  </a:ext>
                </a:extLst>
              </p:cNvPr>
              <p:cNvSpPr txBox="1">
                <a:spLocks noChangeArrowheads="1"/>
              </p:cNvSpPr>
              <p:nvPr/>
            </p:nvSpPr>
            <p:spPr bwMode="auto">
              <a:xfrm>
                <a:off x="4818"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31083" name="Text Box 11">
                <a:extLst>
                  <a:ext uri="{FF2B5EF4-FFF2-40B4-BE49-F238E27FC236}">
                    <a16:creationId xmlns:a16="http://schemas.microsoft.com/office/drawing/2014/main" id="{4FE8D619-3472-BE9E-0D6D-1030CB664F0F}"/>
                  </a:ext>
                </a:extLst>
              </p:cNvPr>
              <p:cNvSpPr txBox="1">
                <a:spLocks noChangeArrowheads="1"/>
              </p:cNvSpPr>
              <p:nvPr/>
            </p:nvSpPr>
            <p:spPr bwMode="auto">
              <a:xfrm>
                <a:off x="3818"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16</a:t>
                </a:r>
                <a:endParaRPr lang="en-US" altLang="en-US" sz="2000">
                  <a:solidFill>
                    <a:schemeClr val="accent1"/>
                  </a:solidFill>
                  <a:latin typeface="Helvetica" pitchFamily="2" charset="0"/>
                </a:endParaRPr>
              </a:p>
            </p:txBody>
          </p:sp>
        </p:grpSp>
        <p:sp>
          <p:nvSpPr>
            <p:cNvPr id="131084" name="Rectangle 12">
              <a:extLst>
                <a:ext uri="{FF2B5EF4-FFF2-40B4-BE49-F238E27FC236}">
                  <a16:creationId xmlns:a16="http://schemas.microsoft.com/office/drawing/2014/main" id="{6F60F8C8-2B19-2B28-7A72-B41B69BCA913}"/>
                </a:ext>
              </a:extLst>
            </p:cNvPr>
            <p:cNvSpPr>
              <a:spLocks noChangeArrowheads="1"/>
            </p:cNvSpPr>
            <p:nvPr/>
          </p:nvSpPr>
          <p:spPr bwMode="auto">
            <a:xfrm>
              <a:off x="432" y="3120"/>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85" name="Line 13">
              <a:extLst>
                <a:ext uri="{FF2B5EF4-FFF2-40B4-BE49-F238E27FC236}">
                  <a16:creationId xmlns:a16="http://schemas.microsoft.com/office/drawing/2014/main" id="{851B452A-34E9-F53E-069B-19FBAB60D2BC}"/>
                </a:ext>
              </a:extLst>
            </p:cNvPr>
            <p:cNvSpPr>
              <a:spLocks noChangeShapeType="1"/>
            </p:cNvSpPr>
            <p:nvPr/>
          </p:nvSpPr>
          <p:spPr bwMode="auto">
            <a:xfrm>
              <a:off x="1392"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86" name="Line 14">
              <a:extLst>
                <a:ext uri="{FF2B5EF4-FFF2-40B4-BE49-F238E27FC236}">
                  <a16:creationId xmlns:a16="http://schemas.microsoft.com/office/drawing/2014/main" id="{879F5683-AA75-9A73-8FD6-6E3007A016BE}"/>
                </a:ext>
              </a:extLst>
            </p:cNvPr>
            <p:cNvSpPr>
              <a:spLocks noChangeShapeType="1"/>
            </p:cNvSpPr>
            <p:nvPr/>
          </p:nvSpPr>
          <p:spPr bwMode="auto">
            <a:xfrm>
              <a:off x="2208"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87" name="Line 15">
              <a:extLst>
                <a:ext uri="{FF2B5EF4-FFF2-40B4-BE49-F238E27FC236}">
                  <a16:creationId xmlns:a16="http://schemas.microsoft.com/office/drawing/2014/main" id="{87008BFE-B71A-7713-61D7-59325CB7B56A}"/>
                </a:ext>
              </a:extLst>
            </p:cNvPr>
            <p:cNvSpPr>
              <a:spLocks noChangeShapeType="1"/>
            </p:cNvSpPr>
            <p:nvPr/>
          </p:nvSpPr>
          <p:spPr bwMode="auto">
            <a:xfrm>
              <a:off x="2976"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088" name="Text Box 16">
              <a:extLst>
                <a:ext uri="{FF2B5EF4-FFF2-40B4-BE49-F238E27FC236}">
                  <a16:creationId xmlns:a16="http://schemas.microsoft.com/office/drawing/2014/main" id="{681F097D-B064-410B-DD37-7A5726064407}"/>
                </a:ext>
              </a:extLst>
            </p:cNvPr>
            <p:cNvSpPr txBox="1">
              <a:spLocks noChangeArrowheads="1"/>
            </p:cNvSpPr>
            <p:nvPr/>
          </p:nvSpPr>
          <p:spPr bwMode="auto">
            <a:xfrm>
              <a:off x="52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1089" name="Text Box 17">
              <a:extLst>
                <a:ext uri="{FF2B5EF4-FFF2-40B4-BE49-F238E27FC236}">
                  <a16:creationId xmlns:a16="http://schemas.microsoft.com/office/drawing/2014/main" id="{43D7C72D-E2F9-3703-1CED-E84517098F6A}"/>
                </a:ext>
              </a:extLst>
            </p:cNvPr>
            <p:cNvSpPr txBox="1">
              <a:spLocks noChangeArrowheads="1"/>
            </p:cNvSpPr>
            <p:nvPr/>
          </p:nvSpPr>
          <p:spPr bwMode="auto">
            <a:xfrm>
              <a:off x="14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1090" name="Text Box 18">
              <a:extLst>
                <a:ext uri="{FF2B5EF4-FFF2-40B4-BE49-F238E27FC236}">
                  <a16:creationId xmlns:a16="http://schemas.microsoft.com/office/drawing/2014/main" id="{F0C17D91-841A-707B-64D6-135089DF14ED}"/>
                </a:ext>
              </a:extLst>
            </p:cNvPr>
            <p:cNvSpPr txBox="1">
              <a:spLocks noChangeArrowheads="1"/>
            </p:cNvSpPr>
            <p:nvPr/>
          </p:nvSpPr>
          <p:spPr bwMode="auto">
            <a:xfrm>
              <a:off x="220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1091" name="Text Box 19">
              <a:extLst>
                <a:ext uri="{FF2B5EF4-FFF2-40B4-BE49-F238E27FC236}">
                  <a16:creationId xmlns:a16="http://schemas.microsoft.com/office/drawing/2014/main" id="{89585667-142C-2BEC-56A0-0813FF2384AE}"/>
                </a:ext>
              </a:extLst>
            </p:cNvPr>
            <p:cNvSpPr txBox="1">
              <a:spLocks noChangeArrowheads="1"/>
            </p:cNvSpPr>
            <p:nvPr/>
          </p:nvSpPr>
          <p:spPr bwMode="auto">
            <a:xfrm>
              <a:off x="38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grpSp>
      <p:grpSp>
        <p:nvGrpSpPr>
          <p:cNvPr id="131092" name="Group 20">
            <a:extLst>
              <a:ext uri="{FF2B5EF4-FFF2-40B4-BE49-F238E27FC236}">
                <a16:creationId xmlns:a16="http://schemas.microsoft.com/office/drawing/2014/main" id="{3EB6BE5C-B132-3006-BBE6-B44CB5AC6A1B}"/>
              </a:ext>
            </a:extLst>
          </p:cNvPr>
          <p:cNvGrpSpPr>
            <a:grpSpLocks/>
          </p:cNvGrpSpPr>
          <p:nvPr/>
        </p:nvGrpSpPr>
        <p:grpSpPr bwMode="auto">
          <a:xfrm>
            <a:off x="609600" y="1452563"/>
            <a:ext cx="8153400" cy="976312"/>
            <a:chOff x="432" y="3120"/>
            <a:chExt cx="5136" cy="615"/>
          </a:xfrm>
        </p:grpSpPr>
        <p:grpSp>
          <p:nvGrpSpPr>
            <p:cNvPr id="131093" name="Group 21">
              <a:extLst>
                <a:ext uri="{FF2B5EF4-FFF2-40B4-BE49-F238E27FC236}">
                  <a16:creationId xmlns:a16="http://schemas.microsoft.com/office/drawing/2014/main" id="{B5779980-80FE-EE86-D80C-F5875AA9A7AA}"/>
                </a:ext>
              </a:extLst>
            </p:cNvPr>
            <p:cNvGrpSpPr>
              <a:grpSpLocks/>
            </p:cNvGrpSpPr>
            <p:nvPr/>
          </p:nvGrpSpPr>
          <p:grpSpPr bwMode="auto">
            <a:xfrm>
              <a:off x="499" y="3120"/>
              <a:ext cx="4647" cy="327"/>
              <a:chOff x="287" y="2496"/>
              <a:chExt cx="4647" cy="327"/>
            </a:xfrm>
          </p:grpSpPr>
          <p:sp>
            <p:nvSpPr>
              <p:cNvPr id="131094" name="Text Box 22">
                <a:extLst>
                  <a:ext uri="{FF2B5EF4-FFF2-40B4-BE49-F238E27FC236}">
                    <a16:creationId xmlns:a16="http://schemas.microsoft.com/office/drawing/2014/main" id="{7A287710-2D5C-24CA-E26B-F07078D2911B}"/>
                  </a:ext>
                </a:extLst>
              </p:cNvPr>
              <p:cNvSpPr txBox="1">
                <a:spLocks noChangeArrowheads="1"/>
              </p:cNvSpPr>
              <p:nvPr/>
            </p:nvSpPr>
            <p:spPr bwMode="auto">
              <a:xfrm>
                <a:off x="287" y="2496"/>
                <a:ext cx="9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opcode</a:t>
                </a:r>
                <a:endParaRPr lang="en-US" altLang="en-US" sz="2000">
                  <a:solidFill>
                    <a:schemeClr val="accent1"/>
                  </a:solidFill>
                  <a:latin typeface="Helvetica" pitchFamily="2" charset="0"/>
                </a:endParaRPr>
              </a:p>
            </p:txBody>
          </p:sp>
          <p:sp>
            <p:nvSpPr>
              <p:cNvPr id="131095" name="Text Box 23">
                <a:extLst>
                  <a:ext uri="{FF2B5EF4-FFF2-40B4-BE49-F238E27FC236}">
                    <a16:creationId xmlns:a16="http://schemas.microsoft.com/office/drawing/2014/main" id="{9F54225F-C54D-F16F-C068-DC8EF6796EE7}"/>
                  </a:ext>
                </a:extLst>
              </p:cNvPr>
              <p:cNvSpPr txBox="1">
                <a:spLocks noChangeArrowheads="1"/>
              </p:cNvSpPr>
              <p:nvPr/>
            </p:nvSpPr>
            <p:spPr bwMode="auto">
              <a:xfrm>
                <a:off x="1421"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rs</a:t>
                </a:r>
                <a:endParaRPr lang="en-US" altLang="en-US" sz="2000">
                  <a:solidFill>
                    <a:schemeClr val="accent1"/>
                  </a:solidFill>
                  <a:latin typeface="Helvetica" pitchFamily="2" charset="0"/>
                </a:endParaRPr>
              </a:p>
            </p:txBody>
          </p:sp>
          <p:sp>
            <p:nvSpPr>
              <p:cNvPr id="131096" name="Text Box 24">
                <a:extLst>
                  <a:ext uri="{FF2B5EF4-FFF2-40B4-BE49-F238E27FC236}">
                    <a16:creationId xmlns:a16="http://schemas.microsoft.com/office/drawing/2014/main" id="{A5E89C98-D82A-C9C2-8F14-425546AFEF12}"/>
                  </a:ext>
                </a:extLst>
              </p:cNvPr>
              <p:cNvSpPr txBox="1">
                <a:spLocks noChangeArrowheads="1"/>
              </p:cNvSpPr>
              <p:nvPr/>
            </p:nvSpPr>
            <p:spPr bwMode="auto">
              <a:xfrm>
                <a:off x="2220"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rt</a:t>
                </a:r>
                <a:endParaRPr lang="en-US" altLang="en-US" sz="2000">
                  <a:solidFill>
                    <a:schemeClr val="accent1"/>
                  </a:solidFill>
                  <a:latin typeface="Helvetica" pitchFamily="2" charset="0"/>
                </a:endParaRPr>
              </a:p>
            </p:txBody>
          </p:sp>
          <p:sp>
            <p:nvSpPr>
              <p:cNvPr id="131097" name="Text Box 25">
                <a:extLst>
                  <a:ext uri="{FF2B5EF4-FFF2-40B4-BE49-F238E27FC236}">
                    <a16:creationId xmlns:a16="http://schemas.microsoft.com/office/drawing/2014/main" id="{08BACCAC-25BD-3B2D-6403-B0E1F606DD40}"/>
                  </a:ext>
                </a:extLst>
              </p:cNvPr>
              <p:cNvSpPr txBox="1">
                <a:spLocks noChangeArrowheads="1"/>
              </p:cNvSpPr>
              <p:nvPr/>
            </p:nvSpPr>
            <p:spPr bwMode="auto">
              <a:xfrm>
                <a:off x="3153"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31098" name="Text Box 26">
                <a:extLst>
                  <a:ext uri="{FF2B5EF4-FFF2-40B4-BE49-F238E27FC236}">
                    <a16:creationId xmlns:a16="http://schemas.microsoft.com/office/drawing/2014/main" id="{22C31B60-791E-3887-84A0-D8FDCB9467B4}"/>
                  </a:ext>
                </a:extLst>
              </p:cNvPr>
              <p:cNvSpPr txBox="1">
                <a:spLocks noChangeArrowheads="1"/>
              </p:cNvSpPr>
              <p:nvPr/>
            </p:nvSpPr>
            <p:spPr bwMode="auto">
              <a:xfrm>
                <a:off x="4818"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31099" name="Text Box 27">
                <a:extLst>
                  <a:ext uri="{FF2B5EF4-FFF2-40B4-BE49-F238E27FC236}">
                    <a16:creationId xmlns:a16="http://schemas.microsoft.com/office/drawing/2014/main" id="{91BB4CDC-0028-419F-A508-A41B572A9BCA}"/>
                  </a:ext>
                </a:extLst>
              </p:cNvPr>
              <p:cNvSpPr txBox="1">
                <a:spLocks noChangeArrowheads="1"/>
              </p:cNvSpPr>
              <p:nvPr/>
            </p:nvSpPr>
            <p:spPr bwMode="auto">
              <a:xfrm>
                <a:off x="3347" y="2496"/>
                <a:ext cx="13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immediate</a:t>
                </a:r>
                <a:endParaRPr lang="en-US" altLang="en-US" sz="2000">
                  <a:solidFill>
                    <a:schemeClr val="accent1"/>
                  </a:solidFill>
                  <a:latin typeface="Helvetica" pitchFamily="2" charset="0"/>
                </a:endParaRPr>
              </a:p>
            </p:txBody>
          </p:sp>
        </p:grpSp>
        <p:sp>
          <p:nvSpPr>
            <p:cNvPr id="131100" name="Rectangle 28">
              <a:extLst>
                <a:ext uri="{FF2B5EF4-FFF2-40B4-BE49-F238E27FC236}">
                  <a16:creationId xmlns:a16="http://schemas.microsoft.com/office/drawing/2014/main" id="{CF48FE5D-FB94-172E-390A-5A2D7D8A3FCE}"/>
                </a:ext>
              </a:extLst>
            </p:cNvPr>
            <p:cNvSpPr>
              <a:spLocks noChangeArrowheads="1"/>
            </p:cNvSpPr>
            <p:nvPr/>
          </p:nvSpPr>
          <p:spPr bwMode="auto">
            <a:xfrm>
              <a:off x="432" y="3120"/>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01" name="Line 29">
              <a:extLst>
                <a:ext uri="{FF2B5EF4-FFF2-40B4-BE49-F238E27FC236}">
                  <a16:creationId xmlns:a16="http://schemas.microsoft.com/office/drawing/2014/main" id="{A2A37667-5D2B-3BE3-E9E4-DC952FA32E06}"/>
                </a:ext>
              </a:extLst>
            </p:cNvPr>
            <p:cNvSpPr>
              <a:spLocks noChangeShapeType="1"/>
            </p:cNvSpPr>
            <p:nvPr/>
          </p:nvSpPr>
          <p:spPr bwMode="auto">
            <a:xfrm>
              <a:off x="1392"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02" name="Line 30">
              <a:extLst>
                <a:ext uri="{FF2B5EF4-FFF2-40B4-BE49-F238E27FC236}">
                  <a16:creationId xmlns:a16="http://schemas.microsoft.com/office/drawing/2014/main" id="{A24D3618-7DD9-F760-B588-A67247052A3C}"/>
                </a:ext>
              </a:extLst>
            </p:cNvPr>
            <p:cNvSpPr>
              <a:spLocks noChangeShapeType="1"/>
            </p:cNvSpPr>
            <p:nvPr/>
          </p:nvSpPr>
          <p:spPr bwMode="auto">
            <a:xfrm>
              <a:off x="2208"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03" name="Line 31">
              <a:extLst>
                <a:ext uri="{FF2B5EF4-FFF2-40B4-BE49-F238E27FC236}">
                  <a16:creationId xmlns:a16="http://schemas.microsoft.com/office/drawing/2014/main" id="{F2358475-6924-CB48-55EF-06B4B68ECB4C}"/>
                </a:ext>
              </a:extLst>
            </p:cNvPr>
            <p:cNvSpPr>
              <a:spLocks noChangeShapeType="1"/>
            </p:cNvSpPr>
            <p:nvPr/>
          </p:nvSpPr>
          <p:spPr bwMode="auto">
            <a:xfrm>
              <a:off x="2976"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04" name="Text Box 32">
              <a:extLst>
                <a:ext uri="{FF2B5EF4-FFF2-40B4-BE49-F238E27FC236}">
                  <a16:creationId xmlns:a16="http://schemas.microsoft.com/office/drawing/2014/main" id="{E5F95E1D-35EA-7B9A-5F74-046207F722C1}"/>
                </a:ext>
              </a:extLst>
            </p:cNvPr>
            <p:cNvSpPr txBox="1">
              <a:spLocks noChangeArrowheads="1"/>
            </p:cNvSpPr>
            <p:nvPr/>
          </p:nvSpPr>
          <p:spPr bwMode="auto">
            <a:xfrm>
              <a:off x="52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1105" name="Text Box 33">
              <a:extLst>
                <a:ext uri="{FF2B5EF4-FFF2-40B4-BE49-F238E27FC236}">
                  <a16:creationId xmlns:a16="http://schemas.microsoft.com/office/drawing/2014/main" id="{D536FF70-4F97-EC9C-BCB8-6F591822CB9A}"/>
                </a:ext>
              </a:extLst>
            </p:cNvPr>
            <p:cNvSpPr txBox="1">
              <a:spLocks noChangeArrowheads="1"/>
            </p:cNvSpPr>
            <p:nvPr/>
          </p:nvSpPr>
          <p:spPr bwMode="auto">
            <a:xfrm>
              <a:off x="14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1106" name="Text Box 34">
              <a:extLst>
                <a:ext uri="{FF2B5EF4-FFF2-40B4-BE49-F238E27FC236}">
                  <a16:creationId xmlns:a16="http://schemas.microsoft.com/office/drawing/2014/main" id="{5DD0805A-BBB8-30D2-7171-6F366E50E5EA}"/>
                </a:ext>
              </a:extLst>
            </p:cNvPr>
            <p:cNvSpPr txBox="1">
              <a:spLocks noChangeArrowheads="1"/>
            </p:cNvSpPr>
            <p:nvPr/>
          </p:nvSpPr>
          <p:spPr bwMode="auto">
            <a:xfrm>
              <a:off x="220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1107" name="Text Box 35">
              <a:extLst>
                <a:ext uri="{FF2B5EF4-FFF2-40B4-BE49-F238E27FC236}">
                  <a16:creationId xmlns:a16="http://schemas.microsoft.com/office/drawing/2014/main" id="{F42197D0-13BA-2AF2-6C34-4D94A88F24C7}"/>
                </a:ext>
              </a:extLst>
            </p:cNvPr>
            <p:cNvSpPr txBox="1">
              <a:spLocks noChangeArrowheads="1"/>
            </p:cNvSpPr>
            <p:nvPr/>
          </p:nvSpPr>
          <p:spPr bwMode="auto">
            <a:xfrm>
              <a:off x="38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gr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7004C61B-9FE2-71CC-C1D6-3BADB22AC727}"/>
              </a:ext>
            </a:extLst>
          </p:cNvPr>
          <p:cNvSpPr>
            <a:spLocks noGrp="1" noChangeArrowheads="1"/>
          </p:cNvSpPr>
          <p:nvPr>
            <p:ph type="title"/>
          </p:nvPr>
        </p:nvSpPr>
        <p:spPr/>
        <p:txBody>
          <a:bodyPr/>
          <a:lstStyle/>
          <a:p>
            <a:r>
              <a:rPr lang="en-US" altLang="en-US"/>
              <a:t>I-Format Instructions (4/4)</a:t>
            </a:r>
          </a:p>
        </p:txBody>
      </p:sp>
      <p:sp>
        <p:nvSpPr>
          <p:cNvPr id="133123" name="Rectangle 3">
            <a:extLst>
              <a:ext uri="{FF2B5EF4-FFF2-40B4-BE49-F238E27FC236}">
                <a16:creationId xmlns:a16="http://schemas.microsoft.com/office/drawing/2014/main" id="{EA07F6DA-4116-76B5-5AD8-A1B44951A5AB}"/>
              </a:ext>
            </a:extLst>
          </p:cNvPr>
          <p:cNvSpPr>
            <a:spLocks noGrp="1" noChangeArrowheads="1"/>
          </p:cNvSpPr>
          <p:nvPr>
            <p:ph type="body" idx="1"/>
          </p:nvPr>
        </p:nvSpPr>
        <p:spPr/>
        <p:txBody>
          <a:bodyPr/>
          <a:lstStyle/>
          <a:p>
            <a:r>
              <a:rPr lang="en-US" altLang="en-US" sz="2800"/>
              <a:t>The </a:t>
            </a:r>
            <a:r>
              <a:rPr lang="en-US" altLang="en-US" sz="2800">
                <a:solidFill>
                  <a:srgbClr val="A50021"/>
                </a:solidFill>
              </a:rPr>
              <a:t>immediate</a:t>
            </a:r>
            <a:r>
              <a:rPr lang="en-US" altLang="en-US" sz="2800"/>
              <a:t> field</a:t>
            </a:r>
          </a:p>
          <a:p>
            <a:pPr lvl="1"/>
            <a:r>
              <a:rPr lang="en-US" altLang="en-US" sz="2400"/>
              <a:t>Used to specify immediates for instructions with a numerical constant operands</a:t>
            </a:r>
          </a:p>
          <a:p>
            <a:pPr lvl="1"/>
            <a:r>
              <a:rPr lang="en-US" altLang="en-US" sz="2400">
                <a:sym typeface="Wingdings" pitchFamily="2" charset="2"/>
              </a:rPr>
              <a:t>Used to specify address offset in data transfer instructions: lw, sw, etc.</a:t>
            </a:r>
          </a:p>
          <a:p>
            <a:pPr lvl="1"/>
            <a:r>
              <a:rPr lang="en-US" altLang="en-US" sz="2400">
                <a:sym typeface="Wingdings" pitchFamily="2" charset="2"/>
              </a:rPr>
              <a:t>Used to specify branch address in bne and beq</a:t>
            </a:r>
          </a:p>
          <a:p>
            <a:pPr lvl="2"/>
            <a:endParaRPr lang="en-US" altLang="en-US" sz="2000">
              <a:sym typeface="Wingdings" pitchFamily="2" charset="2"/>
            </a:endParaRPr>
          </a:p>
          <a:p>
            <a:pPr lvl="1"/>
            <a:r>
              <a:rPr lang="en-US" altLang="en-US" sz="2400">
                <a:sym typeface="Wingdings" pitchFamily="2" charset="2"/>
              </a:rPr>
              <a:t>Range</a:t>
            </a:r>
          </a:p>
          <a:p>
            <a:pPr lvl="2"/>
            <a:r>
              <a:rPr lang="en-US" altLang="en-US" sz="2000"/>
              <a:t>Both positive and negative numbers</a:t>
            </a:r>
          </a:p>
          <a:p>
            <a:pPr lvl="2"/>
            <a:r>
              <a:rPr lang="en-US" altLang="en-US" sz="2000"/>
              <a:t>16 bits </a:t>
            </a:r>
            <a:r>
              <a:rPr lang="en-US" altLang="en-US" sz="2000">
                <a:sym typeface="Wingdings" pitchFamily="2" charset="2"/>
              </a:rPr>
              <a:t> can be used to represent immediate up to 2</a:t>
            </a:r>
            <a:r>
              <a:rPr lang="en-US" altLang="en-US" sz="2000" baseline="30000">
                <a:sym typeface="Wingdings" pitchFamily="2" charset="2"/>
              </a:rPr>
              <a:t>16</a:t>
            </a:r>
            <a:r>
              <a:rPr lang="en-US" altLang="en-US" sz="2000">
                <a:sym typeface="Wingdings" pitchFamily="2" charset="2"/>
              </a:rPr>
              <a:t> different values</a:t>
            </a:r>
          </a:p>
          <a:p>
            <a:pPr lvl="2"/>
            <a:r>
              <a:rPr lang="en-US" altLang="en-US" sz="2000"/>
              <a:t>What if the number we want to represent is out of the range?</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1A1693D8-E893-273F-07C1-E5A6F4270162}"/>
              </a:ext>
            </a:extLst>
          </p:cNvPr>
          <p:cNvSpPr>
            <a:spLocks noGrp="1" noChangeArrowheads="1"/>
          </p:cNvSpPr>
          <p:nvPr>
            <p:ph type="title"/>
          </p:nvPr>
        </p:nvSpPr>
        <p:spPr/>
        <p:txBody>
          <a:bodyPr/>
          <a:lstStyle/>
          <a:p>
            <a:r>
              <a:rPr lang="en-US" altLang="en-US"/>
              <a:t>I-Format Example</a:t>
            </a:r>
          </a:p>
        </p:txBody>
      </p:sp>
      <p:sp>
        <p:nvSpPr>
          <p:cNvPr id="135171" name="Rectangle 3">
            <a:extLst>
              <a:ext uri="{FF2B5EF4-FFF2-40B4-BE49-F238E27FC236}">
                <a16:creationId xmlns:a16="http://schemas.microsoft.com/office/drawing/2014/main" id="{5E7E7305-4DCF-88E6-CAC1-4869C0DE9183}"/>
              </a:ext>
            </a:extLst>
          </p:cNvPr>
          <p:cNvSpPr>
            <a:spLocks noGrp="1" noChangeArrowheads="1"/>
          </p:cNvSpPr>
          <p:nvPr>
            <p:ph type="body" idx="1"/>
          </p:nvPr>
        </p:nvSpPr>
        <p:spPr>
          <a:xfrm>
            <a:off x="457200" y="990600"/>
            <a:ext cx="8305800" cy="5867400"/>
          </a:xfrm>
        </p:spPr>
        <p:txBody>
          <a:bodyPr/>
          <a:lstStyle/>
          <a:p>
            <a:r>
              <a:rPr lang="en-US" altLang="en-US" dirty="0"/>
              <a:t>MIPS Instruction: </a:t>
            </a:r>
            <a:r>
              <a:rPr lang="en-US" altLang="en-US" dirty="0" err="1"/>
              <a:t>addi</a:t>
            </a:r>
            <a:r>
              <a:rPr lang="en-US" altLang="en-US" dirty="0"/>
              <a:t> $21,$22,-50</a:t>
            </a:r>
          </a:p>
          <a:p>
            <a:pPr lvl="1"/>
            <a:r>
              <a:rPr lang="en-US" altLang="en-US" dirty="0"/>
              <a:t>Encode for each field</a:t>
            </a:r>
          </a:p>
          <a:p>
            <a:pPr lvl="2"/>
            <a:r>
              <a:rPr lang="en-US" altLang="en-US" dirty="0"/>
              <a:t>opcode = 8 (look up in table in book)</a:t>
            </a:r>
          </a:p>
          <a:p>
            <a:pPr lvl="2"/>
            <a:r>
              <a:rPr lang="en-US" altLang="en-US" dirty="0" err="1"/>
              <a:t>rs</a:t>
            </a:r>
            <a:r>
              <a:rPr lang="en-US" altLang="en-US" dirty="0"/>
              <a:t> = 22 (register containing operand)</a:t>
            </a:r>
          </a:p>
          <a:p>
            <a:pPr lvl="2"/>
            <a:r>
              <a:rPr lang="en-US" altLang="en-US" dirty="0"/>
              <a:t>rt = 21 (target register)</a:t>
            </a:r>
          </a:p>
          <a:p>
            <a:pPr lvl="2"/>
            <a:r>
              <a:rPr lang="en-US" altLang="en-US" dirty="0"/>
              <a:t>immediate = -50 (by default, this is decimal)</a:t>
            </a:r>
          </a:p>
          <a:p>
            <a:pPr lvl="1"/>
            <a:r>
              <a:rPr lang="en-US" altLang="en-US" dirty="0"/>
              <a:t>Decimal number per field representation</a:t>
            </a:r>
          </a:p>
          <a:p>
            <a:pPr lvl="1"/>
            <a:endParaRPr lang="en-US" altLang="en-US" sz="2000" dirty="0"/>
          </a:p>
          <a:p>
            <a:pPr lvl="1"/>
            <a:r>
              <a:rPr lang="en-US" altLang="en-US" dirty="0"/>
              <a:t>Binary number per field representation</a:t>
            </a:r>
          </a:p>
          <a:p>
            <a:pPr lvl="1"/>
            <a:endParaRPr lang="en-US" altLang="en-US" dirty="0"/>
          </a:p>
          <a:p>
            <a:pPr lvl="1"/>
            <a:r>
              <a:rPr lang="en-US" altLang="en-US" sz="2400" dirty="0"/>
              <a:t>Hexadecimal representation: 22D5 </a:t>
            </a:r>
            <a:r>
              <a:rPr lang="en-US" altLang="en-US" sz="2400" dirty="0" err="1"/>
              <a:t>FFCE</a:t>
            </a:r>
            <a:r>
              <a:rPr lang="en-US" altLang="en-US" sz="2400" baseline="-25000" dirty="0" err="1"/>
              <a:t>hex</a:t>
            </a:r>
            <a:endParaRPr lang="en-US" altLang="en-US" sz="2400" baseline="-25000" dirty="0"/>
          </a:p>
          <a:p>
            <a:pPr lvl="1">
              <a:spcBef>
                <a:spcPct val="0"/>
              </a:spcBef>
              <a:buFontTx/>
              <a:buNone/>
            </a:pPr>
            <a:r>
              <a:rPr lang="en-US" altLang="en-US" sz="2400" dirty="0"/>
              <a:t>	Decimal representation: 	584,449,998</a:t>
            </a:r>
            <a:r>
              <a:rPr lang="en-US" altLang="en-US" sz="2400" baseline="-25000" dirty="0"/>
              <a:t>ten</a:t>
            </a:r>
          </a:p>
        </p:txBody>
      </p:sp>
      <p:grpSp>
        <p:nvGrpSpPr>
          <p:cNvPr id="135172" name="Group 4">
            <a:extLst>
              <a:ext uri="{FF2B5EF4-FFF2-40B4-BE49-F238E27FC236}">
                <a16:creationId xmlns:a16="http://schemas.microsoft.com/office/drawing/2014/main" id="{38B24789-C6D7-42B8-ADB4-38F6F1FDEA2B}"/>
              </a:ext>
            </a:extLst>
          </p:cNvPr>
          <p:cNvGrpSpPr>
            <a:grpSpLocks/>
          </p:cNvGrpSpPr>
          <p:nvPr/>
        </p:nvGrpSpPr>
        <p:grpSpPr bwMode="auto">
          <a:xfrm>
            <a:off x="609600" y="4281488"/>
            <a:ext cx="8153400" cy="976312"/>
            <a:chOff x="432" y="3120"/>
            <a:chExt cx="5136" cy="615"/>
          </a:xfrm>
        </p:grpSpPr>
        <p:grpSp>
          <p:nvGrpSpPr>
            <p:cNvPr id="135173" name="Group 5">
              <a:extLst>
                <a:ext uri="{FF2B5EF4-FFF2-40B4-BE49-F238E27FC236}">
                  <a16:creationId xmlns:a16="http://schemas.microsoft.com/office/drawing/2014/main" id="{F338320A-B016-99E3-F7FA-6B4B5EAF1745}"/>
                </a:ext>
              </a:extLst>
            </p:cNvPr>
            <p:cNvGrpSpPr>
              <a:grpSpLocks/>
            </p:cNvGrpSpPr>
            <p:nvPr/>
          </p:nvGrpSpPr>
          <p:grpSpPr bwMode="auto">
            <a:xfrm>
              <a:off x="835" y="3120"/>
              <a:ext cx="4311" cy="327"/>
              <a:chOff x="623" y="2496"/>
              <a:chExt cx="4311" cy="327"/>
            </a:xfrm>
          </p:grpSpPr>
          <p:sp>
            <p:nvSpPr>
              <p:cNvPr id="135174" name="Text Box 6">
                <a:extLst>
                  <a:ext uri="{FF2B5EF4-FFF2-40B4-BE49-F238E27FC236}">
                    <a16:creationId xmlns:a16="http://schemas.microsoft.com/office/drawing/2014/main" id="{09DFC345-A450-9B01-0BF2-78CA27BFE5A3}"/>
                  </a:ext>
                </a:extLst>
              </p:cNvPr>
              <p:cNvSpPr txBox="1">
                <a:spLocks noChangeArrowheads="1"/>
              </p:cNvSpPr>
              <p:nvPr/>
            </p:nvSpPr>
            <p:spPr bwMode="auto">
              <a:xfrm>
                <a:off x="623" y="2496"/>
                <a:ext cx="25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8</a:t>
                </a:r>
                <a:endParaRPr lang="en-US" altLang="en-US" sz="2000">
                  <a:solidFill>
                    <a:schemeClr val="accent1"/>
                  </a:solidFill>
                  <a:latin typeface="Helvetica" pitchFamily="2" charset="0"/>
                </a:endParaRPr>
              </a:p>
            </p:txBody>
          </p:sp>
          <p:sp>
            <p:nvSpPr>
              <p:cNvPr id="135175" name="Text Box 7">
                <a:extLst>
                  <a:ext uri="{FF2B5EF4-FFF2-40B4-BE49-F238E27FC236}">
                    <a16:creationId xmlns:a16="http://schemas.microsoft.com/office/drawing/2014/main" id="{78E484B9-8F6D-C760-8226-96BB4D2686BA}"/>
                  </a:ext>
                </a:extLst>
              </p:cNvPr>
              <p:cNvSpPr txBox="1">
                <a:spLocks noChangeArrowheads="1"/>
              </p:cNvSpPr>
              <p:nvPr/>
            </p:nvSpPr>
            <p:spPr bwMode="auto">
              <a:xfrm>
                <a:off x="1421"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22</a:t>
                </a:r>
                <a:endParaRPr lang="en-US" altLang="en-US" sz="2000">
                  <a:solidFill>
                    <a:schemeClr val="accent1"/>
                  </a:solidFill>
                  <a:latin typeface="Helvetica" pitchFamily="2" charset="0"/>
                </a:endParaRPr>
              </a:p>
            </p:txBody>
          </p:sp>
          <p:sp>
            <p:nvSpPr>
              <p:cNvPr id="135176" name="Text Box 8">
                <a:extLst>
                  <a:ext uri="{FF2B5EF4-FFF2-40B4-BE49-F238E27FC236}">
                    <a16:creationId xmlns:a16="http://schemas.microsoft.com/office/drawing/2014/main" id="{25A7C0A9-D456-479D-5CC7-294937F76368}"/>
                  </a:ext>
                </a:extLst>
              </p:cNvPr>
              <p:cNvSpPr txBox="1">
                <a:spLocks noChangeArrowheads="1"/>
              </p:cNvSpPr>
              <p:nvPr/>
            </p:nvSpPr>
            <p:spPr bwMode="auto">
              <a:xfrm>
                <a:off x="2220" y="2496"/>
                <a:ext cx="38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21</a:t>
                </a:r>
                <a:endParaRPr lang="en-US" altLang="en-US" sz="2000">
                  <a:solidFill>
                    <a:schemeClr val="accent1"/>
                  </a:solidFill>
                  <a:latin typeface="Helvetica" pitchFamily="2" charset="0"/>
                </a:endParaRPr>
              </a:p>
            </p:txBody>
          </p:sp>
          <p:sp>
            <p:nvSpPr>
              <p:cNvPr id="135177" name="Text Box 9">
                <a:extLst>
                  <a:ext uri="{FF2B5EF4-FFF2-40B4-BE49-F238E27FC236}">
                    <a16:creationId xmlns:a16="http://schemas.microsoft.com/office/drawing/2014/main" id="{204400E4-0715-7D00-BD43-661D357C690B}"/>
                  </a:ext>
                </a:extLst>
              </p:cNvPr>
              <p:cNvSpPr txBox="1">
                <a:spLocks noChangeArrowheads="1"/>
              </p:cNvSpPr>
              <p:nvPr/>
            </p:nvSpPr>
            <p:spPr bwMode="auto">
              <a:xfrm>
                <a:off x="3153"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35178" name="Text Box 10">
                <a:extLst>
                  <a:ext uri="{FF2B5EF4-FFF2-40B4-BE49-F238E27FC236}">
                    <a16:creationId xmlns:a16="http://schemas.microsoft.com/office/drawing/2014/main" id="{9CC7B8ED-54E2-3C41-8774-83CD4A2F50BB}"/>
                  </a:ext>
                </a:extLst>
              </p:cNvPr>
              <p:cNvSpPr txBox="1">
                <a:spLocks noChangeArrowheads="1"/>
              </p:cNvSpPr>
              <p:nvPr/>
            </p:nvSpPr>
            <p:spPr bwMode="auto">
              <a:xfrm>
                <a:off x="4818"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35179" name="Text Box 11">
                <a:extLst>
                  <a:ext uri="{FF2B5EF4-FFF2-40B4-BE49-F238E27FC236}">
                    <a16:creationId xmlns:a16="http://schemas.microsoft.com/office/drawing/2014/main" id="{DEF1BCA0-ACD8-8312-BD56-63E20CC4ADA3}"/>
                  </a:ext>
                </a:extLst>
              </p:cNvPr>
              <p:cNvSpPr txBox="1">
                <a:spLocks noChangeArrowheads="1"/>
              </p:cNvSpPr>
              <p:nvPr/>
            </p:nvSpPr>
            <p:spPr bwMode="auto">
              <a:xfrm>
                <a:off x="3751" y="2496"/>
                <a:ext cx="51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-50</a:t>
                </a:r>
                <a:endParaRPr lang="en-US" altLang="en-US" sz="2000">
                  <a:solidFill>
                    <a:schemeClr val="accent1"/>
                  </a:solidFill>
                  <a:latin typeface="Helvetica" pitchFamily="2" charset="0"/>
                </a:endParaRPr>
              </a:p>
            </p:txBody>
          </p:sp>
        </p:grpSp>
        <p:sp>
          <p:nvSpPr>
            <p:cNvPr id="135180" name="Rectangle 12">
              <a:extLst>
                <a:ext uri="{FF2B5EF4-FFF2-40B4-BE49-F238E27FC236}">
                  <a16:creationId xmlns:a16="http://schemas.microsoft.com/office/drawing/2014/main" id="{543C88A0-AF5B-9183-792B-3E33F3A9273C}"/>
                </a:ext>
              </a:extLst>
            </p:cNvPr>
            <p:cNvSpPr>
              <a:spLocks noChangeArrowheads="1"/>
            </p:cNvSpPr>
            <p:nvPr/>
          </p:nvSpPr>
          <p:spPr bwMode="auto">
            <a:xfrm>
              <a:off x="432" y="3120"/>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181" name="Line 13">
              <a:extLst>
                <a:ext uri="{FF2B5EF4-FFF2-40B4-BE49-F238E27FC236}">
                  <a16:creationId xmlns:a16="http://schemas.microsoft.com/office/drawing/2014/main" id="{8D348EC6-44AA-AC41-9BC4-F3E784E0BDC6}"/>
                </a:ext>
              </a:extLst>
            </p:cNvPr>
            <p:cNvSpPr>
              <a:spLocks noChangeShapeType="1"/>
            </p:cNvSpPr>
            <p:nvPr/>
          </p:nvSpPr>
          <p:spPr bwMode="auto">
            <a:xfrm>
              <a:off x="1392"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182" name="Line 14">
              <a:extLst>
                <a:ext uri="{FF2B5EF4-FFF2-40B4-BE49-F238E27FC236}">
                  <a16:creationId xmlns:a16="http://schemas.microsoft.com/office/drawing/2014/main" id="{285E3FB9-1996-F41D-4788-09AE0385E196}"/>
                </a:ext>
              </a:extLst>
            </p:cNvPr>
            <p:cNvSpPr>
              <a:spLocks noChangeShapeType="1"/>
            </p:cNvSpPr>
            <p:nvPr/>
          </p:nvSpPr>
          <p:spPr bwMode="auto">
            <a:xfrm>
              <a:off x="2208"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183" name="Line 15">
              <a:extLst>
                <a:ext uri="{FF2B5EF4-FFF2-40B4-BE49-F238E27FC236}">
                  <a16:creationId xmlns:a16="http://schemas.microsoft.com/office/drawing/2014/main" id="{DBBD84A0-9393-F690-BAD5-0429D5532FED}"/>
                </a:ext>
              </a:extLst>
            </p:cNvPr>
            <p:cNvSpPr>
              <a:spLocks noChangeShapeType="1"/>
            </p:cNvSpPr>
            <p:nvPr/>
          </p:nvSpPr>
          <p:spPr bwMode="auto">
            <a:xfrm>
              <a:off x="2976"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184" name="Text Box 16">
              <a:extLst>
                <a:ext uri="{FF2B5EF4-FFF2-40B4-BE49-F238E27FC236}">
                  <a16:creationId xmlns:a16="http://schemas.microsoft.com/office/drawing/2014/main" id="{904D3285-E0CD-082D-B90F-227698338069}"/>
                </a:ext>
              </a:extLst>
            </p:cNvPr>
            <p:cNvSpPr txBox="1">
              <a:spLocks noChangeArrowheads="1"/>
            </p:cNvSpPr>
            <p:nvPr/>
          </p:nvSpPr>
          <p:spPr bwMode="auto">
            <a:xfrm>
              <a:off x="52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5185" name="Text Box 17">
              <a:extLst>
                <a:ext uri="{FF2B5EF4-FFF2-40B4-BE49-F238E27FC236}">
                  <a16:creationId xmlns:a16="http://schemas.microsoft.com/office/drawing/2014/main" id="{F3243F72-C37E-6A52-F50F-E62305EBA491}"/>
                </a:ext>
              </a:extLst>
            </p:cNvPr>
            <p:cNvSpPr txBox="1">
              <a:spLocks noChangeArrowheads="1"/>
            </p:cNvSpPr>
            <p:nvPr/>
          </p:nvSpPr>
          <p:spPr bwMode="auto">
            <a:xfrm>
              <a:off x="14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5186" name="Text Box 18">
              <a:extLst>
                <a:ext uri="{FF2B5EF4-FFF2-40B4-BE49-F238E27FC236}">
                  <a16:creationId xmlns:a16="http://schemas.microsoft.com/office/drawing/2014/main" id="{C78AB187-1673-5466-CE3F-50B989C7C969}"/>
                </a:ext>
              </a:extLst>
            </p:cNvPr>
            <p:cNvSpPr txBox="1">
              <a:spLocks noChangeArrowheads="1"/>
            </p:cNvSpPr>
            <p:nvPr/>
          </p:nvSpPr>
          <p:spPr bwMode="auto">
            <a:xfrm>
              <a:off x="220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5187" name="Text Box 19">
              <a:extLst>
                <a:ext uri="{FF2B5EF4-FFF2-40B4-BE49-F238E27FC236}">
                  <a16:creationId xmlns:a16="http://schemas.microsoft.com/office/drawing/2014/main" id="{D5CAA056-FE76-8168-9721-B4000B68AD5E}"/>
                </a:ext>
              </a:extLst>
            </p:cNvPr>
            <p:cNvSpPr txBox="1">
              <a:spLocks noChangeArrowheads="1"/>
            </p:cNvSpPr>
            <p:nvPr/>
          </p:nvSpPr>
          <p:spPr bwMode="auto">
            <a:xfrm>
              <a:off x="38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grpSp>
      <p:grpSp>
        <p:nvGrpSpPr>
          <p:cNvPr id="135188" name="Group 20">
            <a:extLst>
              <a:ext uri="{FF2B5EF4-FFF2-40B4-BE49-F238E27FC236}">
                <a16:creationId xmlns:a16="http://schemas.microsoft.com/office/drawing/2014/main" id="{3BD7FF48-8805-CF32-A058-F85FA3B79851}"/>
              </a:ext>
            </a:extLst>
          </p:cNvPr>
          <p:cNvGrpSpPr>
            <a:grpSpLocks/>
          </p:cNvGrpSpPr>
          <p:nvPr/>
        </p:nvGrpSpPr>
        <p:grpSpPr bwMode="auto">
          <a:xfrm>
            <a:off x="609600" y="5257800"/>
            <a:ext cx="8153400" cy="976313"/>
            <a:chOff x="432" y="3120"/>
            <a:chExt cx="5136" cy="615"/>
          </a:xfrm>
        </p:grpSpPr>
        <p:grpSp>
          <p:nvGrpSpPr>
            <p:cNvPr id="135189" name="Group 21">
              <a:extLst>
                <a:ext uri="{FF2B5EF4-FFF2-40B4-BE49-F238E27FC236}">
                  <a16:creationId xmlns:a16="http://schemas.microsoft.com/office/drawing/2014/main" id="{EEDE79AC-7578-4DD7-5B79-5DD521E2BEDE}"/>
                </a:ext>
              </a:extLst>
            </p:cNvPr>
            <p:cNvGrpSpPr>
              <a:grpSpLocks/>
            </p:cNvGrpSpPr>
            <p:nvPr/>
          </p:nvGrpSpPr>
          <p:grpSpPr bwMode="auto">
            <a:xfrm>
              <a:off x="499" y="3120"/>
              <a:ext cx="4857" cy="327"/>
              <a:chOff x="287" y="2496"/>
              <a:chExt cx="4857" cy="327"/>
            </a:xfrm>
          </p:grpSpPr>
          <p:sp>
            <p:nvSpPr>
              <p:cNvPr id="135190" name="Text Box 22">
                <a:extLst>
                  <a:ext uri="{FF2B5EF4-FFF2-40B4-BE49-F238E27FC236}">
                    <a16:creationId xmlns:a16="http://schemas.microsoft.com/office/drawing/2014/main" id="{E6B610CD-91EA-E9E6-58BF-03F1197CD125}"/>
                  </a:ext>
                </a:extLst>
              </p:cNvPr>
              <p:cNvSpPr txBox="1">
                <a:spLocks noChangeArrowheads="1"/>
              </p:cNvSpPr>
              <p:nvPr/>
            </p:nvSpPr>
            <p:spPr bwMode="auto">
              <a:xfrm>
                <a:off x="287" y="2496"/>
                <a:ext cx="92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001000</a:t>
                </a:r>
                <a:endParaRPr lang="en-US" altLang="en-US" sz="2000">
                  <a:solidFill>
                    <a:schemeClr val="accent1"/>
                  </a:solidFill>
                  <a:latin typeface="Helvetica" pitchFamily="2" charset="0"/>
                </a:endParaRPr>
              </a:p>
            </p:txBody>
          </p:sp>
          <p:sp>
            <p:nvSpPr>
              <p:cNvPr id="135191" name="Text Box 23">
                <a:extLst>
                  <a:ext uri="{FF2B5EF4-FFF2-40B4-BE49-F238E27FC236}">
                    <a16:creationId xmlns:a16="http://schemas.microsoft.com/office/drawing/2014/main" id="{093728EA-2447-5319-B201-6F98EBCCDD12}"/>
                  </a:ext>
                </a:extLst>
              </p:cNvPr>
              <p:cNvSpPr txBox="1">
                <a:spLocks noChangeArrowheads="1"/>
              </p:cNvSpPr>
              <p:nvPr/>
            </p:nvSpPr>
            <p:spPr bwMode="auto">
              <a:xfrm>
                <a:off x="1219"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10110</a:t>
                </a:r>
                <a:endParaRPr lang="en-US" altLang="en-US" sz="2000">
                  <a:solidFill>
                    <a:schemeClr val="accent1"/>
                  </a:solidFill>
                  <a:latin typeface="Helvetica" pitchFamily="2" charset="0"/>
                </a:endParaRPr>
              </a:p>
            </p:txBody>
          </p:sp>
          <p:sp>
            <p:nvSpPr>
              <p:cNvPr id="135192" name="Text Box 24">
                <a:extLst>
                  <a:ext uri="{FF2B5EF4-FFF2-40B4-BE49-F238E27FC236}">
                    <a16:creationId xmlns:a16="http://schemas.microsoft.com/office/drawing/2014/main" id="{C212BC4C-C6E9-6648-C481-60514F89C9A4}"/>
                  </a:ext>
                </a:extLst>
              </p:cNvPr>
              <p:cNvSpPr txBox="1">
                <a:spLocks noChangeArrowheads="1"/>
              </p:cNvSpPr>
              <p:nvPr/>
            </p:nvSpPr>
            <p:spPr bwMode="auto">
              <a:xfrm>
                <a:off x="2018" y="2496"/>
                <a:ext cx="7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10101</a:t>
                </a:r>
                <a:endParaRPr lang="en-US" altLang="en-US" sz="2000">
                  <a:solidFill>
                    <a:schemeClr val="accent1"/>
                  </a:solidFill>
                  <a:latin typeface="Helvetica" pitchFamily="2" charset="0"/>
                </a:endParaRPr>
              </a:p>
            </p:txBody>
          </p:sp>
          <p:sp>
            <p:nvSpPr>
              <p:cNvPr id="135193" name="Text Box 25">
                <a:extLst>
                  <a:ext uri="{FF2B5EF4-FFF2-40B4-BE49-F238E27FC236}">
                    <a16:creationId xmlns:a16="http://schemas.microsoft.com/office/drawing/2014/main" id="{CEDA61BE-FFED-2771-DBC4-307058EFF9EB}"/>
                  </a:ext>
                </a:extLst>
              </p:cNvPr>
              <p:cNvSpPr txBox="1">
                <a:spLocks noChangeArrowheads="1"/>
              </p:cNvSpPr>
              <p:nvPr/>
            </p:nvSpPr>
            <p:spPr bwMode="auto">
              <a:xfrm>
                <a:off x="3153"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35194" name="Text Box 26">
                <a:extLst>
                  <a:ext uri="{FF2B5EF4-FFF2-40B4-BE49-F238E27FC236}">
                    <a16:creationId xmlns:a16="http://schemas.microsoft.com/office/drawing/2014/main" id="{4BC828C0-3A32-9AD4-D474-AE21D5BFDBC2}"/>
                  </a:ext>
                </a:extLst>
              </p:cNvPr>
              <p:cNvSpPr txBox="1">
                <a:spLocks noChangeArrowheads="1"/>
              </p:cNvSpPr>
              <p:nvPr/>
            </p:nvSpPr>
            <p:spPr bwMode="auto">
              <a:xfrm>
                <a:off x="4818" y="2546"/>
                <a:ext cx="1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000">
                  <a:solidFill>
                    <a:schemeClr val="accent1"/>
                  </a:solidFill>
                  <a:latin typeface="Helvetica" pitchFamily="2" charset="0"/>
                </a:endParaRPr>
              </a:p>
            </p:txBody>
          </p:sp>
          <p:sp>
            <p:nvSpPr>
              <p:cNvPr id="135195" name="Text Box 27">
                <a:extLst>
                  <a:ext uri="{FF2B5EF4-FFF2-40B4-BE49-F238E27FC236}">
                    <a16:creationId xmlns:a16="http://schemas.microsoft.com/office/drawing/2014/main" id="{DF3D9654-0279-7930-F132-C3AF978F0ACF}"/>
                  </a:ext>
                </a:extLst>
              </p:cNvPr>
              <p:cNvSpPr txBox="1">
                <a:spLocks noChangeArrowheads="1"/>
              </p:cNvSpPr>
              <p:nvPr/>
            </p:nvSpPr>
            <p:spPr bwMode="auto">
              <a:xfrm>
                <a:off x="2877" y="2496"/>
                <a:ext cx="226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Courier New" panose="02070309020205020404" pitchFamily="49" charset="0"/>
                  </a:rPr>
                  <a:t>1111111111001110</a:t>
                </a:r>
                <a:endParaRPr lang="en-US" altLang="en-US" sz="2000">
                  <a:solidFill>
                    <a:schemeClr val="accent1"/>
                  </a:solidFill>
                  <a:latin typeface="Helvetica" pitchFamily="2" charset="0"/>
                </a:endParaRPr>
              </a:p>
            </p:txBody>
          </p:sp>
        </p:grpSp>
        <p:sp>
          <p:nvSpPr>
            <p:cNvPr id="135196" name="Rectangle 28">
              <a:extLst>
                <a:ext uri="{FF2B5EF4-FFF2-40B4-BE49-F238E27FC236}">
                  <a16:creationId xmlns:a16="http://schemas.microsoft.com/office/drawing/2014/main" id="{8D1D9A4A-1414-6655-30EA-68CE578CC12A}"/>
                </a:ext>
              </a:extLst>
            </p:cNvPr>
            <p:cNvSpPr>
              <a:spLocks noChangeArrowheads="1"/>
            </p:cNvSpPr>
            <p:nvPr/>
          </p:nvSpPr>
          <p:spPr bwMode="auto">
            <a:xfrm>
              <a:off x="432" y="3120"/>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197" name="Line 29">
              <a:extLst>
                <a:ext uri="{FF2B5EF4-FFF2-40B4-BE49-F238E27FC236}">
                  <a16:creationId xmlns:a16="http://schemas.microsoft.com/office/drawing/2014/main" id="{E4903ED3-78DC-4928-EC46-767CF55C4A73}"/>
                </a:ext>
              </a:extLst>
            </p:cNvPr>
            <p:cNvSpPr>
              <a:spLocks noChangeShapeType="1"/>
            </p:cNvSpPr>
            <p:nvPr/>
          </p:nvSpPr>
          <p:spPr bwMode="auto">
            <a:xfrm>
              <a:off x="1392"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198" name="Line 30">
              <a:extLst>
                <a:ext uri="{FF2B5EF4-FFF2-40B4-BE49-F238E27FC236}">
                  <a16:creationId xmlns:a16="http://schemas.microsoft.com/office/drawing/2014/main" id="{E8D711A7-6DBE-E9AB-A6AF-DE2FDEBBE8AA}"/>
                </a:ext>
              </a:extLst>
            </p:cNvPr>
            <p:cNvSpPr>
              <a:spLocks noChangeShapeType="1"/>
            </p:cNvSpPr>
            <p:nvPr/>
          </p:nvSpPr>
          <p:spPr bwMode="auto">
            <a:xfrm>
              <a:off x="2208"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199" name="Line 31">
              <a:extLst>
                <a:ext uri="{FF2B5EF4-FFF2-40B4-BE49-F238E27FC236}">
                  <a16:creationId xmlns:a16="http://schemas.microsoft.com/office/drawing/2014/main" id="{1FDB3ABE-EAA5-A7BB-F078-934A8EE49323}"/>
                </a:ext>
              </a:extLst>
            </p:cNvPr>
            <p:cNvSpPr>
              <a:spLocks noChangeShapeType="1"/>
            </p:cNvSpPr>
            <p:nvPr/>
          </p:nvSpPr>
          <p:spPr bwMode="auto">
            <a:xfrm>
              <a:off x="2976"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200" name="Text Box 32">
              <a:extLst>
                <a:ext uri="{FF2B5EF4-FFF2-40B4-BE49-F238E27FC236}">
                  <a16:creationId xmlns:a16="http://schemas.microsoft.com/office/drawing/2014/main" id="{9E0576DB-45D1-9DCC-256D-52F865DF8DA7}"/>
                </a:ext>
              </a:extLst>
            </p:cNvPr>
            <p:cNvSpPr txBox="1">
              <a:spLocks noChangeArrowheads="1"/>
            </p:cNvSpPr>
            <p:nvPr/>
          </p:nvSpPr>
          <p:spPr bwMode="auto">
            <a:xfrm>
              <a:off x="52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5201" name="Text Box 33">
              <a:extLst>
                <a:ext uri="{FF2B5EF4-FFF2-40B4-BE49-F238E27FC236}">
                  <a16:creationId xmlns:a16="http://schemas.microsoft.com/office/drawing/2014/main" id="{2989D140-A73B-13EC-02A1-1790CA9788ED}"/>
                </a:ext>
              </a:extLst>
            </p:cNvPr>
            <p:cNvSpPr txBox="1">
              <a:spLocks noChangeArrowheads="1"/>
            </p:cNvSpPr>
            <p:nvPr/>
          </p:nvSpPr>
          <p:spPr bwMode="auto">
            <a:xfrm>
              <a:off x="14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5202" name="Text Box 34">
              <a:extLst>
                <a:ext uri="{FF2B5EF4-FFF2-40B4-BE49-F238E27FC236}">
                  <a16:creationId xmlns:a16="http://schemas.microsoft.com/office/drawing/2014/main" id="{B06FBAC3-784E-4995-ABB9-8EA2C97F2180}"/>
                </a:ext>
              </a:extLst>
            </p:cNvPr>
            <p:cNvSpPr txBox="1">
              <a:spLocks noChangeArrowheads="1"/>
            </p:cNvSpPr>
            <p:nvPr/>
          </p:nvSpPr>
          <p:spPr bwMode="auto">
            <a:xfrm>
              <a:off x="2208"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sp>
          <p:nvSpPr>
            <p:cNvPr id="135203" name="Text Box 35">
              <a:extLst>
                <a:ext uri="{FF2B5EF4-FFF2-40B4-BE49-F238E27FC236}">
                  <a16:creationId xmlns:a16="http://schemas.microsoft.com/office/drawing/2014/main" id="{E3C431F0-F3FF-7F67-FFCD-25082426A1FB}"/>
                </a:ext>
              </a:extLst>
            </p:cNvPr>
            <p:cNvSpPr txBox="1">
              <a:spLocks noChangeArrowheads="1"/>
            </p:cNvSpPr>
            <p:nvPr/>
          </p:nvSpPr>
          <p:spPr bwMode="auto">
            <a:xfrm>
              <a:off x="3840" y="3408"/>
              <a:ext cx="1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800" b="1">
                <a:latin typeface="Helvetica" pitchFamily="2" charset="0"/>
              </a:endParaRPr>
            </a:p>
          </p:txBody>
        </p:sp>
      </p:grpSp>
      <p:sp>
        <p:nvSpPr>
          <p:cNvPr id="135204" name="Text Box 36">
            <a:extLst>
              <a:ext uri="{FF2B5EF4-FFF2-40B4-BE49-F238E27FC236}">
                <a16:creationId xmlns:a16="http://schemas.microsoft.com/office/drawing/2014/main" id="{3A7A1400-0E9F-2359-847D-57F45EA05A06}"/>
              </a:ext>
            </a:extLst>
          </p:cNvPr>
          <p:cNvSpPr txBox="1">
            <a:spLocks noChangeArrowheads="1"/>
          </p:cNvSpPr>
          <p:nvPr/>
        </p:nvSpPr>
        <p:spPr bwMode="auto">
          <a:xfrm>
            <a:off x="6705600" y="1981200"/>
            <a:ext cx="2133600" cy="1016000"/>
          </a:xfrm>
          <a:prstGeom prst="rect">
            <a:avLst/>
          </a:prstGeom>
          <a:noFill/>
          <a:ln w="9525">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solidFill>
                  <a:srgbClr val="A50021"/>
                </a:solidFill>
              </a:rPr>
              <a:t>Negative number encoding: 2’s complement</a:t>
            </a: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8506521F-12A2-62DC-056F-5B18FEAF0BEB}"/>
              </a:ext>
            </a:extLst>
          </p:cNvPr>
          <p:cNvSpPr>
            <a:spLocks noGrp="1" noChangeArrowheads="1"/>
          </p:cNvSpPr>
          <p:nvPr>
            <p:ph type="title"/>
          </p:nvPr>
        </p:nvSpPr>
        <p:spPr/>
        <p:txBody>
          <a:bodyPr/>
          <a:lstStyle/>
          <a:p>
            <a:r>
              <a:rPr lang="en-US" altLang="en-US"/>
              <a:t>Large Immediates</a:t>
            </a:r>
          </a:p>
        </p:txBody>
      </p:sp>
      <p:sp>
        <p:nvSpPr>
          <p:cNvPr id="137219" name="Rectangle 3">
            <a:extLst>
              <a:ext uri="{FF2B5EF4-FFF2-40B4-BE49-F238E27FC236}">
                <a16:creationId xmlns:a16="http://schemas.microsoft.com/office/drawing/2014/main" id="{BD4ABE54-E42A-B02A-4866-9BDBFF4EB2B8}"/>
              </a:ext>
            </a:extLst>
          </p:cNvPr>
          <p:cNvSpPr>
            <a:spLocks noGrp="1" noChangeArrowheads="1"/>
          </p:cNvSpPr>
          <p:nvPr>
            <p:ph type="body" idx="1"/>
          </p:nvPr>
        </p:nvSpPr>
        <p:spPr>
          <a:xfrm>
            <a:off x="478971" y="1417638"/>
            <a:ext cx="8229600" cy="4525963"/>
          </a:xfrm>
        </p:spPr>
        <p:txBody>
          <a:bodyPr/>
          <a:lstStyle/>
          <a:p>
            <a:r>
              <a:rPr lang="en-US" altLang="en-US" sz="2800" dirty="0"/>
              <a:t>Range of </a:t>
            </a:r>
            <a:r>
              <a:rPr lang="en-US" altLang="en-US" sz="2800" dirty="0" err="1"/>
              <a:t>immediates</a:t>
            </a:r>
            <a:r>
              <a:rPr lang="en-US" altLang="en-US" sz="2800" dirty="0"/>
              <a:t> is limited</a:t>
            </a:r>
          </a:p>
          <a:p>
            <a:pPr lvl="1"/>
            <a:r>
              <a:rPr lang="en-US" altLang="en-US" sz="2400" dirty="0"/>
              <a:t>Length of immediate field is 16 bits</a:t>
            </a:r>
          </a:p>
          <a:p>
            <a:pPr lvl="1"/>
            <a:r>
              <a:rPr lang="en-US" altLang="en-US" sz="2400" dirty="0"/>
              <a:t>Considered as a signed number (sign bit) </a:t>
            </a:r>
          </a:p>
          <a:p>
            <a:r>
              <a:rPr lang="en-US" altLang="en-US" sz="2800" dirty="0"/>
              <a:t>Arithmetic operands or address offset can be larger</a:t>
            </a:r>
          </a:p>
          <a:p>
            <a:pPr lvl="1"/>
            <a:r>
              <a:rPr lang="en-US" altLang="en-US" sz="2400" dirty="0"/>
              <a:t>32-bit data / address in MIPS</a:t>
            </a:r>
          </a:p>
          <a:p>
            <a:pPr lvl="1"/>
            <a:r>
              <a:rPr lang="en-US" altLang="en-US" sz="2400" dirty="0"/>
              <a:t>We need a way to deal with a 32-bit immediate in any I-format instruction</a:t>
            </a:r>
          </a:p>
          <a:p>
            <a:r>
              <a:rPr lang="en-US" altLang="en-US" sz="2800" dirty="0"/>
              <a:t>Solution:</a:t>
            </a:r>
          </a:p>
          <a:p>
            <a:pPr lvl="1"/>
            <a:r>
              <a:rPr lang="en-US" altLang="en-US" sz="2400" dirty="0"/>
              <a:t>Handle it in software + new instruction</a:t>
            </a:r>
          </a:p>
          <a:p>
            <a:pPr lvl="1"/>
            <a:r>
              <a:rPr lang="en-US" altLang="en-US" sz="2400" dirty="0"/>
              <a:t>Don’t change the current instructions: instead, add a new instruction to help out</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EDEADC4-7595-52C5-F69E-89D0D697F229}"/>
              </a:ext>
            </a:extLst>
          </p:cNvPr>
          <p:cNvSpPr>
            <a:spLocks noGrp="1" noChangeArrowheads="1"/>
          </p:cNvSpPr>
          <p:nvPr>
            <p:ph type="title"/>
          </p:nvPr>
        </p:nvSpPr>
        <p:spPr/>
        <p:txBody>
          <a:bodyPr/>
          <a:lstStyle/>
          <a:p>
            <a:r>
              <a:rPr lang="en-US" altLang="en-US"/>
              <a:t>MIPS Instructions</a:t>
            </a:r>
          </a:p>
        </p:txBody>
      </p:sp>
      <p:sp>
        <p:nvSpPr>
          <p:cNvPr id="26627" name="Rectangle 3">
            <a:extLst>
              <a:ext uri="{FF2B5EF4-FFF2-40B4-BE49-F238E27FC236}">
                <a16:creationId xmlns:a16="http://schemas.microsoft.com/office/drawing/2014/main" id="{19196BB9-18F5-1A09-FBC6-E34709C169DB}"/>
              </a:ext>
            </a:extLst>
          </p:cNvPr>
          <p:cNvSpPr>
            <a:spLocks noGrp="1" noChangeArrowheads="1"/>
          </p:cNvSpPr>
          <p:nvPr>
            <p:ph type="body" idx="1"/>
          </p:nvPr>
        </p:nvSpPr>
        <p:spPr/>
        <p:txBody>
          <a:bodyPr/>
          <a:lstStyle/>
          <a:p>
            <a:pPr>
              <a:lnSpc>
                <a:spcPct val="90000"/>
              </a:lnSpc>
            </a:pPr>
            <a:r>
              <a:rPr lang="en-US" altLang="en-US" sz="2800"/>
              <a:t>Syntax of instructions:</a:t>
            </a:r>
          </a:p>
          <a:p>
            <a:pPr lvl="1">
              <a:lnSpc>
                <a:spcPct val="90000"/>
              </a:lnSpc>
              <a:buFontTx/>
              <a:buNone/>
            </a:pPr>
            <a:r>
              <a:rPr lang="en-US" altLang="en-US" sz="2400">
                <a:solidFill>
                  <a:srgbClr val="A50021"/>
                </a:solidFill>
              </a:rPr>
              <a:t>op	  dest, src1, src2</a:t>
            </a:r>
          </a:p>
          <a:p>
            <a:pPr lvl="1">
              <a:lnSpc>
                <a:spcPct val="90000"/>
              </a:lnSpc>
            </a:pPr>
            <a:r>
              <a:rPr lang="en-US" altLang="en-US" sz="2400"/>
              <a:t>Op: operation by name </a:t>
            </a:r>
          </a:p>
          <a:p>
            <a:pPr lvl="1">
              <a:lnSpc>
                <a:spcPct val="90000"/>
              </a:lnSpc>
            </a:pPr>
            <a:r>
              <a:rPr lang="en-US" altLang="en-US" sz="2400"/>
              <a:t>Dest: operand getting result (“destination”)</a:t>
            </a:r>
          </a:p>
          <a:p>
            <a:pPr lvl="1">
              <a:lnSpc>
                <a:spcPct val="90000"/>
              </a:lnSpc>
            </a:pPr>
            <a:r>
              <a:rPr lang="en-US" altLang="en-US" sz="2400"/>
              <a:t>Src1: 1st operand for operation (“source1”)</a:t>
            </a:r>
          </a:p>
          <a:p>
            <a:pPr lvl="1">
              <a:lnSpc>
                <a:spcPct val="90000"/>
              </a:lnSpc>
            </a:pPr>
            <a:r>
              <a:rPr lang="en-US" altLang="en-US" sz="2400"/>
              <a:t>Src2: 2nd operand for operation (“source2”)</a:t>
            </a:r>
          </a:p>
          <a:p>
            <a:pPr>
              <a:lnSpc>
                <a:spcPct val="90000"/>
              </a:lnSpc>
            </a:pPr>
            <a:r>
              <a:rPr lang="en-US" altLang="en-US" sz="2800"/>
              <a:t>Each line of assembly code contains at most 1 instruction</a:t>
            </a:r>
          </a:p>
          <a:p>
            <a:pPr>
              <a:lnSpc>
                <a:spcPct val="90000"/>
              </a:lnSpc>
            </a:pPr>
            <a:r>
              <a:rPr lang="en-US" altLang="en-US" sz="2800"/>
              <a:t>Hash (#) is used for MIPS comments</a:t>
            </a:r>
          </a:p>
          <a:p>
            <a:pPr lvl="1">
              <a:lnSpc>
                <a:spcPct val="90000"/>
              </a:lnSpc>
            </a:pPr>
            <a:r>
              <a:rPr lang="en-US" altLang="en-US" sz="2400"/>
              <a:t>Anything from hash mark to end of line is a comment and will be ignored</a:t>
            </a:r>
          </a:p>
          <a:p>
            <a:pPr lvl="1">
              <a:lnSpc>
                <a:spcPct val="90000"/>
              </a:lnSpc>
            </a:pPr>
            <a:r>
              <a:rPr lang="en-US" altLang="en-US" sz="2400"/>
              <a:t>Every line of your comments must start with a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16658A8D-71B6-F4A8-89A5-B2EE14018683}"/>
              </a:ext>
            </a:extLst>
          </p:cNvPr>
          <p:cNvSpPr>
            <a:spLocks noGrp="1" noChangeArrowheads="1"/>
          </p:cNvSpPr>
          <p:nvPr>
            <p:ph type="title"/>
          </p:nvPr>
        </p:nvSpPr>
        <p:spPr/>
        <p:txBody>
          <a:bodyPr/>
          <a:lstStyle/>
          <a:p>
            <a:r>
              <a:rPr lang="en-US" altLang="en-US"/>
              <a:t>Large Immediates</a:t>
            </a:r>
          </a:p>
        </p:txBody>
      </p:sp>
      <p:sp>
        <p:nvSpPr>
          <p:cNvPr id="139267" name="Rectangle 3">
            <a:extLst>
              <a:ext uri="{FF2B5EF4-FFF2-40B4-BE49-F238E27FC236}">
                <a16:creationId xmlns:a16="http://schemas.microsoft.com/office/drawing/2014/main" id="{8E0E77E1-48BD-4ABB-71F9-562275D4D02A}"/>
              </a:ext>
            </a:extLst>
          </p:cNvPr>
          <p:cNvSpPr>
            <a:spLocks noGrp="1" noChangeArrowheads="1"/>
          </p:cNvSpPr>
          <p:nvPr>
            <p:ph type="body" idx="1"/>
          </p:nvPr>
        </p:nvSpPr>
        <p:spPr/>
        <p:txBody>
          <a:bodyPr/>
          <a:lstStyle/>
          <a:p>
            <a:pPr>
              <a:lnSpc>
                <a:spcPct val="90000"/>
              </a:lnSpc>
            </a:pPr>
            <a:r>
              <a:rPr lang="en-US" altLang="en-US"/>
              <a:t>New instruction:</a:t>
            </a:r>
          </a:p>
          <a:p>
            <a:pPr lvl="1">
              <a:lnSpc>
                <a:spcPct val="90000"/>
              </a:lnSpc>
              <a:buFontTx/>
              <a:buNone/>
            </a:pPr>
            <a:r>
              <a:rPr lang="en-US" altLang="en-US"/>
              <a:t>		</a:t>
            </a:r>
            <a:r>
              <a:rPr lang="en-US" altLang="en-US">
                <a:solidFill>
                  <a:srgbClr val="A50021"/>
                </a:solidFill>
                <a:latin typeface="Times New Roman" panose="02020603050405020304" pitchFamily="18" charset="0"/>
              </a:rPr>
              <a:t>lui  register, immediate</a:t>
            </a:r>
          </a:p>
          <a:p>
            <a:pPr lvl="1">
              <a:lnSpc>
                <a:spcPct val="90000"/>
              </a:lnSpc>
            </a:pPr>
            <a:r>
              <a:rPr lang="en-US" altLang="en-US">
                <a:solidFill>
                  <a:srgbClr val="A50021"/>
                </a:solidFill>
              </a:rPr>
              <a:t>L</a:t>
            </a:r>
            <a:r>
              <a:rPr lang="en-US" altLang="en-US"/>
              <a:t>oad </a:t>
            </a:r>
            <a:r>
              <a:rPr lang="en-US" altLang="en-US">
                <a:solidFill>
                  <a:srgbClr val="A50021"/>
                </a:solidFill>
              </a:rPr>
              <a:t>U</a:t>
            </a:r>
            <a:r>
              <a:rPr lang="en-US" altLang="en-US"/>
              <a:t>pper </a:t>
            </a:r>
            <a:r>
              <a:rPr lang="en-US" altLang="en-US">
                <a:solidFill>
                  <a:srgbClr val="A50021"/>
                </a:solidFill>
              </a:rPr>
              <a:t>I</a:t>
            </a:r>
            <a:r>
              <a:rPr lang="en-US" altLang="en-US"/>
              <a:t>mmediate</a:t>
            </a:r>
          </a:p>
          <a:p>
            <a:pPr lvl="1">
              <a:lnSpc>
                <a:spcPct val="90000"/>
              </a:lnSpc>
            </a:pPr>
            <a:r>
              <a:rPr lang="en-US" altLang="en-US"/>
              <a:t>Takes 16-bit immediate and puts these bits in the upper half (high order half) of the specified register; lower half is set to 0s</a:t>
            </a:r>
          </a:p>
          <a:p>
            <a:pPr lvl="1">
              <a:lnSpc>
                <a:spcPct val="90000"/>
              </a:lnSpc>
            </a:pPr>
            <a:r>
              <a:rPr lang="en-US" altLang="en-US"/>
              <a:t>Example:</a:t>
            </a:r>
          </a:p>
          <a:p>
            <a:pPr lvl="2">
              <a:lnSpc>
                <a:spcPct val="90000"/>
              </a:lnSpc>
            </a:pPr>
            <a:r>
              <a:rPr lang="en-US" altLang="en-US"/>
              <a:t>Want to write:</a:t>
            </a:r>
            <a:r>
              <a:rPr lang="en-US" altLang="en-US">
                <a:latin typeface="Courier New" panose="02070309020205020404" pitchFamily="49" charset="0"/>
              </a:rPr>
              <a:t> addi $t0,$t0, 0xABABCDCD</a:t>
            </a:r>
            <a:endParaRPr lang="en-US" altLang="en-US"/>
          </a:p>
          <a:p>
            <a:pPr lvl="2">
              <a:lnSpc>
                <a:spcPct val="90000"/>
              </a:lnSpc>
            </a:pPr>
            <a:r>
              <a:rPr lang="en-US" altLang="en-US"/>
              <a:t>Need to write a sequence instead:</a:t>
            </a:r>
          </a:p>
          <a:p>
            <a:pPr lvl="2">
              <a:lnSpc>
                <a:spcPct val="90000"/>
              </a:lnSpc>
              <a:buFontTx/>
              <a:buNone/>
            </a:pPr>
            <a:r>
              <a:rPr lang="en-US" altLang="en-US"/>
              <a:t>	</a:t>
            </a:r>
            <a:r>
              <a:rPr lang="en-US" altLang="en-US">
                <a:latin typeface="Courier New" panose="02070309020205020404" pitchFamily="49" charset="0"/>
              </a:rPr>
              <a:t>	</a:t>
            </a:r>
            <a:r>
              <a:rPr lang="en-US" altLang="en-US">
                <a:solidFill>
                  <a:srgbClr val="A50021"/>
                </a:solidFill>
                <a:latin typeface="Courier New" panose="02070309020205020404" pitchFamily="49" charset="0"/>
              </a:rPr>
              <a:t>lui    $at, 0xABAB				ori    $at, $at, 0xCDCD			add    $t0,$t0,$at</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41314" name="Group 2">
            <a:extLst>
              <a:ext uri="{FF2B5EF4-FFF2-40B4-BE49-F238E27FC236}">
                <a16:creationId xmlns:a16="http://schemas.microsoft.com/office/drawing/2014/main" id="{DDB56E81-3174-6C86-B63C-CE4C5FCBE7C2}"/>
              </a:ext>
            </a:extLst>
          </p:cNvPr>
          <p:cNvGrpSpPr>
            <a:grpSpLocks/>
          </p:cNvGrpSpPr>
          <p:nvPr/>
        </p:nvGrpSpPr>
        <p:grpSpPr bwMode="auto">
          <a:xfrm>
            <a:off x="457200" y="2057400"/>
            <a:ext cx="8153400" cy="962025"/>
            <a:chOff x="432" y="3120"/>
            <a:chExt cx="5136" cy="606"/>
          </a:xfrm>
        </p:grpSpPr>
        <p:grpSp>
          <p:nvGrpSpPr>
            <p:cNvPr id="141315" name="Group 3">
              <a:extLst>
                <a:ext uri="{FF2B5EF4-FFF2-40B4-BE49-F238E27FC236}">
                  <a16:creationId xmlns:a16="http://schemas.microsoft.com/office/drawing/2014/main" id="{496F3609-4C05-9292-8542-FB27223767F8}"/>
                </a:ext>
              </a:extLst>
            </p:cNvPr>
            <p:cNvGrpSpPr>
              <a:grpSpLocks/>
            </p:cNvGrpSpPr>
            <p:nvPr/>
          </p:nvGrpSpPr>
          <p:grpSpPr bwMode="auto">
            <a:xfrm>
              <a:off x="557" y="3141"/>
              <a:ext cx="4589" cy="296"/>
              <a:chOff x="345" y="2517"/>
              <a:chExt cx="4589" cy="296"/>
            </a:xfrm>
          </p:grpSpPr>
          <p:sp>
            <p:nvSpPr>
              <p:cNvPr id="141316" name="Text Box 4">
                <a:extLst>
                  <a:ext uri="{FF2B5EF4-FFF2-40B4-BE49-F238E27FC236}">
                    <a16:creationId xmlns:a16="http://schemas.microsoft.com/office/drawing/2014/main" id="{83CD1F72-BD70-0E61-92AB-986FECE4EE06}"/>
                  </a:ext>
                </a:extLst>
              </p:cNvPr>
              <p:cNvSpPr txBox="1">
                <a:spLocks noChangeArrowheads="1"/>
              </p:cNvSpPr>
              <p:nvPr/>
            </p:nvSpPr>
            <p:spPr bwMode="auto">
              <a:xfrm>
                <a:off x="345" y="2525"/>
                <a:ext cx="80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b="1">
                    <a:latin typeface="Courier New" panose="02070309020205020404" pitchFamily="49" charset="0"/>
                  </a:rPr>
                  <a:t>opcode</a:t>
                </a:r>
                <a:endParaRPr lang="en-US" altLang="en-US" sz="2400">
                  <a:solidFill>
                    <a:schemeClr val="accent1"/>
                  </a:solidFill>
                  <a:latin typeface="Helvetica" pitchFamily="2" charset="0"/>
                </a:endParaRPr>
              </a:p>
            </p:txBody>
          </p:sp>
          <p:sp>
            <p:nvSpPr>
              <p:cNvPr id="141317" name="Text Box 5">
                <a:extLst>
                  <a:ext uri="{FF2B5EF4-FFF2-40B4-BE49-F238E27FC236}">
                    <a16:creationId xmlns:a16="http://schemas.microsoft.com/office/drawing/2014/main" id="{9DAB1AFB-B1BA-07C7-DD43-CDFCE6CDA308}"/>
                  </a:ext>
                </a:extLst>
              </p:cNvPr>
              <p:cNvSpPr txBox="1">
                <a:spLocks noChangeArrowheads="1"/>
              </p:cNvSpPr>
              <p:nvPr/>
            </p:nvSpPr>
            <p:spPr bwMode="auto">
              <a:xfrm>
                <a:off x="1441" y="2525"/>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b="1">
                    <a:latin typeface="Courier New" panose="02070309020205020404" pitchFamily="49" charset="0"/>
                  </a:rPr>
                  <a:t>rs</a:t>
                </a:r>
                <a:endParaRPr lang="en-US" altLang="en-US" sz="2400">
                  <a:solidFill>
                    <a:schemeClr val="accent1"/>
                  </a:solidFill>
                  <a:latin typeface="Helvetica" pitchFamily="2" charset="0"/>
                </a:endParaRPr>
              </a:p>
            </p:txBody>
          </p:sp>
          <p:sp>
            <p:nvSpPr>
              <p:cNvPr id="141318" name="Text Box 6">
                <a:extLst>
                  <a:ext uri="{FF2B5EF4-FFF2-40B4-BE49-F238E27FC236}">
                    <a16:creationId xmlns:a16="http://schemas.microsoft.com/office/drawing/2014/main" id="{BFDB9861-D608-6966-E2AA-6C62C01CD797}"/>
                  </a:ext>
                </a:extLst>
              </p:cNvPr>
              <p:cNvSpPr txBox="1">
                <a:spLocks noChangeArrowheads="1"/>
              </p:cNvSpPr>
              <p:nvPr/>
            </p:nvSpPr>
            <p:spPr bwMode="auto">
              <a:xfrm>
                <a:off x="2240" y="2525"/>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b="1">
                    <a:latin typeface="Courier New" panose="02070309020205020404" pitchFamily="49" charset="0"/>
                  </a:rPr>
                  <a:t>rt</a:t>
                </a:r>
                <a:endParaRPr lang="en-US" altLang="en-US" sz="2400">
                  <a:solidFill>
                    <a:schemeClr val="accent1"/>
                  </a:solidFill>
                  <a:latin typeface="Helvetica" pitchFamily="2" charset="0"/>
                </a:endParaRPr>
              </a:p>
            </p:txBody>
          </p:sp>
          <p:sp>
            <p:nvSpPr>
              <p:cNvPr id="141319" name="Text Box 7">
                <a:extLst>
                  <a:ext uri="{FF2B5EF4-FFF2-40B4-BE49-F238E27FC236}">
                    <a16:creationId xmlns:a16="http://schemas.microsoft.com/office/drawing/2014/main" id="{30884FBF-6DA3-11A7-2CD9-ABD719212E67}"/>
                  </a:ext>
                </a:extLst>
              </p:cNvPr>
              <p:cNvSpPr txBox="1">
                <a:spLocks noChangeArrowheads="1"/>
              </p:cNvSpPr>
              <p:nvPr/>
            </p:nvSpPr>
            <p:spPr bwMode="auto">
              <a:xfrm>
                <a:off x="3153" y="2517"/>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400">
                  <a:solidFill>
                    <a:schemeClr val="accent1"/>
                  </a:solidFill>
                  <a:latin typeface="Helvetica" pitchFamily="2" charset="0"/>
                </a:endParaRPr>
              </a:p>
            </p:txBody>
          </p:sp>
          <p:sp>
            <p:nvSpPr>
              <p:cNvPr id="141320" name="Text Box 8">
                <a:extLst>
                  <a:ext uri="{FF2B5EF4-FFF2-40B4-BE49-F238E27FC236}">
                    <a16:creationId xmlns:a16="http://schemas.microsoft.com/office/drawing/2014/main" id="{990A1CBC-76CA-3929-CA84-C579C849CBC3}"/>
                  </a:ext>
                </a:extLst>
              </p:cNvPr>
              <p:cNvSpPr txBox="1">
                <a:spLocks noChangeArrowheads="1"/>
              </p:cNvSpPr>
              <p:nvPr/>
            </p:nvSpPr>
            <p:spPr bwMode="auto">
              <a:xfrm>
                <a:off x="4818" y="2517"/>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endParaRPr lang="en-US" altLang="en-US" sz="2400">
                  <a:solidFill>
                    <a:schemeClr val="accent1"/>
                  </a:solidFill>
                  <a:latin typeface="Helvetica" pitchFamily="2" charset="0"/>
                </a:endParaRPr>
              </a:p>
            </p:txBody>
          </p:sp>
          <p:sp>
            <p:nvSpPr>
              <p:cNvPr id="141321" name="Text Box 9">
                <a:extLst>
                  <a:ext uri="{FF2B5EF4-FFF2-40B4-BE49-F238E27FC236}">
                    <a16:creationId xmlns:a16="http://schemas.microsoft.com/office/drawing/2014/main" id="{CE0B11D6-9729-6D09-6ACB-88B33FC78574}"/>
                  </a:ext>
                </a:extLst>
              </p:cNvPr>
              <p:cNvSpPr txBox="1">
                <a:spLocks noChangeArrowheads="1"/>
              </p:cNvSpPr>
              <p:nvPr/>
            </p:nvSpPr>
            <p:spPr bwMode="auto">
              <a:xfrm>
                <a:off x="3434" y="2525"/>
                <a:ext cx="11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b="1">
                    <a:latin typeface="Courier New" panose="02070309020205020404" pitchFamily="49" charset="0"/>
                  </a:rPr>
                  <a:t>immediate</a:t>
                </a:r>
                <a:endParaRPr lang="en-US" altLang="en-US" sz="2400">
                  <a:solidFill>
                    <a:schemeClr val="accent1"/>
                  </a:solidFill>
                  <a:latin typeface="Helvetica" pitchFamily="2" charset="0"/>
                </a:endParaRPr>
              </a:p>
            </p:txBody>
          </p:sp>
        </p:grpSp>
        <p:sp>
          <p:nvSpPr>
            <p:cNvPr id="141322" name="Rectangle 10">
              <a:extLst>
                <a:ext uri="{FF2B5EF4-FFF2-40B4-BE49-F238E27FC236}">
                  <a16:creationId xmlns:a16="http://schemas.microsoft.com/office/drawing/2014/main" id="{42203760-5A03-FF9E-09DB-1B68E927CFD1}"/>
                </a:ext>
              </a:extLst>
            </p:cNvPr>
            <p:cNvSpPr>
              <a:spLocks noChangeArrowheads="1"/>
            </p:cNvSpPr>
            <p:nvPr/>
          </p:nvSpPr>
          <p:spPr bwMode="auto">
            <a:xfrm>
              <a:off x="432" y="3120"/>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323" name="Line 11">
              <a:extLst>
                <a:ext uri="{FF2B5EF4-FFF2-40B4-BE49-F238E27FC236}">
                  <a16:creationId xmlns:a16="http://schemas.microsoft.com/office/drawing/2014/main" id="{C6D90159-E502-0777-E015-912B09C1C8B0}"/>
                </a:ext>
              </a:extLst>
            </p:cNvPr>
            <p:cNvSpPr>
              <a:spLocks noChangeShapeType="1"/>
            </p:cNvSpPr>
            <p:nvPr/>
          </p:nvSpPr>
          <p:spPr bwMode="auto">
            <a:xfrm>
              <a:off x="1392"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324" name="Line 12">
              <a:extLst>
                <a:ext uri="{FF2B5EF4-FFF2-40B4-BE49-F238E27FC236}">
                  <a16:creationId xmlns:a16="http://schemas.microsoft.com/office/drawing/2014/main" id="{E496F191-6785-1F14-02C9-C9B468020099}"/>
                </a:ext>
              </a:extLst>
            </p:cNvPr>
            <p:cNvSpPr>
              <a:spLocks noChangeShapeType="1"/>
            </p:cNvSpPr>
            <p:nvPr/>
          </p:nvSpPr>
          <p:spPr bwMode="auto">
            <a:xfrm>
              <a:off x="2208"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325" name="Line 13">
              <a:extLst>
                <a:ext uri="{FF2B5EF4-FFF2-40B4-BE49-F238E27FC236}">
                  <a16:creationId xmlns:a16="http://schemas.microsoft.com/office/drawing/2014/main" id="{1E4E0C30-80B1-680C-CC3D-81EFF550D9CD}"/>
                </a:ext>
              </a:extLst>
            </p:cNvPr>
            <p:cNvSpPr>
              <a:spLocks noChangeShapeType="1"/>
            </p:cNvSpPr>
            <p:nvPr/>
          </p:nvSpPr>
          <p:spPr bwMode="auto">
            <a:xfrm>
              <a:off x="2976" y="3120"/>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326" name="Text Box 14">
              <a:extLst>
                <a:ext uri="{FF2B5EF4-FFF2-40B4-BE49-F238E27FC236}">
                  <a16:creationId xmlns:a16="http://schemas.microsoft.com/office/drawing/2014/main" id="{2C2E3257-8872-C680-CB7A-411897D6B0EA}"/>
                </a:ext>
              </a:extLst>
            </p:cNvPr>
            <p:cNvSpPr txBox="1">
              <a:spLocks noChangeArrowheads="1"/>
            </p:cNvSpPr>
            <p:nvPr/>
          </p:nvSpPr>
          <p:spPr bwMode="auto">
            <a:xfrm>
              <a:off x="528" y="343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400" b="1">
                <a:latin typeface="Helvetica" pitchFamily="2" charset="0"/>
              </a:endParaRPr>
            </a:p>
          </p:txBody>
        </p:sp>
        <p:sp>
          <p:nvSpPr>
            <p:cNvPr id="141327" name="Text Box 15">
              <a:extLst>
                <a:ext uri="{FF2B5EF4-FFF2-40B4-BE49-F238E27FC236}">
                  <a16:creationId xmlns:a16="http://schemas.microsoft.com/office/drawing/2014/main" id="{FA617A18-60F3-0018-3350-B3389A7154D8}"/>
                </a:ext>
              </a:extLst>
            </p:cNvPr>
            <p:cNvSpPr txBox="1">
              <a:spLocks noChangeArrowheads="1"/>
            </p:cNvSpPr>
            <p:nvPr/>
          </p:nvSpPr>
          <p:spPr bwMode="auto">
            <a:xfrm>
              <a:off x="1440" y="343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400" b="1">
                <a:latin typeface="Helvetica" pitchFamily="2" charset="0"/>
              </a:endParaRPr>
            </a:p>
          </p:txBody>
        </p:sp>
        <p:sp>
          <p:nvSpPr>
            <p:cNvPr id="141328" name="Text Box 16">
              <a:extLst>
                <a:ext uri="{FF2B5EF4-FFF2-40B4-BE49-F238E27FC236}">
                  <a16:creationId xmlns:a16="http://schemas.microsoft.com/office/drawing/2014/main" id="{2DF260D9-B7FD-3BA3-8C90-88C51E4F0FFE}"/>
                </a:ext>
              </a:extLst>
            </p:cNvPr>
            <p:cNvSpPr txBox="1">
              <a:spLocks noChangeArrowheads="1"/>
            </p:cNvSpPr>
            <p:nvPr/>
          </p:nvSpPr>
          <p:spPr bwMode="auto">
            <a:xfrm>
              <a:off x="2208" y="343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400" b="1">
                <a:latin typeface="Helvetica" pitchFamily="2" charset="0"/>
              </a:endParaRPr>
            </a:p>
          </p:txBody>
        </p:sp>
        <p:sp>
          <p:nvSpPr>
            <p:cNvPr id="141329" name="Text Box 17">
              <a:extLst>
                <a:ext uri="{FF2B5EF4-FFF2-40B4-BE49-F238E27FC236}">
                  <a16:creationId xmlns:a16="http://schemas.microsoft.com/office/drawing/2014/main" id="{57D4DC5D-CE3E-A90B-264C-A2D9AA153111}"/>
                </a:ext>
              </a:extLst>
            </p:cNvPr>
            <p:cNvSpPr txBox="1">
              <a:spLocks noChangeArrowheads="1"/>
            </p:cNvSpPr>
            <p:nvPr/>
          </p:nvSpPr>
          <p:spPr bwMode="auto">
            <a:xfrm>
              <a:off x="3840" y="343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400" b="1">
                <a:latin typeface="Helvetica" pitchFamily="2" charset="0"/>
              </a:endParaRPr>
            </a:p>
          </p:txBody>
        </p:sp>
      </p:grpSp>
      <p:sp>
        <p:nvSpPr>
          <p:cNvPr id="141330" name="Rectangle 18">
            <a:extLst>
              <a:ext uri="{FF2B5EF4-FFF2-40B4-BE49-F238E27FC236}">
                <a16:creationId xmlns:a16="http://schemas.microsoft.com/office/drawing/2014/main" id="{D1287055-39B6-E4AE-C78E-4A1D540D8D21}"/>
              </a:ext>
            </a:extLst>
          </p:cNvPr>
          <p:cNvSpPr>
            <a:spLocks noGrp="1" noChangeArrowheads="1"/>
          </p:cNvSpPr>
          <p:nvPr>
            <p:ph type="title"/>
          </p:nvPr>
        </p:nvSpPr>
        <p:spPr>
          <a:xfrm>
            <a:off x="457200" y="546100"/>
            <a:ext cx="8382000" cy="444500"/>
          </a:xfrm>
        </p:spPr>
        <p:txBody>
          <a:bodyPr/>
          <a:lstStyle/>
          <a:p>
            <a:r>
              <a:rPr lang="en-US" altLang="en-US"/>
              <a:t>Immediates in Conditional Branches</a:t>
            </a:r>
          </a:p>
        </p:txBody>
      </p:sp>
      <p:sp>
        <p:nvSpPr>
          <p:cNvPr id="141331" name="Rectangle 19">
            <a:extLst>
              <a:ext uri="{FF2B5EF4-FFF2-40B4-BE49-F238E27FC236}">
                <a16:creationId xmlns:a16="http://schemas.microsoft.com/office/drawing/2014/main" id="{B33A98D0-8DAA-C904-D40D-CAC2B228159F}"/>
              </a:ext>
            </a:extLst>
          </p:cNvPr>
          <p:cNvSpPr>
            <a:spLocks noGrp="1" noChangeArrowheads="1"/>
          </p:cNvSpPr>
          <p:nvPr>
            <p:ph type="body" idx="1"/>
          </p:nvPr>
        </p:nvSpPr>
        <p:spPr/>
        <p:txBody>
          <a:bodyPr/>
          <a:lstStyle/>
          <a:p>
            <a:r>
              <a:rPr lang="en-US" altLang="en-US" sz="2800"/>
              <a:t>Branch instructions bne and beq</a:t>
            </a:r>
          </a:p>
          <a:p>
            <a:endParaRPr lang="en-US" altLang="en-US" sz="2800"/>
          </a:p>
          <a:p>
            <a:pPr lvl="1"/>
            <a:r>
              <a:rPr lang="en-US" altLang="en-US" sz="2400"/>
              <a:t>Field rs and rt specify registers to compare</a:t>
            </a:r>
          </a:p>
          <a:p>
            <a:pPr lvl="1"/>
            <a:r>
              <a:rPr lang="en-US" altLang="en-US" sz="2400"/>
              <a:t>Field immediate specify branch address</a:t>
            </a:r>
          </a:p>
          <a:p>
            <a:pPr lvl="2"/>
            <a:r>
              <a:rPr lang="en-US" altLang="en-US" sz="2000"/>
              <a:t>16 bit is too small since we have 32-bit pointer to memory</a:t>
            </a:r>
          </a:p>
          <a:p>
            <a:r>
              <a:rPr lang="en-US" altLang="en-US" sz="2800"/>
              <a:t>Observation</a:t>
            </a:r>
          </a:p>
          <a:p>
            <a:pPr lvl="1"/>
            <a:r>
              <a:rPr lang="en-US" altLang="en-US" sz="2400"/>
              <a:t>Branches are used for if-else, while-loop, for-loop: tend to branch to a nearby instruction</a:t>
            </a:r>
          </a:p>
          <a:p>
            <a:pPr lvl="1"/>
            <a:r>
              <a:rPr lang="en-US" altLang="en-US" sz="2400"/>
              <a:t>We only need to know the difference between the branch target and the current instruction address, which is much smaller and 16-bit addressing might suffice in most cases</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BC282F5C-FCBF-93CF-65B5-CF82F0739DA5}"/>
              </a:ext>
            </a:extLst>
          </p:cNvPr>
          <p:cNvSpPr>
            <a:spLocks noGrp="1" noChangeArrowheads="1"/>
          </p:cNvSpPr>
          <p:nvPr>
            <p:ph type="title"/>
          </p:nvPr>
        </p:nvSpPr>
        <p:spPr/>
        <p:txBody>
          <a:bodyPr/>
          <a:lstStyle/>
          <a:p>
            <a:r>
              <a:rPr lang="en-US" altLang="en-US"/>
              <a:t>PC-Relative Addressing</a:t>
            </a:r>
          </a:p>
        </p:txBody>
      </p:sp>
      <p:sp>
        <p:nvSpPr>
          <p:cNvPr id="143363" name="Rectangle 3">
            <a:extLst>
              <a:ext uri="{FF2B5EF4-FFF2-40B4-BE49-F238E27FC236}">
                <a16:creationId xmlns:a16="http://schemas.microsoft.com/office/drawing/2014/main" id="{56B1536D-46C0-6D89-06B5-6B31C533D8B7}"/>
              </a:ext>
            </a:extLst>
          </p:cNvPr>
          <p:cNvSpPr>
            <a:spLocks noGrp="1" noChangeArrowheads="1"/>
          </p:cNvSpPr>
          <p:nvPr>
            <p:ph type="body" idx="1"/>
          </p:nvPr>
        </p:nvSpPr>
        <p:spPr/>
        <p:txBody>
          <a:bodyPr/>
          <a:lstStyle/>
          <a:p>
            <a:pPr>
              <a:lnSpc>
                <a:spcPct val="90000"/>
              </a:lnSpc>
            </a:pPr>
            <a:r>
              <a:rPr lang="en-US" altLang="en-US"/>
              <a:t>Solution to branches in a 32-bit instruction: </a:t>
            </a:r>
            <a:r>
              <a:rPr lang="en-US" altLang="en-US">
                <a:solidFill>
                  <a:srgbClr val="A50021"/>
                </a:solidFill>
              </a:rPr>
              <a:t>PC-relative addressing</a:t>
            </a:r>
          </a:p>
          <a:p>
            <a:pPr lvl="1">
              <a:lnSpc>
                <a:spcPct val="90000"/>
              </a:lnSpc>
            </a:pPr>
            <a:r>
              <a:rPr lang="en-US" altLang="en-US"/>
              <a:t>PC is the special register containing the address of the current instruction</a:t>
            </a:r>
          </a:p>
          <a:p>
            <a:pPr lvl="1">
              <a:lnSpc>
                <a:spcPct val="90000"/>
              </a:lnSpc>
            </a:pPr>
            <a:r>
              <a:rPr lang="en-US" altLang="en-US"/>
              <a:t>New program counter = PC + branch address</a:t>
            </a:r>
          </a:p>
          <a:p>
            <a:pPr lvl="2">
              <a:lnSpc>
                <a:spcPct val="90000"/>
              </a:lnSpc>
            </a:pPr>
            <a:r>
              <a:rPr lang="en-US" altLang="en-US"/>
              <a:t>Let the 16-bit immediate field be a signed two’s complement integer to be added to the PC if we take the branch</a:t>
            </a:r>
          </a:p>
          <a:p>
            <a:pPr>
              <a:lnSpc>
                <a:spcPct val="90000"/>
              </a:lnSpc>
            </a:pPr>
            <a:r>
              <a:rPr lang="en-US" altLang="en-US"/>
              <a:t>Now we can branch ± 2</a:t>
            </a:r>
            <a:r>
              <a:rPr lang="en-US" altLang="en-US" baseline="30000"/>
              <a:t>15</a:t>
            </a:r>
            <a:r>
              <a:rPr lang="en-US" altLang="en-US"/>
              <a:t> bytes from the PC, which should be enough to cover almost any loop</a:t>
            </a:r>
          </a:p>
          <a:p>
            <a:pPr lvl="1">
              <a:lnSpc>
                <a:spcPct val="90000"/>
              </a:lnSpc>
            </a:pPr>
            <a:r>
              <a:rPr lang="en-US" altLang="en-US"/>
              <a:t>Any ideas to further optimize this?</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5CC826A8-A3A6-92FE-9064-FC7AE650B75F}"/>
              </a:ext>
            </a:extLst>
          </p:cNvPr>
          <p:cNvSpPr>
            <a:spLocks noGrp="1" noChangeArrowheads="1"/>
          </p:cNvSpPr>
          <p:nvPr>
            <p:ph type="title"/>
          </p:nvPr>
        </p:nvSpPr>
        <p:spPr/>
        <p:txBody>
          <a:bodyPr/>
          <a:lstStyle/>
          <a:p>
            <a:r>
              <a:rPr lang="en-US" altLang="en-US"/>
              <a:t>PC-Relative Addressing</a:t>
            </a:r>
          </a:p>
        </p:txBody>
      </p:sp>
      <p:sp>
        <p:nvSpPr>
          <p:cNvPr id="145411" name="Rectangle 3">
            <a:extLst>
              <a:ext uri="{FF2B5EF4-FFF2-40B4-BE49-F238E27FC236}">
                <a16:creationId xmlns:a16="http://schemas.microsoft.com/office/drawing/2014/main" id="{53E081D6-DA2B-5B0A-71DF-291A69C858BC}"/>
              </a:ext>
            </a:extLst>
          </p:cNvPr>
          <p:cNvSpPr>
            <a:spLocks noGrp="1" noChangeArrowheads="1"/>
          </p:cNvSpPr>
          <p:nvPr>
            <p:ph type="body" idx="1"/>
          </p:nvPr>
        </p:nvSpPr>
        <p:spPr/>
        <p:txBody>
          <a:bodyPr/>
          <a:lstStyle/>
          <a:p>
            <a:r>
              <a:rPr lang="en-US" altLang="en-US"/>
              <a:t>Note: Instructions are words, so they are word aligned </a:t>
            </a:r>
          </a:p>
          <a:p>
            <a:pPr lvl="1"/>
            <a:r>
              <a:rPr lang="en-US" altLang="en-US"/>
              <a:t>The byte address of an instruction is always a multiple of 4, i.e. it must end with 00 in binary</a:t>
            </a:r>
          </a:p>
          <a:p>
            <a:pPr lvl="1"/>
            <a:r>
              <a:rPr lang="en-US" altLang="en-US">
                <a:sym typeface="Symbol" pitchFamily="2" charset="2"/>
              </a:rPr>
              <a:t></a:t>
            </a:r>
            <a:r>
              <a:rPr lang="en-US" altLang="en-US"/>
              <a:t>The number of bytes to add to the PC will always be a multiple of 4</a:t>
            </a:r>
          </a:p>
          <a:p>
            <a:pPr lvl="1"/>
            <a:r>
              <a:rPr lang="en-US" altLang="en-US">
                <a:sym typeface="Symbol" pitchFamily="2" charset="2"/>
              </a:rPr>
              <a:t></a:t>
            </a:r>
            <a:r>
              <a:rPr lang="en-US" altLang="en-US"/>
              <a:t>Specify the immediate in words</a:t>
            </a:r>
          </a:p>
          <a:p>
            <a:r>
              <a:rPr lang="en-US" altLang="en-US"/>
              <a:t>Now, we can branch ± 2</a:t>
            </a:r>
            <a:r>
              <a:rPr lang="en-US" altLang="en-US" baseline="30000"/>
              <a:t>15</a:t>
            </a:r>
            <a:r>
              <a:rPr lang="en-US" altLang="en-US"/>
              <a:t> words from the PC (or ± 2</a:t>
            </a:r>
            <a:r>
              <a:rPr lang="en-US" altLang="en-US" baseline="30000"/>
              <a:t>17</a:t>
            </a:r>
            <a:r>
              <a:rPr lang="en-US" altLang="en-US"/>
              <a:t> bytes), so we can handle loops 4 times as large</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89DE102F-9938-E1A7-B48A-474C4781ECE8}"/>
              </a:ext>
            </a:extLst>
          </p:cNvPr>
          <p:cNvSpPr>
            <a:spLocks noGrp="1" noChangeArrowheads="1"/>
          </p:cNvSpPr>
          <p:nvPr>
            <p:ph type="title"/>
          </p:nvPr>
        </p:nvSpPr>
        <p:spPr/>
        <p:txBody>
          <a:bodyPr/>
          <a:lstStyle/>
          <a:p>
            <a:r>
              <a:rPr lang="en-US" altLang="en-US"/>
              <a:t>Branch Address Calculation</a:t>
            </a:r>
          </a:p>
        </p:txBody>
      </p:sp>
      <p:sp>
        <p:nvSpPr>
          <p:cNvPr id="147459" name="Rectangle 3">
            <a:extLst>
              <a:ext uri="{FF2B5EF4-FFF2-40B4-BE49-F238E27FC236}">
                <a16:creationId xmlns:a16="http://schemas.microsoft.com/office/drawing/2014/main" id="{15533A06-09F5-FED9-8C6D-BD8CBB71E24B}"/>
              </a:ext>
            </a:extLst>
          </p:cNvPr>
          <p:cNvSpPr>
            <a:spLocks noGrp="1" noChangeArrowheads="1"/>
          </p:cNvSpPr>
          <p:nvPr>
            <p:ph type="body" idx="1"/>
          </p:nvPr>
        </p:nvSpPr>
        <p:spPr/>
        <p:txBody>
          <a:bodyPr/>
          <a:lstStyle/>
          <a:p>
            <a:r>
              <a:rPr lang="en-US" altLang="en-US" sz="2000"/>
              <a:t>Calculation:</a:t>
            </a:r>
          </a:p>
          <a:p>
            <a:pPr lvl="1"/>
            <a:r>
              <a:rPr lang="en-US" altLang="en-US" sz="2000"/>
              <a:t>If we do not take the branch:</a:t>
            </a:r>
          </a:p>
          <a:p>
            <a:pPr lvl="1">
              <a:buFontTx/>
              <a:buNone/>
            </a:pPr>
            <a:r>
              <a:rPr lang="en-US" altLang="en-US" sz="2000"/>
              <a:t>			PC = PC + 4 </a:t>
            </a:r>
          </a:p>
          <a:p>
            <a:pPr lvl="2"/>
            <a:r>
              <a:rPr lang="en-US" altLang="en-US" sz="2000"/>
              <a:t>PC+4 =  byte address of next instruction</a:t>
            </a:r>
          </a:p>
          <a:p>
            <a:pPr lvl="1"/>
            <a:r>
              <a:rPr lang="en-US" altLang="en-US" sz="2000"/>
              <a:t>If we do take the branch:</a:t>
            </a:r>
          </a:p>
          <a:p>
            <a:pPr lvl="1">
              <a:buFontTx/>
              <a:buNone/>
            </a:pPr>
            <a:r>
              <a:rPr lang="en-US" altLang="en-US" sz="2000"/>
              <a:t>			PC = (PC + 4) + (immediate * 4)</a:t>
            </a:r>
          </a:p>
          <a:p>
            <a:r>
              <a:rPr lang="en-US" altLang="en-US" sz="2000"/>
              <a:t>Observations</a:t>
            </a:r>
          </a:p>
          <a:p>
            <a:pPr lvl="1"/>
            <a:r>
              <a:rPr lang="en-US" altLang="en-US" sz="2000"/>
              <a:t>Immediate field specifies the number of words to jump, which is simply the number of instructions to jump</a:t>
            </a:r>
          </a:p>
          <a:p>
            <a:pPr lvl="1"/>
            <a:r>
              <a:rPr lang="en-US" altLang="en-US" sz="2000"/>
              <a:t>Immediate field can be positive or negative</a:t>
            </a:r>
          </a:p>
          <a:p>
            <a:pPr lvl="1"/>
            <a:r>
              <a:rPr lang="en-US" altLang="en-US" sz="2000"/>
              <a:t>Due to hardware, add immediate to (PC+4), not to PC; will be clearer why later in course</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EE0175D1-B02E-A2B9-6367-11296CBE7362}"/>
              </a:ext>
            </a:extLst>
          </p:cNvPr>
          <p:cNvSpPr>
            <a:spLocks noGrp="1" noChangeArrowheads="1"/>
          </p:cNvSpPr>
          <p:nvPr>
            <p:ph type="title"/>
          </p:nvPr>
        </p:nvSpPr>
        <p:spPr/>
        <p:txBody>
          <a:bodyPr/>
          <a:lstStyle/>
          <a:p>
            <a:r>
              <a:rPr lang="en-US" altLang="en-US"/>
              <a:t>J-Format Instructions</a:t>
            </a:r>
          </a:p>
        </p:txBody>
      </p:sp>
      <p:sp>
        <p:nvSpPr>
          <p:cNvPr id="155651" name="Rectangle 3">
            <a:extLst>
              <a:ext uri="{FF2B5EF4-FFF2-40B4-BE49-F238E27FC236}">
                <a16:creationId xmlns:a16="http://schemas.microsoft.com/office/drawing/2014/main" id="{554DA1E3-045C-001F-0941-53CF685A36E0}"/>
              </a:ext>
            </a:extLst>
          </p:cNvPr>
          <p:cNvSpPr>
            <a:spLocks noGrp="1" noChangeArrowheads="1"/>
          </p:cNvSpPr>
          <p:nvPr>
            <p:ph type="body" idx="1"/>
          </p:nvPr>
        </p:nvSpPr>
        <p:spPr/>
        <p:txBody>
          <a:bodyPr/>
          <a:lstStyle/>
          <a:p>
            <a:r>
              <a:rPr lang="en-US" altLang="en-US" sz="2800"/>
              <a:t>J-format is used by MIPS jump instructions</a:t>
            </a:r>
          </a:p>
          <a:p>
            <a:pPr lvl="1"/>
            <a:r>
              <a:rPr lang="en-US" altLang="en-US" sz="2400"/>
              <a:t>j and jal </a:t>
            </a:r>
          </a:p>
          <a:p>
            <a:pPr lvl="1"/>
            <a:r>
              <a:rPr lang="en-US" altLang="en-US" sz="2400"/>
              <a:t>6-bit opcode + 26-bit jump address</a:t>
            </a:r>
          </a:p>
          <a:p>
            <a:pPr lvl="1"/>
            <a:endParaRPr lang="en-US" altLang="en-US" sz="2400"/>
          </a:p>
          <a:p>
            <a:pPr lvl="1"/>
            <a:endParaRPr lang="en-US" altLang="en-US" sz="2400"/>
          </a:p>
          <a:p>
            <a:r>
              <a:rPr lang="en-US" altLang="en-US" sz="2800"/>
              <a:t>Key concepts</a:t>
            </a:r>
          </a:p>
          <a:p>
            <a:pPr lvl="1"/>
            <a:r>
              <a:rPr lang="en-US" altLang="en-US" sz="2400"/>
              <a:t>Keep opcode field identical to R-format and I-format for consistency</a:t>
            </a:r>
          </a:p>
          <a:p>
            <a:pPr lvl="1"/>
            <a:r>
              <a:rPr lang="en-US" altLang="en-US" sz="2400"/>
              <a:t>Combine all other fields to make room for large target address</a:t>
            </a:r>
          </a:p>
          <a:p>
            <a:pPr lvl="2"/>
            <a:r>
              <a:rPr lang="en-US" altLang="en-US" sz="2000"/>
              <a:t>Goto statements and function calls tend to have larger offsets than branches and loops</a:t>
            </a:r>
          </a:p>
        </p:txBody>
      </p:sp>
      <p:grpSp>
        <p:nvGrpSpPr>
          <p:cNvPr id="155662" name="Group 14">
            <a:extLst>
              <a:ext uri="{FF2B5EF4-FFF2-40B4-BE49-F238E27FC236}">
                <a16:creationId xmlns:a16="http://schemas.microsoft.com/office/drawing/2014/main" id="{F9859A4E-75B8-F0B9-D65A-8F5623206A65}"/>
              </a:ext>
            </a:extLst>
          </p:cNvPr>
          <p:cNvGrpSpPr>
            <a:grpSpLocks/>
          </p:cNvGrpSpPr>
          <p:nvPr/>
        </p:nvGrpSpPr>
        <p:grpSpPr bwMode="auto">
          <a:xfrm>
            <a:off x="838200" y="3124200"/>
            <a:ext cx="7696200" cy="879475"/>
            <a:chOff x="624" y="1511"/>
            <a:chExt cx="4848" cy="554"/>
          </a:xfrm>
        </p:grpSpPr>
        <p:grpSp>
          <p:nvGrpSpPr>
            <p:cNvPr id="155652" name="Group 4">
              <a:extLst>
                <a:ext uri="{FF2B5EF4-FFF2-40B4-BE49-F238E27FC236}">
                  <a16:creationId xmlns:a16="http://schemas.microsoft.com/office/drawing/2014/main" id="{0796BB5F-5E52-A028-A8A5-4CDD40F54059}"/>
                </a:ext>
              </a:extLst>
            </p:cNvPr>
            <p:cNvGrpSpPr>
              <a:grpSpLocks/>
            </p:cNvGrpSpPr>
            <p:nvPr/>
          </p:nvGrpSpPr>
          <p:grpSpPr bwMode="auto">
            <a:xfrm>
              <a:off x="624" y="1511"/>
              <a:ext cx="4848" cy="313"/>
              <a:chOff x="336" y="1488"/>
              <a:chExt cx="5136" cy="369"/>
            </a:xfrm>
          </p:grpSpPr>
          <p:sp>
            <p:nvSpPr>
              <p:cNvPr id="155653" name="Text Box 5">
                <a:extLst>
                  <a:ext uri="{FF2B5EF4-FFF2-40B4-BE49-F238E27FC236}">
                    <a16:creationId xmlns:a16="http://schemas.microsoft.com/office/drawing/2014/main" id="{A8918C50-6F8C-5872-516D-660DFF247FF9}"/>
                  </a:ext>
                </a:extLst>
              </p:cNvPr>
              <p:cNvSpPr txBox="1">
                <a:spLocks noChangeArrowheads="1"/>
              </p:cNvSpPr>
              <p:nvPr/>
            </p:nvSpPr>
            <p:spPr bwMode="auto">
              <a:xfrm>
                <a:off x="419" y="1517"/>
                <a:ext cx="85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b="1">
                    <a:latin typeface="Courier New" panose="02070309020205020404" pitchFamily="49" charset="0"/>
                  </a:rPr>
                  <a:t>6 bits</a:t>
                </a:r>
                <a:endParaRPr lang="en-US" altLang="en-US" sz="2400">
                  <a:solidFill>
                    <a:schemeClr val="accent1"/>
                  </a:solidFill>
                  <a:latin typeface="Helvetica" pitchFamily="2" charset="0"/>
                </a:endParaRPr>
              </a:p>
            </p:txBody>
          </p:sp>
          <p:sp>
            <p:nvSpPr>
              <p:cNvPr id="155654" name="Text Box 6">
                <a:extLst>
                  <a:ext uri="{FF2B5EF4-FFF2-40B4-BE49-F238E27FC236}">
                    <a16:creationId xmlns:a16="http://schemas.microsoft.com/office/drawing/2014/main" id="{7EBE369C-3971-603B-F782-4F2A5C8297D7}"/>
                  </a:ext>
                </a:extLst>
              </p:cNvPr>
              <p:cNvSpPr txBox="1">
                <a:spLocks noChangeArrowheads="1"/>
              </p:cNvSpPr>
              <p:nvPr/>
            </p:nvSpPr>
            <p:spPr bwMode="auto">
              <a:xfrm>
                <a:off x="2868" y="1517"/>
                <a:ext cx="978"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b="1">
                    <a:latin typeface="Courier New" panose="02070309020205020404" pitchFamily="49" charset="0"/>
                  </a:rPr>
                  <a:t>26 bits</a:t>
                </a:r>
                <a:endParaRPr lang="en-US" altLang="en-US" sz="2400">
                  <a:solidFill>
                    <a:schemeClr val="accent1"/>
                  </a:solidFill>
                  <a:latin typeface="Helvetica" pitchFamily="2" charset="0"/>
                </a:endParaRPr>
              </a:p>
            </p:txBody>
          </p:sp>
          <p:sp>
            <p:nvSpPr>
              <p:cNvPr id="155655" name="Line 7">
                <a:extLst>
                  <a:ext uri="{FF2B5EF4-FFF2-40B4-BE49-F238E27FC236}">
                    <a16:creationId xmlns:a16="http://schemas.microsoft.com/office/drawing/2014/main" id="{FFD8C70A-D596-3522-ACBF-E3DE54AA28A4}"/>
                  </a:ext>
                </a:extLst>
              </p:cNvPr>
              <p:cNvSpPr>
                <a:spLocks noChangeShapeType="1"/>
              </p:cNvSpPr>
              <p:nvPr/>
            </p:nvSpPr>
            <p:spPr bwMode="auto">
              <a:xfrm>
                <a:off x="1296" y="1488"/>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656" name="Rectangle 8">
                <a:extLst>
                  <a:ext uri="{FF2B5EF4-FFF2-40B4-BE49-F238E27FC236}">
                    <a16:creationId xmlns:a16="http://schemas.microsoft.com/office/drawing/2014/main" id="{1A0A8F92-A702-0B47-181F-C66DF1057E8D}"/>
                  </a:ext>
                </a:extLst>
              </p:cNvPr>
              <p:cNvSpPr>
                <a:spLocks noChangeArrowheads="1"/>
              </p:cNvSpPr>
              <p:nvPr/>
            </p:nvSpPr>
            <p:spPr bwMode="auto">
              <a:xfrm>
                <a:off x="336" y="1488"/>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55657" name="Group 9">
              <a:extLst>
                <a:ext uri="{FF2B5EF4-FFF2-40B4-BE49-F238E27FC236}">
                  <a16:creationId xmlns:a16="http://schemas.microsoft.com/office/drawing/2014/main" id="{1F0BA5CE-8A58-74A3-F8B9-5BECC4A24C19}"/>
                </a:ext>
              </a:extLst>
            </p:cNvPr>
            <p:cNvGrpSpPr>
              <a:grpSpLocks/>
            </p:cNvGrpSpPr>
            <p:nvPr/>
          </p:nvGrpSpPr>
          <p:grpSpPr bwMode="auto">
            <a:xfrm>
              <a:off x="624" y="1752"/>
              <a:ext cx="4848" cy="313"/>
              <a:chOff x="336" y="1488"/>
              <a:chExt cx="5136" cy="369"/>
            </a:xfrm>
          </p:grpSpPr>
          <p:sp>
            <p:nvSpPr>
              <p:cNvPr id="155658" name="Text Box 10">
                <a:extLst>
                  <a:ext uri="{FF2B5EF4-FFF2-40B4-BE49-F238E27FC236}">
                    <a16:creationId xmlns:a16="http://schemas.microsoft.com/office/drawing/2014/main" id="{303E556E-8706-08A2-1555-F1F24DF5D749}"/>
                  </a:ext>
                </a:extLst>
              </p:cNvPr>
              <p:cNvSpPr txBox="1">
                <a:spLocks noChangeArrowheads="1"/>
              </p:cNvSpPr>
              <p:nvPr/>
            </p:nvSpPr>
            <p:spPr bwMode="auto">
              <a:xfrm>
                <a:off x="419" y="1517"/>
                <a:ext cx="85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b="1">
                    <a:latin typeface="Courier New" panose="02070309020205020404" pitchFamily="49" charset="0"/>
                  </a:rPr>
                  <a:t>opcode</a:t>
                </a:r>
                <a:endParaRPr lang="en-US" altLang="en-US" sz="2400">
                  <a:solidFill>
                    <a:schemeClr val="accent1"/>
                  </a:solidFill>
                  <a:latin typeface="Helvetica" pitchFamily="2" charset="0"/>
                </a:endParaRPr>
              </a:p>
            </p:txBody>
          </p:sp>
          <p:sp>
            <p:nvSpPr>
              <p:cNvPr id="155659" name="Text Box 11">
                <a:extLst>
                  <a:ext uri="{FF2B5EF4-FFF2-40B4-BE49-F238E27FC236}">
                    <a16:creationId xmlns:a16="http://schemas.microsoft.com/office/drawing/2014/main" id="{A9EDF77D-2926-1E58-2A8B-9EB366F63DFA}"/>
                  </a:ext>
                </a:extLst>
              </p:cNvPr>
              <p:cNvSpPr txBox="1">
                <a:spLocks noChangeArrowheads="1"/>
              </p:cNvSpPr>
              <p:nvPr/>
            </p:nvSpPr>
            <p:spPr bwMode="auto">
              <a:xfrm>
                <a:off x="2442" y="1517"/>
                <a:ext cx="182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b="1">
                    <a:latin typeface="Courier New" panose="02070309020205020404" pitchFamily="49" charset="0"/>
                  </a:rPr>
                  <a:t>target address</a:t>
                </a:r>
                <a:endParaRPr lang="en-US" altLang="en-US" sz="2400">
                  <a:solidFill>
                    <a:schemeClr val="accent1"/>
                  </a:solidFill>
                  <a:latin typeface="Helvetica" pitchFamily="2" charset="0"/>
                </a:endParaRPr>
              </a:p>
            </p:txBody>
          </p:sp>
          <p:sp>
            <p:nvSpPr>
              <p:cNvPr id="155660" name="Line 12">
                <a:extLst>
                  <a:ext uri="{FF2B5EF4-FFF2-40B4-BE49-F238E27FC236}">
                    <a16:creationId xmlns:a16="http://schemas.microsoft.com/office/drawing/2014/main" id="{C5DFE0AC-BB6A-1921-54E4-2A3457E0B5B1}"/>
                  </a:ext>
                </a:extLst>
              </p:cNvPr>
              <p:cNvSpPr>
                <a:spLocks noChangeShapeType="1"/>
              </p:cNvSpPr>
              <p:nvPr/>
            </p:nvSpPr>
            <p:spPr bwMode="auto">
              <a:xfrm>
                <a:off x="1296" y="1488"/>
                <a:ext cx="0" cy="2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661" name="Rectangle 13">
                <a:extLst>
                  <a:ext uri="{FF2B5EF4-FFF2-40B4-BE49-F238E27FC236}">
                    <a16:creationId xmlns:a16="http://schemas.microsoft.com/office/drawing/2014/main" id="{586670FD-6A5E-17AB-CC0B-67650996DAAF}"/>
                  </a:ext>
                </a:extLst>
              </p:cNvPr>
              <p:cNvSpPr>
                <a:spLocks noChangeArrowheads="1"/>
              </p:cNvSpPr>
              <p:nvPr/>
            </p:nvSpPr>
            <p:spPr bwMode="auto">
              <a:xfrm>
                <a:off x="336" y="1488"/>
                <a:ext cx="5136" cy="28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94AD5B37-69BE-7325-056D-FDBBA7054432}"/>
              </a:ext>
            </a:extLst>
          </p:cNvPr>
          <p:cNvSpPr>
            <a:spLocks noGrp="1" noChangeArrowheads="1"/>
          </p:cNvSpPr>
          <p:nvPr>
            <p:ph type="title"/>
          </p:nvPr>
        </p:nvSpPr>
        <p:spPr/>
        <p:txBody>
          <a:bodyPr/>
          <a:lstStyle/>
          <a:p>
            <a:r>
              <a:rPr lang="en-US" altLang="en-US"/>
              <a:t>J-Format Addressing</a:t>
            </a:r>
          </a:p>
        </p:txBody>
      </p:sp>
      <p:sp>
        <p:nvSpPr>
          <p:cNvPr id="157699" name="Rectangle 3">
            <a:extLst>
              <a:ext uri="{FF2B5EF4-FFF2-40B4-BE49-F238E27FC236}">
                <a16:creationId xmlns:a16="http://schemas.microsoft.com/office/drawing/2014/main" id="{4E735088-B407-77D9-3443-96F527704AF7}"/>
              </a:ext>
            </a:extLst>
          </p:cNvPr>
          <p:cNvSpPr>
            <a:spLocks noGrp="1" noChangeArrowheads="1"/>
          </p:cNvSpPr>
          <p:nvPr>
            <p:ph type="body" idx="1"/>
          </p:nvPr>
        </p:nvSpPr>
        <p:spPr/>
        <p:txBody>
          <a:bodyPr/>
          <a:lstStyle/>
          <a:p>
            <a:pPr>
              <a:lnSpc>
                <a:spcPct val="90000"/>
              </a:lnSpc>
            </a:pPr>
            <a:r>
              <a:rPr lang="en-US" altLang="en-US" sz="1800"/>
              <a:t>We have 26 bit to specify the target address</a:t>
            </a:r>
          </a:p>
          <a:p>
            <a:pPr lvl="1">
              <a:lnSpc>
                <a:spcPct val="90000"/>
              </a:lnSpc>
            </a:pPr>
            <a:r>
              <a:rPr lang="en-US" altLang="en-US" sz="1800"/>
              <a:t>We cannot fit both a 6-bit opcode and a 32-bit address into a single 32-bit word, so we compromise</a:t>
            </a:r>
          </a:p>
          <a:p>
            <a:pPr lvl="1">
              <a:lnSpc>
                <a:spcPct val="90000"/>
              </a:lnSpc>
            </a:pPr>
            <a:r>
              <a:rPr lang="en-US" altLang="en-US" sz="1800"/>
              <a:t>Like branches, jumps will only jump to word aligned addresses </a:t>
            </a:r>
            <a:r>
              <a:rPr lang="en-US" altLang="en-US" sz="1800">
                <a:sym typeface="Symbol" pitchFamily="2" charset="2"/>
              </a:rPr>
              <a:t> the 26-bit field covers </a:t>
            </a:r>
            <a:r>
              <a:rPr lang="en-US" altLang="en-US" sz="1800"/>
              <a:t>28 bits of the 32-bit address space</a:t>
            </a:r>
          </a:p>
          <a:p>
            <a:pPr>
              <a:lnSpc>
                <a:spcPct val="90000"/>
              </a:lnSpc>
            </a:pPr>
            <a:r>
              <a:rPr lang="en-US" altLang="en-US" sz="1800"/>
              <a:t>Where do we get the other 4 bits?</a:t>
            </a:r>
          </a:p>
          <a:p>
            <a:pPr lvl="1">
              <a:lnSpc>
                <a:spcPct val="90000"/>
              </a:lnSpc>
            </a:pPr>
            <a:r>
              <a:rPr lang="en-US" altLang="en-US" sz="1800"/>
              <a:t>Take the 4 highest order bits from the PC</a:t>
            </a:r>
          </a:p>
          <a:p>
            <a:pPr lvl="1">
              <a:lnSpc>
                <a:spcPct val="90000"/>
              </a:lnSpc>
            </a:pPr>
            <a:r>
              <a:rPr lang="en-US" altLang="en-US" sz="1800"/>
              <a:t>Technically, this means that we cannot jump to anywhere in memory, but it’s adequate 99.9999…% of the time, since programs aren’t that long </a:t>
            </a:r>
          </a:p>
          <a:p>
            <a:pPr lvl="2">
              <a:lnSpc>
                <a:spcPct val="90000"/>
              </a:lnSpc>
            </a:pPr>
            <a:r>
              <a:rPr lang="en-US" altLang="en-US" sz="1800"/>
              <a:t>Only if straddle a 256 MB boundary</a:t>
            </a:r>
          </a:p>
          <a:p>
            <a:pPr lvl="1">
              <a:lnSpc>
                <a:spcPct val="90000"/>
              </a:lnSpc>
            </a:pPr>
            <a:r>
              <a:rPr lang="en-US" altLang="en-US" sz="1800"/>
              <a:t>If we absolutely need to specify a 32-bit address, we can always put it in a register and use the </a:t>
            </a:r>
            <a:r>
              <a:rPr lang="en-US" altLang="en-US" sz="1800">
                <a:latin typeface="Courier New" panose="02070309020205020404" pitchFamily="49" charset="0"/>
              </a:rPr>
              <a:t>jr</a:t>
            </a:r>
            <a:r>
              <a:rPr lang="en-US" altLang="en-US" sz="1800"/>
              <a:t> instruction</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3D2BA41A-599E-926E-4E17-FC65FBB8135E}"/>
              </a:ext>
            </a:extLst>
          </p:cNvPr>
          <p:cNvSpPr>
            <a:spLocks noGrp="1" noChangeArrowheads="1"/>
          </p:cNvSpPr>
          <p:nvPr>
            <p:ph type="title"/>
          </p:nvPr>
        </p:nvSpPr>
        <p:spPr/>
        <p:txBody>
          <a:bodyPr/>
          <a:lstStyle/>
          <a:p>
            <a:r>
              <a:rPr lang="en-US" altLang="en-US"/>
              <a:t>J-Format Addressing</a:t>
            </a:r>
            <a:endParaRPr lang="en-US" altLang="zh-CN">
              <a:ea typeface="宋体" panose="02010600030101010101" pitchFamily="2" charset="-122"/>
            </a:endParaRPr>
          </a:p>
        </p:txBody>
      </p:sp>
      <p:sp>
        <p:nvSpPr>
          <p:cNvPr id="159747" name="Rectangle 3">
            <a:extLst>
              <a:ext uri="{FF2B5EF4-FFF2-40B4-BE49-F238E27FC236}">
                <a16:creationId xmlns:a16="http://schemas.microsoft.com/office/drawing/2014/main" id="{0C1C31C6-3F18-4648-0868-8988346D50A5}"/>
              </a:ext>
            </a:extLst>
          </p:cNvPr>
          <p:cNvSpPr>
            <a:spLocks noGrp="1" noChangeArrowheads="1"/>
          </p:cNvSpPr>
          <p:nvPr>
            <p:ph type="body" idx="1"/>
          </p:nvPr>
        </p:nvSpPr>
        <p:spPr/>
        <p:txBody>
          <a:bodyPr/>
          <a:lstStyle/>
          <a:p>
            <a:r>
              <a:rPr lang="en-US" altLang="zh-CN">
                <a:ea typeface="宋体" panose="02010600030101010101" pitchFamily="2" charset="-122"/>
              </a:rPr>
              <a:t>Target address calculation</a:t>
            </a:r>
          </a:p>
          <a:p>
            <a:pPr lvl="1"/>
            <a:r>
              <a:rPr lang="en-US" altLang="zh-CN">
                <a:ea typeface="宋体" panose="02010600030101010101" pitchFamily="2" charset="-122"/>
              </a:rPr>
              <a:t>New PC = { PC[31..28], target address, 00 }</a:t>
            </a:r>
          </a:p>
          <a:p>
            <a:pPr lvl="1"/>
            <a:r>
              <a:rPr lang="en-US" altLang="zh-CN">
                <a:ea typeface="宋体" panose="02010600030101010101" pitchFamily="2" charset="-122"/>
              </a:rPr>
              <a:t>Understand where each part came from!</a:t>
            </a:r>
          </a:p>
          <a:p>
            <a:pPr lvl="1"/>
            <a:endParaRPr lang="en-US" altLang="zh-CN">
              <a:ea typeface="宋体" panose="02010600030101010101" pitchFamily="2" charset="-122"/>
            </a:endParaRPr>
          </a:p>
          <a:p>
            <a:pPr lvl="1"/>
            <a:r>
              <a:rPr lang="en-US" altLang="zh-CN">
                <a:ea typeface="宋体" panose="02010600030101010101" pitchFamily="2" charset="-122"/>
              </a:rPr>
              <a:t>Note: { , , } means concatenation </a:t>
            </a:r>
            <a:br>
              <a:rPr lang="en-US" altLang="zh-CN">
                <a:ea typeface="宋体" panose="02010600030101010101" pitchFamily="2" charset="-122"/>
              </a:rPr>
            </a:br>
            <a:r>
              <a:rPr lang="en-US" altLang="zh-CN">
                <a:ea typeface="宋体" panose="02010600030101010101" pitchFamily="2" charset="-122"/>
              </a:rPr>
              <a:t>{ 4 bits , 26 bits , 2 bits } = 32 bit address</a:t>
            </a:r>
          </a:p>
          <a:p>
            <a:pPr lvl="1"/>
            <a:r>
              <a:rPr lang="en-US" altLang="zh-CN">
                <a:ea typeface="宋体" panose="02010600030101010101" pitchFamily="2" charset="-122"/>
              </a:rPr>
              <a:t>{ 1010, 11111111111111111111111111, 00 } = 10101111111111111111111111111100</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0C28-8D34-F5B7-0E8C-777801D2AE18}"/>
              </a:ext>
            </a:extLst>
          </p:cNvPr>
          <p:cNvSpPr>
            <a:spLocks noGrp="1"/>
          </p:cNvSpPr>
          <p:nvPr>
            <p:ph type="title"/>
          </p:nvPr>
        </p:nvSpPr>
        <p:spPr/>
        <p:txBody>
          <a:bodyPr/>
          <a:lstStyle/>
          <a:p>
            <a:r>
              <a:rPr lang="en-IN" dirty="0"/>
              <a:t>Arithmetic Logic Unit</a:t>
            </a:r>
          </a:p>
        </p:txBody>
      </p:sp>
      <p:sp>
        <p:nvSpPr>
          <p:cNvPr id="3" name="Content Placeholder 2">
            <a:extLst>
              <a:ext uri="{FF2B5EF4-FFF2-40B4-BE49-F238E27FC236}">
                <a16:creationId xmlns:a16="http://schemas.microsoft.com/office/drawing/2014/main" id="{CBE3CCCC-A853-8959-7785-473450BEDA32}"/>
              </a:ext>
            </a:extLst>
          </p:cNvPr>
          <p:cNvSpPr>
            <a:spLocks noGrp="1"/>
          </p:cNvSpPr>
          <p:nvPr>
            <p:ph idx="1"/>
          </p:nvPr>
        </p:nvSpPr>
        <p:spPr>
          <a:xfrm>
            <a:off x="611560" y="4725144"/>
            <a:ext cx="7886700" cy="1512168"/>
          </a:xfrm>
        </p:spPr>
        <p:txBody>
          <a:bodyPr/>
          <a:lstStyle/>
          <a:p>
            <a:r>
              <a:rPr lang="en-US" dirty="0"/>
              <a:t>The ALU is a digital circuit that provides arithmetic and logic operations. It is the fundamental building block of the central processing unit of a computer.</a:t>
            </a:r>
          </a:p>
          <a:p>
            <a:r>
              <a:rPr lang="en-US" dirty="0"/>
              <a:t>A modern CPU has a very powerful ALU and it is complex in design.</a:t>
            </a:r>
          </a:p>
        </p:txBody>
      </p:sp>
      <p:pic>
        <p:nvPicPr>
          <p:cNvPr id="5" name="Picture 4">
            <a:extLst>
              <a:ext uri="{FF2B5EF4-FFF2-40B4-BE49-F238E27FC236}">
                <a16:creationId xmlns:a16="http://schemas.microsoft.com/office/drawing/2014/main" id="{BE54FD0D-84FD-DF65-FB7D-8CB852413DCD}"/>
              </a:ext>
            </a:extLst>
          </p:cNvPr>
          <p:cNvPicPr>
            <a:picLocks noChangeAspect="1"/>
          </p:cNvPicPr>
          <p:nvPr/>
        </p:nvPicPr>
        <p:blipFill>
          <a:blip r:embed="rId2"/>
          <a:stretch>
            <a:fillRect/>
          </a:stretch>
        </p:blipFill>
        <p:spPr>
          <a:xfrm>
            <a:off x="1115616" y="1484784"/>
            <a:ext cx="5657255" cy="2859485"/>
          </a:xfrm>
          <a:prstGeom prst="rect">
            <a:avLst/>
          </a:prstGeom>
        </p:spPr>
      </p:pic>
    </p:spTree>
    <p:extLst>
      <p:ext uri="{BB962C8B-B14F-4D97-AF65-F5344CB8AC3E}">
        <p14:creationId xmlns:p14="http://schemas.microsoft.com/office/powerpoint/2010/main" val="4117737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420042-EC1B-A056-FE14-36FCBB7DAA36}"/>
              </a:ext>
            </a:extLst>
          </p:cNvPr>
          <p:cNvSpPr>
            <a:spLocks noGrp="1"/>
          </p:cNvSpPr>
          <p:nvPr>
            <p:ph idx="1"/>
          </p:nvPr>
        </p:nvSpPr>
        <p:spPr>
          <a:xfrm>
            <a:off x="628650" y="692696"/>
            <a:ext cx="7886700" cy="5484267"/>
          </a:xfrm>
        </p:spPr>
        <p:txBody>
          <a:bodyPr>
            <a:noAutofit/>
          </a:bodyPr>
          <a:lstStyle/>
          <a:p>
            <a:r>
              <a:rPr lang="en-US" sz="2800" dirty="0"/>
              <a:t>In addition to ALU modern CPU contains a control unit and a set of registers.</a:t>
            </a:r>
          </a:p>
          <a:p>
            <a:r>
              <a:rPr lang="en-US" sz="2800" dirty="0"/>
              <a:t>Most of the operations are performed by one or more ALU’s, which load data from the input register. Registers are a small amount of storage available to the CPU.</a:t>
            </a:r>
          </a:p>
          <a:p>
            <a:r>
              <a:rPr lang="en-US" sz="2800" dirty="0"/>
              <a:t>These registers can be accessed very fast. The control unit tells ALU what operation to perform on the available data.</a:t>
            </a:r>
          </a:p>
          <a:p>
            <a:r>
              <a:rPr lang="en-US" sz="2800" dirty="0"/>
              <a:t>After calculation/manipulation, the ALU stores the output in an output register. </a:t>
            </a:r>
            <a:endParaRPr lang="en-IN" sz="2800" dirty="0"/>
          </a:p>
        </p:txBody>
      </p:sp>
    </p:spTree>
    <p:extLst>
      <p:ext uri="{BB962C8B-B14F-4D97-AF65-F5344CB8AC3E}">
        <p14:creationId xmlns:p14="http://schemas.microsoft.com/office/powerpoint/2010/main" val="187398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A36E5110-D9D7-CF76-52FD-7791BCCD5FE4}"/>
              </a:ext>
            </a:extLst>
          </p:cNvPr>
          <p:cNvSpPr>
            <a:spLocks noGrp="1" noChangeArrowheads="1"/>
          </p:cNvSpPr>
          <p:nvPr>
            <p:ph type="title"/>
          </p:nvPr>
        </p:nvSpPr>
        <p:spPr/>
        <p:txBody>
          <a:bodyPr/>
          <a:lstStyle/>
          <a:p>
            <a:r>
              <a:rPr lang="en-US" altLang="en-US"/>
              <a:t>Addition/Subtraction Example</a:t>
            </a:r>
          </a:p>
        </p:txBody>
      </p:sp>
      <p:sp>
        <p:nvSpPr>
          <p:cNvPr id="28675" name="Rectangle 3">
            <a:extLst>
              <a:ext uri="{FF2B5EF4-FFF2-40B4-BE49-F238E27FC236}">
                <a16:creationId xmlns:a16="http://schemas.microsoft.com/office/drawing/2014/main" id="{EF1A3FF4-B940-7FD2-DF2D-A0CDA678B4D1}"/>
              </a:ext>
            </a:extLst>
          </p:cNvPr>
          <p:cNvSpPr>
            <a:spLocks noGrp="1" noChangeArrowheads="1"/>
          </p:cNvSpPr>
          <p:nvPr>
            <p:ph type="body" idx="1"/>
          </p:nvPr>
        </p:nvSpPr>
        <p:spPr/>
        <p:txBody>
          <a:bodyPr/>
          <a:lstStyle/>
          <a:p>
            <a:pPr>
              <a:lnSpc>
                <a:spcPct val="90000"/>
              </a:lnSpc>
            </a:pPr>
            <a:r>
              <a:rPr lang="en-US" altLang="en-US" sz="2800"/>
              <a:t>How to do the following C statement?</a:t>
            </a:r>
          </a:p>
          <a:p>
            <a:pPr>
              <a:lnSpc>
                <a:spcPct val="90000"/>
              </a:lnSpc>
              <a:buFontTx/>
              <a:buNone/>
            </a:pPr>
            <a:r>
              <a:rPr lang="en-US" altLang="en-US" sz="2800"/>
              <a:t>		</a:t>
            </a:r>
            <a:r>
              <a:rPr lang="en-US" altLang="en-US" sz="2800">
                <a:solidFill>
                  <a:srgbClr val="A50021"/>
                </a:solidFill>
                <a:latin typeface="Courier" panose="02070309020205020404" pitchFamily="49" charset="0"/>
              </a:rPr>
              <a:t>a = b + c + d - e;</a:t>
            </a:r>
          </a:p>
          <a:p>
            <a:pPr>
              <a:lnSpc>
                <a:spcPct val="90000"/>
              </a:lnSpc>
            </a:pPr>
            <a:r>
              <a:rPr lang="en-US" altLang="en-US" sz="2800"/>
              <a:t>Break into multiple instructions</a:t>
            </a:r>
          </a:p>
          <a:p>
            <a:pPr lvl="1">
              <a:lnSpc>
                <a:spcPct val="90000"/>
              </a:lnSpc>
            </a:pPr>
            <a:r>
              <a:rPr lang="en-US" altLang="en-US" sz="2400">
                <a:solidFill>
                  <a:srgbClr val="A50021"/>
                </a:solidFill>
                <a:latin typeface="Courier" panose="02070309020205020404" pitchFamily="49" charset="0"/>
              </a:rPr>
              <a:t>add $t0, $s1, $s2 #temp = b + c</a:t>
            </a:r>
          </a:p>
          <a:p>
            <a:pPr lvl="1">
              <a:lnSpc>
                <a:spcPct val="90000"/>
              </a:lnSpc>
            </a:pPr>
            <a:r>
              <a:rPr lang="en-US" altLang="en-US" sz="2400">
                <a:solidFill>
                  <a:srgbClr val="A50021"/>
                </a:solidFill>
                <a:latin typeface="Courier" panose="02070309020205020404" pitchFamily="49" charset="0"/>
              </a:rPr>
              <a:t>add $t0, $t0, $s3 #temp = temp + d</a:t>
            </a:r>
          </a:p>
          <a:p>
            <a:pPr lvl="1">
              <a:lnSpc>
                <a:spcPct val="90000"/>
              </a:lnSpc>
            </a:pPr>
            <a:r>
              <a:rPr lang="en-US" altLang="en-US" sz="2400">
                <a:solidFill>
                  <a:srgbClr val="A50021"/>
                </a:solidFill>
                <a:latin typeface="Courier" panose="02070309020205020404" pitchFamily="49" charset="0"/>
              </a:rPr>
              <a:t>sub $s0, $t0, $s4 #a = temp - e</a:t>
            </a:r>
          </a:p>
          <a:p>
            <a:pPr>
              <a:lnSpc>
                <a:spcPct val="90000"/>
              </a:lnSpc>
            </a:pPr>
            <a:r>
              <a:rPr lang="en-US" altLang="en-US" sz="2800"/>
              <a:t>Notice </a:t>
            </a:r>
          </a:p>
          <a:p>
            <a:pPr lvl="1">
              <a:lnSpc>
                <a:spcPct val="90000"/>
              </a:lnSpc>
            </a:pPr>
            <a:r>
              <a:rPr lang="en-US" altLang="en-US" sz="2400"/>
              <a:t>A single line of C code may break up into several lines of MIPS code</a:t>
            </a:r>
          </a:p>
          <a:p>
            <a:pPr lvl="1">
              <a:lnSpc>
                <a:spcPct val="90000"/>
              </a:lnSpc>
            </a:pPr>
            <a:r>
              <a:rPr lang="en-US" altLang="en-US" sz="2400"/>
              <a:t>May need to use temporary registers ($t0 - $t9) for intermediate results</a:t>
            </a:r>
          </a:p>
          <a:p>
            <a:pPr lvl="1">
              <a:lnSpc>
                <a:spcPct val="90000"/>
              </a:lnSpc>
            </a:pPr>
            <a:r>
              <a:rPr lang="en-US" altLang="en-US" sz="2400"/>
              <a:t>Everything after the hash mark on each line is ignored (comments)</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1" name="Rectangle 4">
            <a:extLst>
              <a:ext uri="{FF2B5EF4-FFF2-40B4-BE49-F238E27FC236}">
                <a16:creationId xmlns:a16="http://schemas.microsoft.com/office/drawing/2014/main" id="{154E3D65-331D-CEFF-0DC0-5B128F6F2FAD}"/>
              </a:ext>
            </a:extLst>
          </p:cNvPr>
          <p:cNvSpPr>
            <a:spLocks noGrp="1" noChangeArrowheads="1"/>
          </p:cNvSpPr>
          <p:nvPr>
            <p:ph type="title"/>
          </p:nvPr>
        </p:nvSpPr>
        <p:spPr/>
        <p:txBody>
          <a:bodyPr/>
          <a:lstStyle/>
          <a:p>
            <a:pPr eaLnBrk="1" hangingPunct="1"/>
            <a:r>
              <a:rPr lang="en-AU" altLang="en-US" dirty="0"/>
              <a:t>Arithmetic for Computers</a:t>
            </a:r>
          </a:p>
        </p:txBody>
      </p:sp>
      <p:sp>
        <p:nvSpPr>
          <p:cNvPr id="7172" name="Rectangle 5">
            <a:extLst>
              <a:ext uri="{FF2B5EF4-FFF2-40B4-BE49-F238E27FC236}">
                <a16:creationId xmlns:a16="http://schemas.microsoft.com/office/drawing/2014/main" id="{DA916F85-A1ED-4B6F-CC62-99A04BCA41FE}"/>
              </a:ext>
            </a:extLst>
          </p:cNvPr>
          <p:cNvSpPr>
            <a:spLocks noGrp="1" noChangeArrowheads="1"/>
          </p:cNvSpPr>
          <p:nvPr>
            <p:ph idx="1"/>
          </p:nvPr>
        </p:nvSpPr>
        <p:spPr/>
        <p:txBody>
          <a:bodyPr>
            <a:normAutofit/>
          </a:bodyPr>
          <a:lstStyle/>
          <a:p>
            <a:pPr eaLnBrk="1" hangingPunct="1"/>
            <a:r>
              <a:rPr lang="en-AU" altLang="en-US" sz="3200" dirty="0"/>
              <a:t>Operations on integers</a:t>
            </a:r>
          </a:p>
          <a:p>
            <a:pPr lvl="1" eaLnBrk="1" hangingPunct="1"/>
            <a:r>
              <a:rPr lang="en-AU" altLang="en-US" sz="2800" dirty="0"/>
              <a:t>Addition and subtraction</a:t>
            </a:r>
          </a:p>
          <a:p>
            <a:pPr lvl="1" eaLnBrk="1" hangingPunct="1"/>
            <a:r>
              <a:rPr lang="en-AU" altLang="en-US" sz="2800" dirty="0"/>
              <a:t>Multiplication and division</a:t>
            </a:r>
          </a:p>
          <a:p>
            <a:pPr lvl="1" eaLnBrk="1" hangingPunct="1"/>
            <a:r>
              <a:rPr lang="en-AU" altLang="en-US" sz="2800" dirty="0"/>
              <a:t>Dealing with overflow</a:t>
            </a:r>
          </a:p>
          <a:p>
            <a:pPr eaLnBrk="1" hangingPunct="1"/>
            <a:r>
              <a:rPr lang="en-AU" altLang="en-US" sz="3200" dirty="0"/>
              <a:t>Floating-point real numbers</a:t>
            </a:r>
          </a:p>
          <a:p>
            <a:pPr lvl="1" eaLnBrk="1" hangingPunct="1"/>
            <a:r>
              <a:rPr lang="en-AU" altLang="en-US" sz="2800" dirty="0"/>
              <a:t>Representation and operations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89521EB6-AB18-4924-D400-5A0EFDFBAE46}"/>
              </a:ext>
            </a:extLst>
          </p:cNvPr>
          <p:cNvSpPr>
            <a:spLocks noGrp="1"/>
          </p:cNvSpPr>
          <p:nvPr>
            <p:ph type="title"/>
          </p:nvPr>
        </p:nvSpPr>
        <p:spPr>
          <a:xfrm>
            <a:off x="1763688" y="0"/>
            <a:ext cx="6347713" cy="1320800"/>
          </a:xfrm>
        </p:spPr>
        <p:txBody>
          <a:bodyPr/>
          <a:lstStyle/>
          <a:p>
            <a:r>
              <a:rPr lang="en-IN" altLang="en-US" dirty="0"/>
              <a:t>Possible Representations</a:t>
            </a:r>
          </a:p>
        </p:txBody>
      </p:sp>
      <p:pic>
        <p:nvPicPr>
          <p:cNvPr id="9219" name="Content Placeholder 4">
            <a:extLst>
              <a:ext uri="{FF2B5EF4-FFF2-40B4-BE49-F238E27FC236}">
                <a16:creationId xmlns:a16="http://schemas.microsoft.com/office/drawing/2014/main" id="{988CDD51-8D3D-9996-7A39-8CEDA0741EA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560" y="1052736"/>
            <a:ext cx="7594600" cy="5256213"/>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799EEE43-F269-31CD-28DE-6980BEB2DB94}"/>
              </a:ext>
            </a:extLst>
          </p:cNvPr>
          <p:cNvSpPr>
            <a:spLocks noGrp="1"/>
          </p:cNvSpPr>
          <p:nvPr>
            <p:ph type="title"/>
          </p:nvPr>
        </p:nvSpPr>
        <p:spPr>
          <a:xfrm>
            <a:off x="628650" y="365127"/>
            <a:ext cx="7886700" cy="687610"/>
          </a:xfrm>
        </p:spPr>
        <p:txBody>
          <a:bodyPr/>
          <a:lstStyle/>
          <a:p>
            <a:r>
              <a:rPr lang="en-IN" altLang="en-US" dirty="0"/>
              <a:t>MIPS: 32-bit signed integers</a:t>
            </a:r>
          </a:p>
        </p:txBody>
      </p:sp>
      <p:pic>
        <p:nvPicPr>
          <p:cNvPr id="10243" name="Content Placeholder 4">
            <a:extLst>
              <a:ext uri="{FF2B5EF4-FFF2-40B4-BE49-F238E27FC236}">
                <a16:creationId xmlns:a16="http://schemas.microsoft.com/office/drawing/2014/main" id="{5FFBA7D3-3886-8D48-A9C2-AD6E2C11E15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67544" y="1124744"/>
            <a:ext cx="7920037" cy="4837112"/>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1FE5052A-C608-962D-E6DA-7FD701BE9FDC}"/>
              </a:ext>
            </a:extLst>
          </p:cNvPr>
          <p:cNvSpPr>
            <a:spLocks noGrp="1"/>
          </p:cNvSpPr>
          <p:nvPr>
            <p:ph type="title"/>
          </p:nvPr>
        </p:nvSpPr>
        <p:spPr/>
        <p:txBody>
          <a:bodyPr/>
          <a:lstStyle/>
          <a:p>
            <a:r>
              <a:rPr lang="en-IN" altLang="en-US" dirty="0"/>
              <a:t>Addition and Subtraction</a:t>
            </a:r>
          </a:p>
        </p:txBody>
      </p:sp>
      <p:pic>
        <p:nvPicPr>
          <p:cNvPr id="11267" name="Content Placeholder 4">
            <a:extLst>
              <a:ext uri="{FF2B5EF4-FFF2-40B4-BE49-F238E27FC236}">
                <a16:creationId xmlns:a16="http://schemas.microsoft.com/office/drawing/2014/main" id="{712378DA-9EB4-4E25-6EA1-0686EAEDE96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552" y="2132856"/>
            <a:ext cx="7991475" cy="3019425"/>
          </a:xfr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A96F8585-9999-6868-0E8A-638E1C1F8020}"/>
              </a:ext>
            </a:extLst>
          </p:cNvPr>
          <p:cNvSpPr>
            <a:spLocks noGrp="1"/>
          </p:cNvSpPr>
          <p:nvPr>
            <p:ph type="title"/>
          </p:nvPr>
        </p:nvSpPr>
        <p:spPr/>
        <p:txBody>
          <a:bodyPr/>
          <a:lstStyle/>
          <a:p>
            <a:r>
              <a:rPr lang="en-IN" altLang="en-US" dirty="0"/>
              <a:t>Add and Subtract</a:t>
            </a:r>
          </a:p>
        </p:txBody>
      </p:sp>
      <p:pic>
        <p:nvPicPr>
          <p:cNvPr id="12292" name="Content Placeholder 4">
            <a:extLst>
              <a:ext uri="{FF2B5EF4-FFF2-40B4-BE49-F238E27FC236}">
                <a16:creationId xmlns:a16="http://schemas.microsoft.com/office/drawing/2014/main" id="{FE9AF43F-AD56-415E-176E-B11D5D51DD1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27088" y="1484313"/>
            <a:ext cx="8058150" cy="4391025"/>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FFC48F7-94AE-7B34-E8B8-D84AD63425AA}"/>
              </a:ext>
            </a:extLst>
          </p:cNvPr>
          <p:cNvSpPr>
            <a:spLocks noGrp="1"/>
          </p:cNvSpPr>
          <p:nvPr>
            <p:ph type="title"/>
          </p:nvPr>
        </p:nvSpPr>
        <p:spPr>
          <a:xfrm>
            <a:off x="684213" y="138113"/>
            <a:ext cx="8259762" cy="769937"/>
          </a:xfrm>
        </p:spPr>
        <p:txBody>
          <a:bodyPr>
            <a:normAutofit/>
          </a:bodyPr>
          <a:lstStyle/>
          <a:p>
            <a:r>
              <a:rPr lang="en-IN" altLang="en-US" sz="3600" dirty="0"/>
              <a:t>Overflow with Unsigned</a:t>
            </a:r>
          </a:p>
        </p:txBody>
      </p:sp>
      <p:sp>
        <p:nvSpPr>
          <p:cNvPr id="18435" name="Content Placeholder 2">
            <a:extLst>
              <a:ext uri="{FF2B5EF4-FFF2-40B4-BE49-F238E27FC236}">
                <a16:creationId xmlns:a16="http://schemas.microsoft.com/office/drawing/2014/main" id="{8D9EF65F-1005-0EFF-5F4C-1A31CD78CF20}"/>
              </a:ext>
            </a:extLst>
          </p:cNvPr>
          <p:cNvSpPr>
            <a:spLocks noGrp="1"/>
          </p:cNvSpPr>
          <p:nvPr>
            <p:ph idx="1"/>
          </p:nvPr>
        </p:nvSpPr>
        <p:spPr>
          <a:xfrm>
            <a:off x="323850" y="1125538"/>
            <a:ext cx="8631238" cy="5111750"/>
          </a:xfrm>
        </p:spPr>
        <p:txBody>
          <a:bodyPr>
            <a:normAutofit/>
          </a:bodyPr>
          <a:lstStyle/>
          <a:p>
            <a:r>
              <a:rPr lang="en-IN" altLang="en-US" sz="2800" dirty="0"/>
              <a:t>Overflow with unsigned integers (commonly used for memory addresses) are ignored.</a:t>
            </a:r>
          </a:p>
          <a:p>
            <a:r>
              <a:rPr lang="en-IN" altLang="en-US" sz="2800" dirty="0"/>
              <a:t>So, recognize overflow and raise exceptions in </a:t>
            </a:r>
          </a:p>
          <a:p>
            <a:pPr lvl="1"/>
            <a:r>
              <a:rPr lang="en-IN" altLang="en-US" sz="2400" dirty="0">
                <a:latin typeface="Courier New" panose="02070309020205020404" pitchFamily="49" charset="0"/>
                <a:cs typeface="Courier New" panose="02070309020205020404" pitchFamily="49" charset="0"/>
              </a:rPr>
              <a:t>add, </a:t>
            </a:r>
            <a:r>
              <a:rPr lang="en-IN" altLang="en-US" sz="2400" dirty="0" err="1">
                <a:latin typeface="Courier New" panose="02070309020205020404" pitchFamily="49" charset="0"/>
                <a:cs typeface="Courier New" panose="02070309020205020404" pitchFamily="49" charset="0"/>
              </a:rPr>
              <a:t>addi</a:t>
            </a:r>
            <a:r>
              <a:rPr lang="en-IN" altLang="en-US" sz="2400" dirty="0">
                <a:latin typeface="Courier New" panose="02070309020205020404" pitchFamily="49" charset="0"/>
                <a:cs typeface="Courier New" panose="02070309020205020404" pitchFamily="49" charset="0"/>
              </a:rPr>
              <a:t>, sub</a:t>
            </a:r>
          </a:p>
          <a:p>
            <a:r>
              <a:rPr lang="en-IN" altLang="en-US" sz="2800" dirty="0">
                <a:cs typeface="Courier New" panose="02070309020205020404" pitchFamily="49" charset="0"/>
              </a:rPr>
              <a:t>Ignore overflow and do not raise exceptions in</a:t>
            </a:r>
          </a:p>
          <a:p>
            <a:pPr lvl="1"/>
            <a:r>
              <a:rPr lang="en-IN" altLang="en-US" sz="2400" dirty="0" err="1">
                <a:latin typeface="Courier New" panose="02070309020205020404" pitchFamily="49" charset="0"/>
                <a:cs typeface="Courier New" panose="02070309020205020404" pitchFamily="49" charset="0"/>
              </a:rPr>
              <a:t>addu</a:t>
            </a:r>
            <a:r>
              <a:rPr lang="en-IN" altLang="en-US" sz="2400" dirty="0">
                <a:latin typeface="Courier New" panose="02070309020205020404" pitchFamily="49" charset="0"/>
                <a:cs typeface="Courier New" panose="02070309020205020404" pitchFamily="49" charset="0"/>
              </a:rPr>
              <a:t>, </a:t>
            </a:r>
            <a:r>
              <a:rPr lang="en-IN" altLang="en-US" sz="2400" dirty="0" err="1">
                <a:latin typeface="Courier New" panose="02070309020205020404" pitchFamily="49" charset="0"/>
                <a:cs typeface="Courier New" panose="02070309020205020404" pitchFamily="49" charset="0"/>
              </a:rPr>
              <a:t>addiu</a:t>
            </a:r>
            <a:r>
              <a:rPr lang="en-IN" altLang="en-US" sz="2400" dirty="0">
                <a:latin typeface="Courier New" panose="02070309020205020404" pitchFamily="49" charset="0"/>
                <a:cs typeface="Courier New" panose="02070309020205020404" pitchFamily="49" charset="0"/>
              </a:rPr>
              <a:t>, </a:t>
            </a:r>
            <a:r>
              <a:rPr lang="en-IN" altLang="en-US" sz="2400" dirty="0" err="1">
                <a:latin typeface="Courier New" panose="02070309020205020404" pitchFamily="49" charset="0"/>
                <a:cs typeface="Courier New" panose="02070309020205020404" pitchFamily="49" charset="0"/>
              </a:rPr>
              <a:t>subu</a:t>
            </a:r>
            <a:endParaRPr lang="en-IN" altLang="en-US" sz="2400" dirty="0">
              <a:latin typeface="Courier New" panose="02070309020205020404" pitchFamily="49" charset="0"/>
              <a:cs typeface="Courier New" panose="02070309020205020404" pitchFamily="49" charset="0"/>
            </a:endParaRPr>
          </a:p>
          <a:p>
            <a:pPr lvl="1"/>
            <a:r>
              <a:rPr lang="en-IN" altLang="en-US" sz="2400" dirty="0" err="1">
                <a:latin typeface="Courier New" panose="02070309020205020404" pitchFamily="49" charset="0"/>
                <a:cs typeface="Courier New" panose="02070309020205020404" pitchFamily="49" charset="0"/>
              </a:rPr>
              <a:t>addiu</a:t>
            </a:r>
            <a:r>
              <a:rPr lang="en-IN" altLang="en-US" sz="2400" dirty="0">
                <a:latin typeface="Courier New" panose="02070309020205020404" pitchFamily="49" charset="0"/>
                <a:cs typeface="Courier New" panose="02070309020205020404" pitchFamily="49" charset="0"/>
              </a:rPr>
              <a:t> $s1, $s1, 35</a:t>
            </a:r>
            <a:endParaRPr lang="en-IN" altLang="en-US" sz="2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459" name="Rectangle 4">
            <a:extLst>
              <a:ext uri="{FF2B5EF4-FFF2-40B4-BE49-F238E27FC236}">
                <a16:creationId xmlns:a16="http://schemas.microsoft.com/office/drawing/2014/main" id="{2896F9E0-575C-9932-9731-A3E7EEA6A493}"/>
              </a:ext>
            </a:extLst>
          </p:cNvPr>
          <p:cNvSpPr>
            <a:spLocks noGrp="1" noChangeArrowheads="1"/>
          </p:cNvSpPr>
          <p:nvPr>
            <p:ph type="title"/>
          </p:nvPr>
        </p:nvSpPr>
        <p:spPr/>
        <p:txBody>
          <a:bodyPr>
            <a:normAutofit/>
          </a:bodyPr>
          <a:lstStyle/>
          <a:p>
            <a:pPr eaLnBrk="1" hangingPunct="1"/>
            <a:r>
              <a:rPr lang="en-US" altLang="en-US" sz="3600" dirty="0"/>
              <a:t>Dealing with Overflow</a:t>
            </a:r>
            <a:endParaRPr lang="en-AU" altLang="en-US" sz="3600" dirty="0"/>
          </a:p>
        </p:txBody>
      </p:sp>
      <p:sp>
        <p:nvSpPr>
          <p:cNvPr id="19460" name="Rectangle 5">
            <a:extLst>
              <a:ext uri="{FF2B5EF4-FFF2-40B4-BE49-F238E27FC236}">
                <a16:creationId xmlns:a16="http://schemas.microsoft.com/office/drawing/2014/main" id="{0543FBCC-9F29-8DED-F313-C0AC83A3B522}"/>
              </a:ext>
            </a:extLst>
          </p:cNvPr>
          <p:cNvSpPr>
            <a:spLocks noGrp="1" noChangeArrowheads="1"/>
          </p:cNvSpPr>
          <p:nvPr>
            <p:ph idx="1"/>
          </p:nvPr>
        </p:nvSpPr>
        <p:spPr/>
        <p:txBody>
          <a:bodyPr>
            <a:normAutofit/>
          </a:bodyPr>
          <a:lstStyle/>
          <a:p>
            <a:pPr eaLnBrk="1" hangingPunct="1">
              <a:lnSpc>
                <a:spcPct val="90000"/>
              </a:lnSpc>
            </a:pPr>
            <a:r>
              <a:rPr lang="en-US" altLang="en-US" sz="3200" dirty="0"/>
              <a:t>Some languages (e.g., C) ignore overflow</a:t>
            </a:r>
          </a:p>
          <a:p>
            <a:pPr lvl="1" eaLnBrk="1" hangingPunct="1">
              <a:lnSpc>
                <a:spcPct val="90000"/>
              </a:lnSpc>
            </a:pPr>
            <a:r>
              <a:rPr lang="en-US" altLang="en-US" sz="2800" dirty="0"/>
              <a:t>Use MIPS </a:t>
            </a:r>
            <a:r>
              <a:rPr lang="en-US" altLang="en-US" sz="2800" dirty="0" err="1">
                <a:latin typeface="Lucida Console" panose="020B0609040504020204" pitchFamily="49" charset="0"/>
              </a:rPr>
              <a:t>addu</a:t>
            </a:r>
            <a:r>
              <a:rPr lang="en-US" altLang="en-US" sz="2800" dirty="0"/>
              <a:t>, </a:t>
            </a:r>
            <a:r>
              <a:rPr lang="en-US" altLang="en-US" sz="2800" dirty="0" err="1">
                <a:latin typeface="Lucida Console" panose="020B0609040504020204" pitchFamily="49" charset="0"/>
              </a:rPr>
              <a:t>addui</a:t>
            </a:r>
            <a:r>
              <a:rPr lang="en-US" altLang="en-US" sz="2800" dirty="0"/>
              <a:t>, </a:t>
            </a:r>
            <a:r>
              <a:rPr lang="en-US" altLang="en-US" sz="2800" dirty="0" err="1">
                <a:latin typeface="Lucida Console" panose="020B0609040504020204" pitchFamily="49" charset="0"/>
              </a:rPr>
              <a:t>subu</a:t>
            </a:r>
            <a:r>
              <a:rPr lang="en-US" altLang="en-US" sz="2800" dirty="0"/>
              <a:t> instructions</a:t>
            </a:r>
          </a:p>
          <a:p>
            <a:pPr eaLnBrk="1" hangingPunct="1">
              <a:lnSpc>
                <a:spcPct val="90000"/>
              </a:lnSpc>
            </a:pPr>
            <a:r>
              <a:rPr lang="en-US" altLang="en-US" sz="3200" dirty="0"/>
              <a:t>Other languages (e.g., Ada, Fortran) require raising an exception</a:t>
            </a:r>
          </a:p>
          <a:p>
            <a:pPr lvl="1" eaLnBrk="1" hangingPunct="1">
              <a:lnSpc>
                <a:spcPct val="90000"/>
              </a:lnSpc>
            </a:pPr>
            <a:r>
              <a:rPr lang="en-US" altLang="en-US" sz="2800" dirty="0"/>
              <a:t>Use MIPS </a:t>
            </a:r>
            <a:r>
              <a:rPr lang="en-US" altLang="en-US" sz="2800" dirty="0">
                <a:latin typeface="Lucida Console" panose="020B0609040504020204" pitchFamily="49" charset="0"/>
              </a:rPr>
              <a:t>add</a:t>
            </a:r>
            <a:r>
              <a:rPr lang="en-US" altLang="en-US" sz="2800" dirty="0"/>
              <a:t>, </a:t>
            </a:r>
            <a:r>
              <a:rPr lang="en-US" altLang="en-US" sz="2800" dirty="0" err="1">
                <a:latin typeface="Lucida Console" panose="020B0609040504020204" pitchFamily="49" charset="0"/>
              </a:rPr>
              <a:t>addi</a:t>
            </a:r>
            <a:r>
              <a:rPr lang="en-US" altLang="en-US" sz="2800" dirty="0"/>
              <a:t>, </a:t>
            </a:r>
            <a:r>
              <a:rPr lang="en-US" altLang="en-US" sz="2800" dirty="0">
                <a:latin typeface="Lucida Console" panose="020B0609040504020204" pitchFamily="49" charset="0"/>
              </a:rPr>
              <a:t>sub</a:t>
            </a:r>
            <a:r>
              <a:rPr lang="en-US" altLang="en-US" sz="2800" dirty="0"/>
              <a:t> instructions</a:t>
            </a:r>
          </a:p>
          <a:p>
            <a:pPr lvl="1" eaLnBrk="1" hangingPunct="1">
              <a:lnSpc>
                <a:spcPct val="90000"/>
              </a:lnSpc>
            </a:pPr>
            <a:r>
              <a:rPr lang="en-US" altLang="en-US" sz="2800" dirty="0"/>
              <a:t>On overflow, invoke exception handler</a:t>
            </a:r>
          </a:p>
          <a:p>
            <a:pPr lvl="2" eaLnBrk="1" hangingPunct="1">
              <a:lnSpc>
                <a:spcPct val="90000"/>
              </a:lnSpc>
            </a:pPr>
            <a:r>
              <a:rPr lang="en-US" altLang="en-US" sz="2000" dirty="0"/>
              <a:t>Save PC in exception program counter (EPC) register</a:t>
            </a:r>
          </a:p>
          <a:p>
            <a:pPr lvl="2" eaLnBrk="1" hangingPunct="1">
              <a:lnSpc>
                <a:spcPct val="90000"/>
              </a:lnSpc>
            </a:pPr>
            <a:r>
              <a:rPr lang="en-US" altLang="en-US" sz="2000" dirty="0"/>
              <a:t>Jump to predefined handler address</a:t>
            </a:r>
          </a:p>
          <a:p>
            <a:pPr lvl="2" eaLnBrk="1" hangingPunct="1">
              <a:lnSpc>
                <a:spcPct val="90000"/>
              </a:lnSpc>
            </a:pPr>
            <a:r>
              <a:rPr lang="en-US" altLang="en-US" sz="2000" dirty="0">
                <a:latin typeface="Lucida Console" panose="020B0609040504020204" pitchFamily="49" charset="0"/>
              </a:rPr>
              <a:t>mfc0</a:t>
            </a:r>
            <a:r>
              <a:rPr lang="en-US" altLang="en-US" sz="2000" dirty="0"/>
              <a:t> (move from coprocessor 0) instruction can retrieve EPC value, to return after corrective action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5" name="Rectangle 2">
            <a:extLst>
              <a:ext uri="{FF2B5EF4-FFF2-40B4-BE49-F238E27FC236}">
                <a16:creationId xmlns:a16="http://schemas.microsoft.com/office/drawing/2014/main" id="{7D12F518-1707-AF18-B122-1C4927AC5C2B}"/>
              </a:ext>
            </a:extLst>
          </p:cNvPr>
          <p:cNvSpPr>
            <a:spLocks noGrp="1" noChangeArrowheads="1"/>
          </p:cNvSpPr>
          <p:nvPr>
            <p:ph type="title"/>
          </p:nvPr>
        </p:nvSpPr>
        <p:spPr/>
        <p:txBody>
          <a:bodyPr/>
          <a:lstStyle/>
          <a:p>
            <a:pPr eaLnBrk="1" hangingPunct="1"/>
            <a:r>
              <a:rPr lang="en-US" altLang="en-US"/>
              <a:t>Multiplication</a:t>
            </a:r>
            <a:endParaRPr lang="en-AU" altLang="en-US"/>
          </a:p>
        </p:txBody>
      </p:sp>
      <p:sp>
        <p:nvSpPr>
          <p:cNvPr id="23556" name="Rectangle 3">
            <a:extLst>
              <a:ext uri="{FF2B5EF4-FFF2-40B4-BE49-F238E27FC236}">
                <a16:creationId xmlns:a16="http://schemas.microsoft.com/office/drawing/2014/main" id="{5A5A7D70-5CC8-6269-2843-7D43B076E284}"/>
              </a:ext>
            </a:extLst>
          </p:cNvPr>
          <p:cNvSpPr>
            <a:spLocks noGrp="1" noChangeArrowheads="1"/>
          </p:cNvSpPr>
          <p:nvPr>
            <p:ph idx="1"/>
          </p:nvPr>
        </p:nvSpPr>
        <p:spPr>
          <a:xfrm>
            <a:off x="683568" y="1340768"/>
            <a:ext cx="8270875" cy="766762"/>
          </a:xfrm>
        </p:spPr>
        <p:txBody>
          <a:bodyPr/>
          <a:lstStyle/>
          <a:p>
            <a:pPr eaLnBrk="1" hangingPunct="1"/>
            <a:r>
              <a:rPr lang="en-US" altLang="en-US" dirty="0"/>
              <a:t>Start with long-multiplication approach</a:t>
            </a:r>
            <a:endParaRPr lang="en-AU" altLang="en-US" dirty="0"/>
          </a:p>
        </p:txBody>
      </p:sp>
      <p:grpSp>
        <p:nvGrpSpPr>
          <p:cNvPr id="23557" name="Group 4">
            <a:extLst>
              <a:ext uri="{FF2B5EF4-FFF2-40B4-BE49-F238E27FC236}">
                <a16:creationId xmlns:a16="http://schemas.microsoft.com/office/drawing/2014/main" id="{81ABA2C3-0616-0A68-EEDA-8785B0C6905A}"/>
              </a:ext>
            </a:extLst>
          </p:cNvPr>
          <p:cNvGrpSpPr>
            <a:grpSpLocks/>
          </p:cNvGrpSpPr>
          <p:nvPr/>
        </p:nvGrpSpPr>
        <p:grpSpPr bwMode="auto">
          <a:xfrm>
            <a:off x="1808163" y="2349500"/>
            <a:ext cx="1250950" cy="2225675"/>
            <a:chOff x="703" y="1616"/>
            <a:chExt cx="788" cy="1402"/>
          </a:xfrm>
        </p:grpSpPr>
        <p:sp>
          <p:nvSpPr>
            <p:cNvPr id="23565" name="Text Box 5">
              <a:extLst>
                <a:ext uri="{FF2B5EF4-FFF2-40B4-BE49-F238E27FC236}">
                  <a16:creationId xmlns:a16="http://schemas.microsoft.com/office/drawing/2014/main" id="{89729CE1-65F6-80B1-8AEB-BD5994F02999}"/>
                </a:ext>
              </a:extLst>
            </p:cNvPr>
            <p:cNvSpPr txBox="1">
              <a:spLocks noChangeArrowheads="1"/>
            </p:cNvSpPr>
            <p:nvPr/>
          </p:nvSpPr>
          <p:spPr bwMode="auto">
            <a:xfrm>
              <a:off x="703" y="1616"/>
              <a:ext cx="788"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1000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1001</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1000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0000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0000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1000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1001000</a:t>
              </a:r>
              <a:endParaRPr kumimoji="0" lang="en-AU"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endParaRPr>
            </a:p>
          </p:txBody>
        </p:sp>
        <p:sp>
          <p:nvSpPr>
            <p:cNvPr id="23566" name="Line 6">
              <a:extLst>
                <a:ext uri="{FF2B5EF4-FFF2-40B4-BE49-F238E27FC236}">
                  <a16:creationId xmlns:a16="http://schemas.microsoft.com/office/drawing/2014/main" id="{EBA7C4E8-69D0-7D15-034D-7364894E1A05}"/>
                </a:ext>
              </a:extLst>
            </p:cNvPr>
            <p:cNvSpPr>
              <a:spLocks noChangeShapeType="1"/>
            </p:cNvSpPr>
            <p:nvPr/>
          </p:nvSpPr>
          <p:spPr bwMode="auto">
            <a:xfrm flipH="1">
              <a:off x="703" y="2024"/>
              <a:ext cx="7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67" name="Line 7">
              <a:extLst>
                <a:ext uri="{FF2B5EF4-FFF2-40B4-BE49-F238E27FC236}">
                  <a16:creationId xmlns:a16="http://schemas.microsoft.com/office/drawing/2014/main" id="{7DFE1C76-AFBD-4685-5163-A60CAEF9EA6B}"/>
                </a:ext>
              </a:extLst>
            </p:cNvPr>
            <p:cNvSpPr>
              <a:spLocks noChangeShapeType="1"/>
            </p:cNvSpPr>
            <p:nvPr/>
          </p:nvSpPr>
          <p:spPr bwMode="auto">
            <a:xfrm flipH="1">
              <a:off x="703" y="2795"/>
              <a:ext cx="7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558" name="Text Box 9">
            <a:extLst>
              <a:ext uri="{FF2B5EF4-FFF2-40B4-BE49-F238E27FC236}">
                <a16:creationId xmlns:a16="http://schemas.microsoft.com/office/drawing/2014/main" id="{2AB1A6BB-C2E3-8E37-9B8C-A57A7DFB5CC8}"/>
              </a:ext>
            </a:extLst>
          </p:cNvPr>
          <p:cNvSpPr txBox="1">
            <a:spLocks noChangeArrowheads="1"/>
          </p:cNvSpPr>
          <p:nvPr/>
        </p:nvSpPr>
        <p:spPr bwMode="auto">
          <a:xfrm>
            <a:off x="682625" y="4803775"/>
            <a:ext cx="2305050" cy="9255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Length of product is the sum of operand lengths</a:t>
            </a:r>
            <a:endParaRPr kumimoji="0" lang="en-AU"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559" name="AutoShape 10">
            <a:extLst>
              <a:ext uri="{FF2B5EF4-FFF2-40B4-BE49-F238E27FC236}">
                <a16:creationId xmlns:a16="http://schemas.microsoft.com/office/drawing/2014/main" id="{3D7BB1C2-75E7-5621-31F9-33CAFC1D762F}"/>
              </a:ext>
            </a:extLst>
          </p:cNvPr>
          <p:cNvSpPr>
            <a:spLocks/>
          </p:cNvSpPr>
          <p:nvPr/>
        </p:nvSpPr>
        <p:spPr bwMode="auto">
          <a:xfrm>
            <a:off x="179388" y="2090738"/>
            <a:ext cx="1439862" cy="330200"/>
          </a:xfrm>
          <a:prstGeom prst="borderCallout1">
            <a:avLst>
              <a:gd name="adj1" fmla="val 34616"/>
              <a:gd name="adj2" fmla="val 105292"/>
              <a:gd name="adj3" fmla="val 121634"/>
              <a:gd name="adj4" fmla="val 144875"/>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multiplicand</a:t>
            </a:r>
            <a:endParaRPr kumimoji="0" lang="en-AU"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560" name="AutoShape 11">
            <a:extLst>
              <a:ext uri="{FF2B5EF4-FFF2-40B4-BE49-F238E27FC236}">
                <a16:creationId xmlns:a16="http://schemas.microsoft.com/office/drawing/2014/main" id="{D0F43D0D-4600-0067-0DFB-67F3F41BFB49}"/>
              </a:ext>
            </a:extLst>
          </p:cNvPr>
          <p:cNvSpPr>
            <a:spLocks/>
          </p:cNvSpPr>
          <p:nvPr/>
        </p:nvSpPr>
        <p:spPr bwMode="auto">
          <a:xfrm>
            <a:off x="179388" y="2565400"/>
            <a:ext cx="1439862" cy="330200"/>
          </a:xfrm>
          <a:prstGeom prst="borderCallout1">
            <a:avLst>
              <a:gd name="adj1" fmla="val 34616"/>
              <a:gd name="adj2" fmla="val 105292"/>
              <a:gd name="adj3" fmla="val 69231"/>
              <a:gd name="adj4" fmla="val 146639"/>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multiplier</a:t>
            </a:r>
            <a:endParaRPr kumimoji="0" lang="en-AU"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561" name="AutoShape 12">
            <a:extLst>
              <a:ext uri="{FF2B5EF4-FFF2-40B4-BE49-F238E27FC236}">
                <a16:creationId xmlns:a16="http://schemas.microsoft.com/office/drawing/2014/main" id="{2BDCB9B8-1DDF-F7B4-9DF5-43E883AACD2E}"/>
              </a:ext>
            </a:extLst>
          </p:cNvPr>
          <p:cNvSpPr>
            <a:spLocks/>
          </p:cNvSpPr>
          <p:nvPr/>
        </p:nvSpPr>
        <p:spPr bwMode="auto">
          <a:xfrm>
            <a:off x="179388" y="4149725"/>
            <a:ext cx="1150937" cy="358775"/>
          </a:xfrm>
          <a:prstGeom prst="borderCallout1">
            <a:avLst>
              <a:gd name="adj1" fmla="val 31856"/>
              <a:gd name="adj2" fmla="val 106620"/>
              <a:gd name="adj3" fmla="val 58407"/>
              <a:gd name="adj4" fmla="val 144551"/>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product</a:t>
            </a:r>
            <a:endParaRPr kumimoji="0" lang="en-AU"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23563" name="Picture 15" descr="f03-04-P374493">
            <a:extLst>
              <a:ext uri="{FF2B5EF4-FFF2-40B4-BE49-F238E27FC236}">
                <a16:creationId xmlns:a16="http://schemas.microsoft.com/office/drawing/2014/main" id="{0D8E67A6-C8DC-F6A2-93FB-9FF2DE46B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2133600"/>
            <a:ext cx="53260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603" name="Picture 9" descr="f03-05-P374493">
            <a:extLst>
              <a:ext uri="{FF2B5EF4-FFF2-40B4-BE49-F238E27FC236}">
                <a16:creationId xmlns:a16="http://schemas.microsoft.com/office/drawing/2014/main" id="{709F33DF-6A8B-BB92-FA01-88A3321E8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773238"/>
            <a:ext cx="3135313"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2">
            <a:extLst>
              <a:ext uri="{FF2B5EF4-FFF2-40B4-BE49-F238E27FC236}">
                <a16:creationId xmlns:a16="http://schemas.microsoft.com/office/drawing/2014/main" id="{9457507A-94FC-5D37-153F-F2BC332272BD}"/>
              </a:ext>
            </a:extLst>
          </p:cNvPr>
          <p:cNvSpPr>
            <a:spLocks noGrp="1" noChangeArrowheads="1"/>
          </p:cNvSpPr>
          <p:nvPr>
            <p:ph type="title"/>
          </p:nvPr>
        </p:nvSpPr>
        <p:spPr/>
        <p:txBody>
          <a:bodyPr/>
          <a:lstStyle/>
          <a:p>
            <a:pPr eaLnBrk="1" hangingPunct="1"/>
            <a:r>
              <a:rPr lang="en-US" altLang="en-US"/>
              <a:t>Multiplication Hardware</a:t>
            </a:r>
            <a:endParaRPr lang="en-AU" altLang="en-US"/>
          </a:p>
        </p:txBody>
      </p:sp>
      <p:sp>
        <p:nvSpPr>
          <p:cNvPr id="25605" name="AutoShape 5">
            <a:extLst>
              <a:ext uri="{FF2B5EF4-FFF2-40B4-BE49-F238E27FC236}">
                <a16:creationId xmlns:a16="http://schemas.microsoft.com/office/drawing/2014/main" id="{6390170C-B78D-E29D-5B8E-27A2FE154697}"/>
              </a:ext>
            </a:extLst>
          </p:cNvPr>
          <p:cNvSpPr>
            <a:spLocks/>
          </p:cNvSpPr>
          <p:nvPr/>
        </p:nvSpPr>
        <p:spPr bwMode="auto">
          <a:xfrm>
            <a:off x="6156325" y="5589588"/>
            <a:ext cx="1439863" cy="330200"/>
          </a:xfrm>
          <a:prstGeom prst="borderCallout1">
            <a:avLst>
              <a:gd name="adj1" fmla="val 34616"/>
              <a:gd name="adj2" fmla="val -5292"/>
              <a:gd name="adj3" fmla="val -167787"/>
              <a:gd name="adj4" fmla="val -40352"/>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Tahoma" panose="020B0604030504040204" pitchFamily="34" charset="0"/>
                <a:ea typeface="+mn-ea"/>
                <a:cs typeface="+mn-cs"/>
              </a:rPr>
              <a:t>Initially 0</a:t>
            </a:r>
            <a:endParaRPr kumimoji="0" lang="en-AU" altLang="en-US" sz="16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pic>
        <p:nvPicPr>
          <p:cNvPr id="25606" name="Picture 8" descr="f03-04-P374493">
            <a:extLst>
              <a:ext uri="{FF2B5EF4-FFF2-40B4-BE49-F238E27FC236}">
                <a16:creationId xmlns:a16="http://schemas.microsoft.com/office/drawing/2014/main" id="{A605FEA8-3F7D-2E64-30EC-DD97D4BDB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8550" y="2133600"/>
            <a:ext cx="5326063"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D3277295-59ED-6BE6-5317-EBC4BD2649CD}"/>
                  </a:ext>
                </a:extLst>
              </p14:cNvPr>
              <p14:cNvContentPartPr/>
              <p14:nvPr/>
            </p14:nvContentPartPr>
            <p14:xfrm>
              <a:off x="1971000" y="2660760"/>
              <a:ext cx="380880" cy="2425680"/>
            </p14:xfrm>
          </p:contentPart>
        </mc:Choice>
        <mc:Fallback xmlns="">
          <p:pic>
            <p:nvPicPr>
              <p:cNvPr id="2" name="Ink 1">
                <a:extLst>
                  <a:ext uri="{FF2B5EF4-FFF2-40B4-BE49-F238E27FC236}">
                    <a16:creationId xmlns:a16="http://schemas.microsoft.com/office/drawing/2014/main" id="{D3277295-59ED-6BE6-5317-EBC4BD2649CD}"/>
                  </a:ext>
                </a:extLst>
              </p:cNvPr>
              <p:cNvPicPr/>
              <p:nvPr/>
            </p:nvPicPr>
            <p:blipFill>
              <a:blip r:embed="rId6"/>
              <a:stretch>
                <a:fillRect/>
              </a:stretch>
            </p:blipFill>
            <p:spPr>
              <a:xfrm>
                <a:off x="1961640" y="2651400"/>
                <a:ext cx="399600" cy="2444400"/>
              </a:xfrm>
              <a:prstGeom prst="rect">
                <a:avLst/>
              </a:prstGeom>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487CF6F-94F2-E79B-4106-8A76E6DA29C4}"/>
              </a:ext>
            </a:extLst>
          </p:cNvPr>
          <p:cNvSpPr>
            <a:spLocks noGrp="1"/>
          </p:cNvSpPr>
          <p:nvPr>
            <p:ph type="title"/>
          </p:nvPr>
        </p:nvSpPr>
        <p:spPr/>
        <p:txBody>
          <a:bodyPr/>
          <a:lstStyle/>
          <a:p>
            <a:r>
              <a:rPr lang="en-IN" altLang="en-US"/>
              <a:t>Example : 2 x 3</a:t>
            </a:r>
          </a:p>
        </p:txBody>
      </p:sp>
      <p:pic>
        <p:nvPicPr>
          <p:cNvPr id="27651" name="Content Placeholder 4">
            <a:extLst>
              <a:ext uri="{FF2B5EF4-FFF2-40B4-BE49-F238E27FC236}">
                <a16:creationId xmlns:a16="http://schemas.microsoft.com/office/drawing/2014/main" id="{63AA3A68-B38D-B1DB-529B-6465ED486A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28675" y="1773238"/>
            <a:ext cx="7981950" cy="37338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FA0CDE9-4E26-A766-2429-93BC0F525B8E}"/>
              </a:ext>
            </a:extLst>
          </p:cNvPr>
          <p:cNvSpPr>
            <a:spLocks noGrp="1" noChangeArrowheads="1"/>
          </p:cNvSpPr>
          <p:nvPr>
            <p:ph type="title"/>
          </p:nvPr>
        </p:nvSpPr>
        <p:spPr>
          <a:xfrm>
            <a:off x="457200" y="0"/>
            <a:ext cx="8229600" cy="1143000"/>
          </a:xfrm>
        </p:spPr>
        <p:txBody>
          <a:bodyPr/>
          <a:lstStyle/>
          <a:p>
            <a:r>
              <a:rPr lang="en-US" altLang="en-US" sz="4000"/>
              <a:t>Constant or Immediate Operands</a:t>
            </a:r>
          </a:p>
        </p:txBody>
      </p:sp>
      <p:sp>
        <p:nvSpPr>
          <p:cNvPr id="30723" name="Rectangle 3">
            <a:extLst>
              <a:ext uri="{FF2B5EF4-FFF2-40B4-BE49-F238E27FC236}">
                <a16:creationId xmlns:a16="http://schemas.microsoft.com/office/drawing/2014/main" id="{4D0630DB-C363-1371-1560-0517CFA3FC12}"/>
              </a:ext>
            </a:extLst>
          </p:cNvPr>
          <p:cNvSpPr>
            <a:spLocks noGrp="1" noChangeArrowheads="1"/>
          </p:cNvSpPr>
          <p:nvPr>
            <p:ph type="body" idx="1"/>
          </p:nvPr>
        </p:nvSpPr>
        <p:spPr>
          <a:xfrm>
            <a:off x="457200" y="990600"/>
            <a:ext cx="8305800" cy="5486400"/>
          </a:xfrm>
        </p:spPr>
        <p:txBody>
          <a:bodyPr/>
          <a:lstStyle/>
          <a:p>
            <a:pPr>
              <a:lnSpc>
                <a:spcPct val="90000"/>
              </a:lnSpc>
            </a:pPr>
            <a:r>
              <a:rPr lang="en-US" altLang="en-US"/>
              <a:t>Immediates are numerical constants</a:t>
            </a:r>
          </a:p>
          <a:p>
            <a:pPr lvl="1">
              <a:lnSpc>
                <a:spcPct val="90000"/>
              </a:lnSpc>
            </a:pPr>
            <a:r>
              <a:rPr lang="en-US" altLang="en-US"/>
              <a:t>They appear often in code, so there are special instructions for them</a:t>
            </a:r>
          </a:p>
          <a:p>
            <a:pPr lvl="1">
              <a:lnSpc>
                <a:spcPct val="90000"/>
              </a:lnSpc>
            </a:pPr>
            <a:r>
              <a:rPr lang="en-US" altLang="en-US">
                <a:solidFill>
                  <a:srgbClr val="A50021"/>
                </a:solidFill>
              </a:rPr>
              <a:t>Design principle: Make the common case fast</a:t>
            </a:r>
          </a:p>
          <a:p>
            <a:pPr>
              <a:lnSpc>
                <a:spcPct val="90000"/>
              </a:lnSpc>
            </a:pPr>
            <a:r>
              <a:rPr lang="en-US" altLang="en-US"/>
              <a:t>Add Immediate:</a:t>
            </a:r>
          </a:p>
          <a:p>
            <a:pPr lvl="1">
              <a:lnSpc>
                <a:spcPct val="90000"/>
              </a:lnSpc>
            </a:pPr>
            <a:r>
              <a:rPr lang="en-US" altLang="en-US"/>
              <a:t>C code : f = g + 10</a:t>
            </a:r>
          </a:p>
          <a:p>
            <a:pPr lvl="1">
              <a:lnSpc>
                <a:spcPct val="90000"/>
              </a:lnSpc>
            </a:pPr>
            <a:r>
              <a:rPr lang="en-US" altLang="en-US"/>
              <a:t>MIPS code:	</a:t>
            </a:r>
            <a:r>
              <a:rPr lang="en-US" altLang="en-US">
                <a:solidFill>
                  <a:srgbClr val="A50021"/>
                </a:solidFill>
              </a:rPr>
              <a:t>addi $s0,$s1,10</a:t>
            </a:r>
          </a:p>
          <a:p>
            <a:pPr lvl="2">
              <a:lnSpc>
                <a:spcPct val="90000"/>
              </a:lnSpc>
            </a:pPr>
            <a:r>
              <a:rPr lang="en-US" altLang="en-US"/>
              <a:t>MIPS registers $s0, $s1 are associated with C variables f, g </a:t>
            </a:r>
          </a:p>
          <a:p>
            <a:pPr lvl="1">
              <a:lnSpc>
                <a:spcPct val="90000"/>
              </a:lnSpc>
            </a:pPr>
            <a:r>
              <a:rPr lang="en-US" altLang="en-US"/>
              <a:t>Syntax similar to add instruction, except that last argument is a number instead of a register</a:t>
            </a:r>
          </a:p>
          <a:p>
            <a:pPr lvl="1">
              <a:lnSpc>
                <a:spcPct val="90000"/>
              </a:lnSpc>
            </a:pPr>
            <a:r>
              <a:rPr lang="en-US" altLang="en-US"/>
              <a:t>How about subtraction? subi?</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675" name="Picture 9" descr="f03-06-P374493">
            <a:extLst>
              <a:ext uri="{FF2B5EF4-FFF2-40B4-BE49-F238E27FC236}">
                <a16:creationId xmlns:a16="http://schemas.microsoft.com/office/drawing/2014/main" id="{F19338D3-4ED0-4AB3-1245-8CF1E49BC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989138"/>
            <a:ext cx="534035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5">
            <a:extLst>
              <a:ext uri="{FF2B5EF4-FFF2-40B4-BE49-F238E27FC236}">
                <a16:creationId xmlns:a16="http://schemas.microsoft.com/office/drawing/2014/main" id="{711CE0C8-5EFA-C72D-26C0-2C36D714EA5B}"/>
              </a:ext>
            </a:extLst>
          </p:cNvPr>
          <p:cNvSpPr>
            <a:spLocks noGrp="1" noChangeArrowheads="1"/>
          </p:cNvSpPr>
          <p:nvPr>
            <p:ph type="title"/>
          </p:nvPr>
        </p:nvSpPr>
        <p:spPr>
          <a:xfrm>
            <a:off x="628650" y="365127"/>
            <a:ext cx="7886700" cy="759618"/>
          </a:xfrm>
        </p:spPr>
        <p:txBody>
          <a:bodyPr>
            <a:normAutofit/>
          </a:bodyPr>
          <a:lstStyle/>
          <a:p>
            <a:pPr eaLnBrk="1" hangingPunct="1"/>
            <a:r>
              <a:rPr lang="en-US" altLang="en-US" sz="3600" dirty="0"/>
              <a:t>Optimized Multiplier</a:t>
            </a:r>
            <a:endParaRPr lang="en-AU" altLang="en-US" sz="3600" dirty="0"/>
          </a:p>
        </p:txBody>
      </p:sp>
      <p:sp>
        <p:nvSpPr>
          <p:cNvPr id="28677" name="Rectangle 6">
            <a:extLst>
              <a:ext uri="{FF2B5EF4-FFF2-40B4-BE49-F238E27FC236}">
                <a16:creationId xmlns:a16="http://schemas.microsoft.com/office/drawing/2014/main" id="{BB3F4B64-BD17-528A-70B6-321BAC73A7E3}"/>
              </a:ext>
            </a:extLst>
          </p:cNvPr>
          <p:cNvSpPr>
            <a:spLocks noGrp="1" noChangeArrowheads="1"/>
          </p:cNvSpPr>
          <p:nvPr>
            <p:ph idx="1"/>
          </p:nvPr>
        </p:nvSpPr>
        <p:spPr>
          <a:xfrm>
            <a:off x="684213" y="1125538"/>
            <a:ext cx="8270875" cy="719137"/>
          </a:xfrm>
        </p:spPr>
        <p:txBody>
          <a:bodyPr/>
          <a:lstStyle/>
          <a:p>
            <a:pPr eaLnBrk="1" hangingPunct="1"/>
            <a:r>
              <a:rPr lang="en-US" altLang="en-US"/>
              <a:t>Perform steps in parallel: add/shift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Rectangle 6">
            <a:extLst>
              <a:ext uri="{FF2B5EF4-FFF2-40B4-BE49-F238E27FC236}">
                <a16:creationId xmlns:a16="http://schemas.microsoft.com/office/drawing/2014/main" id="{DBE936DB-5E4F-A130-0702-A87CE85A5BB5}"/>
              </a:ext>
            </a:extLst>
          </p:cNvPr>
          <p:cNvSpPr>
            <a:spLocks noGrp="1" noChangeArrowheads="1"/>
          </p:cNvSpPr>
          <p:nvPr>
            <p:ph type="title"/>
          </p:nvPr>
        </p:nvSpPr>
        <p:spPr>
          <a:xfrm>
            <a:off x="628650" y="365127"/>
            <a:ext cx="7886700" cy="759618"/>
          </a:xfrm>
        </p:spPr>
        <p:txBody>
          <a:bodyPr/>
          <a:lstStyle/>
          <a:p>
            <a:pPr eaLnBrk="1" hangingPunct="1"/>
            <a:r>
              <a:rPr lang="en-US" altLang="en-US" dirty="0"/>
              <a:t>Faster Multiplier</a:t>
            </a:r>
            <a:endParaRPr lang="en-AU" altLang="en-US" dirty="0"/>
          </a:p>
        </p:txBody>
      </p:sp>
      <p:sp>
        <p:nvSpPr>
          <p:cNvPr id="30724" name="Rectangle 7">
            <a:extLst>
              <a:ext uri="{FF2B5EF4-FFF2-40B4-BE49-F238E27FC236}">
                <a16:creationId xmlns:a16="http://schemas.microsoft.com/office/drawing/2014/main" id="{3B7F0C76-8DDC-84AC-5367-0659F217264C}"/>
              </a:ext>
            </a:extLst>
          </p:cNvPr>
          <p:cNvSpPr>
            <a:spLocks noGrp="1" noChangeArrowheads="1"/>
          </p:cNvSpPr>
          <p:nvPr>
            <p:ph idx="1"/>
          </p:nvPr>
        </p:nvSpPr>
        <p:spPr>
          <a:xfrm>
            <a:off x="684213" y="1125538"/>
            <a:ext cx="8270875" cy="1223962"/>
          </a:xfrm>
        </p:spPr>
        <p:txBody>
          <a:bodyPr/>
          <a:lstStyle/>
          <a:p>
            <a:pPr eaLnBrk="1" hangingPunct="1"/>
            <a:r>
              <a:rPr lang="en-US" altLang="en-US"/>
              <a:t>Uses multiple adders</a:t>
            </a:r>
          </a:p>
          <a:p>
            <a:pPr lvl="1" eaLnBrk="1" hangingPunct="1"/>
            <a:r>
              <a:rPr lang="en-US" altLang="en-US"/>
              <a:t>Cost/performance tradeoff</a:t>
            </a:r>
          </a:p>
        </p:txBody>
      </p:sp>
      <p:pic>
        <p:nvPicPr>
          <p:cNvPr id="30725" name="Picture 5" descr="f03-08-P374493">
            <a:extLst>
              <a:ext uri="{FF2B5EF4-FFF2-40B4-BE49-F238E27FC236}">
                <a16:creationId xmlns:a16="http://schemas.microsoft.com/office/drawing/2014/main" id="{FAF85712-3D58-065D-5FA0-B3BD53173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420938"/>
            <a:ext cx="6845300" cy="265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Rectangle 8">
            <a:extLst>
              <a:ext uri="{FF2B5EF4-FFF2-40B4-BE49-F238E27FC236}">
                <a16:creationId xmlns:a16="http://schemas.microsoft.com/office/drawing/2014/main" id="{C68EFE5F-99AC-A114-57C4-682F314987A2}"/>
              </a:ext>
            </a:extLst>
          </p:cNvPr>
          <p:cNvSpPr>
            <a:spLocks noChangeArrowheads="1"/>
          </p:cNvSpPr>
          <p:nvPr/>
        </p:nvSpPr>
        <p:spPr bwMode="auto">
          <a:xfrm>
            <a:off x="684213" y="5157788"/>
            <a:ext cx="827087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342900" marR="0" lvl="0" indent="-342900" algn="l" defTabSz="914400" rtl="0" eaLnBrk="1" fontAlgn="auto" latinLnBrk="0" hangingPunct="1">
              <a:lnSpc>
                <a:spcPct val="100000"/>
              </a:lnSpc>
              <a:spcBef>
                <a:spcPct val="20000"/>
              </a:spcBef>
              <a:spcAft>
                <a:spcPts val="0"/>
              </a:spcAft>
              <a:buClr>
                <a:srgbClr val="954F72"/>
              </a:buClr>
              <a:buSzPct val="60000"/>
              <a:buFont typeface="Wingdings" panose="05000000000000000000" pitchFamily="2" charset="2"/>
              <a:buChar char="n"/>
              <a:tabLst/>
              <a:defRPr/>
            </a:pPr>
            <a:r>
              <a:rPr kumimoji="0" lang="en-US" altLang="en-US" sz="3200" b="0" i="0" u="none" strike="noStrike" kern="1200" cap="none" spc="0" normalizeH="0" baseline="0" noProof="0">
                <a:ln>
                  <a:noFill/>
                </a:ln>
                <a:solidFill>
                  <a:prstClr val="black"/>
                </a:solidFill>
                <a:effectLst/>
                <a:uLnTx/>
                <a:uFillTx/>
                <a:latin typeface="Arial" panose="020B0604020202020204" pitchFamily="34" charset="0"/>
                <a:ea typeface="+mn-ea"/>
                <a:cs typeface="+mn-cs"/>
              </a:rPr>
              <a:t>Can be pipelined</a:t>
            </a:r>
          </a:p>
          <a:p>
            <a:pPr marL="742950" marR="0" lvl="1" indent="-285750" algn="l" defTabSz="914400" rtl="0" eaLnBrk="1" fontAlgn="auto" latinLnBrk="0" hangingPunct="1">
              <a:lnSpc>
                <a:spcPct val="100000"/>
              </a:lnSpc>
              <a:spcBef>
                <a:spcPct val="20000"/>
              </a:spcBef>
              <a:spcAft>
                <a:spcPts val="0"/>
              </a:spcAft>
              <a:buClr>
                <a:srgbClr val="0563C1"/>
              </a:buClr>
              <a:buSzPct val="55000"/>
              <a:buFont typeface="Wingdings" panose="05000000000000000000" pitchFamily="2" charset="2"/>
              <a:buChar char="n"/>
              <a:tabLst/>
              <a:defRPr/>
            </a:pPr>
            <a:r>
              <a:rPr kumimoji="0" lang="en-US" altLang="en-US" sz="2800" b="0" i="0" u="none" strike="noStrike" kern="1200" cap="none" spc="0" normalizeH="0" baseline="0" noProof="0">
                <a:ln>
                  <a:noFill/>
                </a:ln>
                <a:solidFill>
                  <a:prstClr val="black"/>
                </a:solidFill>
                <a:effectLst/>
                <a:uLnTx/>
                <a:uFillTx/>
                <a:latin typeface="Arial" panose="020B0604020202020204" pitchFamily="34" charset="0"/>
                <a:ea typeface="+mn-ea"/>
                <a:cs typeface="+mn-cs"/>
              </a:rPr>
              <a:t>Several multiplication performed in parallel</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FA10963-FF79-A37D-9368-E606FC7ECBEC}"/>
                  </a:ext>
                </a:extLst>
              </p14:cNvPr>
              <p14:cNvContentPartPr/>
              <p14:nvPr/>
            </p14:nvContentPartPr>
            <p14:xfrm>
              <a:off x="1514160" y="2488680"/>
              <a:ext cx="668520" cy="45360"/>
            </p14:xfrm>
          </p:contentPart>
        </mc:Choice>
        <mc:Fallback xmlns="">
          <p:pic>
            <p:nvPicPr>
              <p:cNvPr id="2" name="Ink 1">
                <a:extLst>
                  <a:ext uri="{FF2B5EF4-FFF2-40B4-BE49-F238E27FC236}">
                    <a16:creationId xmlns:a16="http://schemas.microsoft.com/office/drawing/2014/main" id="{1FA10963-FF79-A37D-9368-E606FC7ECBEC}"/>
                  </a:ext>
                </a:extLst>
              </p:cNvPr>
              <p:cNvPicPr/>
              <p:nvPr/>
            </p:nvPicPr>
            <p:blipFill>
              <a:blip r:embed="rId5"/>
              <a:stretch>
                <a:fillRect/>
              </a:stretch>
            </p:blipFill>
            <p:spPr>
              <a:xfrm>
                <a:off x="1504800" y="2479320"/>
                <a:ext cx="687240" cy="6408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FFAAFE5B-1056-361E-138A-EA6A360C9741}"/>
              </a:ext>
            </a:extLst>
          </p:cNvPr>
          <p:cNvSpPr>
            <a:spLocks noGrp="1" noChangeArrowheads="1"/>
          </p:cNvSpPr>
          <p:nvPr>
            <p:ph type="title"/>
          </p:nvPr>
        </p:nvSpPr>
        <p:spPr/>
        <p:txBody>
          <a:bodyPr/>
          <a:lstStyle/>
          <a:p>
            <a:pPr eaLnBrk="1" hangingPunct="1"/>
            <a:r>
              <a:rPr lang="en-US" altLang="en-US"/>
              <a:t>MIPS Multiplication</a:t>
            </a:r>
            <a:endParaRPr lang="en-AU" altLang="en-US"/>
          </a:p>
        </p:txBody>
      </p:sp>
      <p:sp>
        <p:nvSpPr>
          <p:cNvPr id="32772" name="Rectangle 3">
            <a:extLst>
              <a:ext uri="{FF2B5EF4-FFF2-40B4-BE49-F238E27FC236}">
                <a16:creationId xmlns:a16="http://schemas.microsoft.com/office/drawing/2014/main" id="{EA7828EE-64BF-87FC-DC36-92B107B76757}"/>
              </a:ext>
            </a:extLst>
          </p:cNvPr>
          <p:cNvSpPr>
            <a:spLocks noGrp="1" noChangeArrowheads="1"/>
          </p:cNvSpPr>
          <p:nvPr>
            <p:ph idx="1"/>
          </p:nvPr>
        </p:nvSpPr>
        <p:spPr/>
        <p:txBody>
          <a:bodyPr>
            <a:normAutofit/>
          </a:bodyPr>
          <a:lstStyle/>
          <a:p>
            <a:pPr eaLnBrk="1" hangingPunct="1"/>
            <a:r>
              <a:rPr lang="en-US" altLang="en-US" sz="2800"/>
              <a:t>Two 32-bit registers for product</a:t>
            </a:r>
          </a:p>
          <a:p>
            <a:pPr lvl="1" eaLnBrk="1" hangingPunct="1"/>
            <a:r>
              <a:rPr lang="en-US" altLang="en-US" sz="2400"/>
              <a:t>HI: most-significant 32 bits</a:t>
            </a:r>
          </a:p>
          <a:p>
            <a:pPr lvl="1" eaLnBrk="1" hangingPunct="1"/>
            <a:r>
              <a:rPr lang="en-US" altLang="en-US" sz="2400"/>
              <a:t>LO: least-significant 32-bits</a:t>
            </a:r>
          </a:p>
          <a:p>
            <a:pPr eaLnBrk="1" hangingPunct="1"/>
            <a:r>
              <a:rPr lang="en-US" altLang="en-US" sz="2800"/>
              <a:t>Instructions</a:t>
            </a:r>
          </a:p>
          <a:p>
            <a:pPr lvl="1" eaLnBrk="1" hangingPunct="1"/>
            <a:r>
              <a:rPr lang="en-US" altLang="en-US" sz="2400">
                <a:latin typeface="Lucida Console" panose="020B0609040504020204" pitchFamily="49" charset="0"/>
              </a:rPr>
              <a:t>mult rs, rt  /  multu rs, rt</a:t>
            </a:r>
          </a:p>
          <a:p>
            <a:pPr lvl="2" eaLnBrk="1" hangingPunct="1"/>
            <a:r>
              <a:rPr lang="en-US" altLang="en-US" sz="2000"/>
              <a:t>64-bit product in HI/LO</a:t>
            </a:r>
          </a:p>
          <a:p>
            <a:pPr lvl="1" eaLnBrk="1" hangingPunct="1"/>
            <a:r>
              <a:rPr lang="en-US" altLang="en-US" sz="2400">
                <a:latin typeface="Lucida Console" panose="020B0609040504020204" pitchFamily="49" charset="0"/>
              </a:rPr>
              <a:t>mfhi rd  /  mflo rd</a:t>
            </a:r>
          </a:p>
          <a:p>
            <a:pPr lvl="2" eaLnBrk="1" hangingPunct="1"/>
            <a:r>
              <a:rPr lang="en-US" altLang="en-US" sz="2000"/>
              <a:t>Move from HI/LO to rd</a:t>
            </a:r>
          </a:p>
          <a:p>
            <a:pPr lvl="2" eaLnBrk="1" hangingPunct="1"/>
            <a:r>
              <a:rPr lang="en-US" altLang="en-US" sz="2000"/>
              <a:t>Can test HI value to see if product overflows 32 bits</a:t>
            </a:r>
            <a:endParaRPr lang="en-AU" altLang="en-US" sz="2000"/>
          </a:p>
          <a:p>
            <a:pPr lvl="1" eaLnBrk="1" hangingPunct="1"/>
            <a:r>
              <a:rPr lang="en-US" altLang="en-US" sz="2400">
                <a:latin typeface="Lucida Console" panose="020B0609040504020204" pitchFamily="49" charset="0"/>
              </a:rPr>
              <a:t>mul rd, rs, rt</a:t>
            </a:r>
          </a:p>
          <a:p>
            <a:pPr lvl="2" eaLnBrk="1" hangingPunct="1"/>
            <a:r>
              <a:rPr lang="en-US" altLang="en-US" sz="2000"/>
              <a:t>Least-significant 32 bits of product –&gt; rd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837F5A40-9124-0857-FC9D-BDED345D0966}"/>
              </a:ext>
            </a:extLst>
          </p:cNvPr>
          <p:cNvSpPr>
            <a:spLocks noGrp="1" noChangeArrowheads="1"/>
          </p:cNvSpPr>
          <p:nvPr>
            <p:ph type="title"/>
          </p:nvPr>
        </p:nvSpPr>
        <p:spPr/>
        <p:txBody>
          <a:bodyPr/>
          <a:lstStyle/>
          <a:p>
            <a:pPr eaLnBrk="1" hangingPunct="1"/>
            <a:r>
              <a:rPr lang="en-US" altLang="en-US"/>
              <a:t>Division</a:t>
            </a:r>
            <a:endParaRPr lang="en-AU" altLang="en-US"/>
          </a:p>
        </p:txBody>
      </p:sp>
      <p:sp>
        <p:nvSpPr>
          <p:cNvPr id="34820" name="Rectangle 3">
            <a:extLst>
              <a:ext uri="{FF2B5EF4-FFF2-40B4-BE49-F238E27FC236}">
                <a16:creationId xmlns:a16="http://schemas.microsoft.com/office/drawing/2014/main" id="{B9387C94-5738-AEBC-333B-7C6966080FEF}"/>
              </a:ext>
            </a:extLst>
          </p:cNvPr>
          <p:cNvSpPr>
            <a:spLocks noGrp="1" noChangeArrowheads="1"/>
          </p:cNvSpPr>
          <p:nvPr>
            <p:ph idx="1"/>
          </p:nvPr>
        </p:nvSpPr>
        <p:spPr>
          <a:xfrm>
            <a:off x="3754438" y="1125538"/>
            <a:ext cx="5200650" cy="5111750"/>
          </a:xfrm>
        </p:spPr>
        <p:txBody>
          <a:bodyPr>
            <a:normAutofit/>
          </a:bodyPr>
          <a:lstStyle/>
          <a:p>
            <a:pPr eaLnBrk="1" hangingPunct="1">
              <a:lnSpc>
                <a:spcPct val="90000"/>
              </a:lnSpc>
            </a:pPr>
            <a:r>
              <a:rPr lang="en-US" altLang="en-US" sz="2400"/>
              <a:t>Check for 0 divisor</a:t>
            </a:r>
            <a:endParaRPr lang="en-AU" altLang="en-US" sz="2400"/>
          </a:p>
          <a:p>
            <a:pPr eaLnBrk="1" hangingPunct="1">
              <a:lnSpc>
                <a:spcPct val="90000"/>
              </a:lnSpc>
            </a:pPr>
            <a:r>
              <a:rPr lang="en-US" altLang="en-US" sz="2400"/>
              <a:t>Long division approach</a:t>
            </a:r>
          </a:p>
          <a:p>
            <a:pPr lvl="1" eaLnBrk="1" hangingPunct="1">
              <a:lnSpc>
                <a:spcPct val="90000"/>
              </a:lnSpc>
            </a:pPr>
            <a:r>
              <a:rPr lang="en-US" altLang="en-US" sz="2000"/>
              <a:t>If divisor ≤ dividend bits</a:t>
            </a:r>
          </a:p>
          <a:p>
            <a:pPr lvl="2" eaLnBrk="1" hangingPunct="1">
              <a:lnSpc>
                <a:spcPct val="90000"/>
              </a:lnSpc>
            </a:pPr>
            <a:r>
              <a:rPr lang="en-US" altLang="en-US" sz="1800"/>
              <a:t>1 bit in quotient, subtract</a:t>
            </a:r>
          </a:p>
          <a:p>
            <a:pPr lvl="1" eaLnBrk="1" hangingPunct="1">
              <a:lnSpc>
                <a:spcPct val="90000"/>
              </a:lnSpc>
            </a:pPr>
            <a:r>
              <a:rPr lang="en-US" altLang="en-US" sz="2000"/>
              <a:t>Otherwise</a:t>
            </a:r>
          </a:p>
          <a:p>
            <a:pPr lvl="2" eaLnBrk="1" hangingPunct="1">
              <a:lnSpc>
                <a:spcPct val="90000"/>
              </a:lnSpc>
            </a:pPr>
            <a:r>
              <a:rPr lang="en-US" altLang="en-US" sz="1800"/>
              <a:t>0 bit in quotient, bring down next dividend bit</a:t>
            </a:r>
          </a:p>
          <a:p>
            <a:pPr eaLnBrk="1" hangingPunct="1">
              <a:lnSpc>
                <a:spcPct val="90000"/>
              </a:lnSpc>
            </a:pPr>
            <a:r>
              <a:rPr lang="en-US" altLang="en-US" sz="2400"/>
              <a:t>Restoring division</a:t>
            </a:r>
          </a:p>
          <a:p>
            <a:pPr lvl="1" eaLnBrk="1" hangingPunct="1">
              <a:lnSpc>
                <a:spcPct val="90000"/>
              </a:lnSpc>
            </a:pPr>
            <a:r>
              <a:rPr lang="en-US" altLang="en-US" sz="2000"/>
              <a:t>Do the subtract, and if remainder goes &lt; 0, add divisor back</a:t>
            </a:r>
          </a:p>
          <a:p>
            <a:pPr eaLnBrk="1" hangingPunct="1">
              <a:lnSpc>
                <a:spcPct val="90000"/>
              </a:lnSpc>
            </a:pPr>
            <a:r>
              <a:rPr lang="en-US" altLang="en-US" sz="2400"/>
              <a:t>Signed division</a:t>
            </a:r>
          </a:p>
          <a:p>
            <a:pPr lvl="1" eaLnBrk="1" hangingPunct="1">
              <a:lnSpc>
                <a:spcPct val="90000"/>
              </a:lnSpc>
            </a:pPr>
            <a:r>
              <a:rPr lang="en-US" altLang="en-US" sz="2000"/>
              <a:t>Divide using absolute values</a:t>
            </a:r>
          </a:p>
          <a:p>
            <a:pPr lvl="1" eaLnBrk="1" hangingPunct="1">
              <a:lnSpc>
                <a:spcPct val="90000"/>
              </a:lnSpc>
            </a:pPr>
            <a:r>
              <a:rPr lang="en-US" altLang="en-US" sz="2000"/>
              <a:t>Adjust sign of quotient and remainder as required</a:t>
            </a:r>
          </a:p>
        </p:txBody>
      </p:sp>
      <p:sp>
        <p:nvSpPr>
          <p:cNvPr id="34821" name="Text Box 4">
            <a:extLst>
              <a:ext uri="{FF2B5EF4-FFF2-40B4-BE49-F238E27FC236}">
                <a16:creationId xmlns:a16="http://schemas.microsoft.com/office/drawing/2014/main" id="{413A65DC-3E94-BC56-C3CC-74DA8D613879}"/>
              </a:ext>
            </a:extLst>
          </p:cNvPr>
          <p:cNvSpPr txBox="1">
            <a:spLocks noChangeArrowheads="1"/>
          </p:cNvSpPr>
          <p:nvPr/>
        </p:nvSpPr>
        <p:spPr bwMode="auto">
          <a:xfrm>
            <a:off x="1592263" y="2565400"/>
            <a:ext cx="20129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1001</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1000 1001010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-1000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101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1010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-1000</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rPr>
              <a:t>          10</a:t>
            </a:r>
            <a:endParaRPr kumimoji="0" lang="en-AU" altLang="en-US" sz="2000" b="0" i="0" u="none" strike="noStrike" kern="1200" cap="none" spc="0" normalizeH="0" baseline="0" noProof="0">
              <a:ln>
                <a:noFill/>
              </a:ln>
              <a:solidFill>
                <a:prstClr val="black"/>
              </a:solidFill>
              <a:effectLst/>
              <a:uLnTx/>
              <a:uFillTx/>
              <a:latin typeface="Lucida Console" panose="020B0609040504020204" pitchFamily="49" charset="0"/>
              <a:ea typeface="+mn-ea"/>
              <a:cs typeface="+mn-cs"/>
            </a:endParaRPr>
          </a:p>
        </p:txBody>
      </p:sp>
      <p:sp>
        <p:nvSpPr>
          <p:cNvPr id="34822" name="Line 5">
            <a:extLst>
              <a:ext uri="{FF2B5EF4-FFF2-40B4-BE49-F238E27FC236}">
                <a16:creationId xmlns:a16="http://schemas.microsoft.com/office/drawing/2014/main" id="{CFDE27DB-39B4-C040-A11C-A74B0ED7BF81}"/>
              </a:ext>
            </a:extLst>
          </p:cNvPr>
          <p:cNvSpPr>
            <a:spLocks noChangeShapeType="1"/>
          </p:cNvSpPr>
          <p:nvPr/>
        </p:nvSpPr>
        <p:spPr bwMode="auto">
          <a:xfrm flipH="1">
            <a:off x="2339975" y="2924175"/>
            <a:ext cx="12239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23" name="Line 6">
            <a:extLst>
              <a:ext uri="{FF2B5EF4-FFF2-40B4-BE49-F238E27FC236}">
                <a16:creationId xmlns:a16="http://schemas.microsoft.com/office/drawing/2014/main" id="{448CE12C-82E8-52C4-3A7F-70578F2E6881}"/>
              </a:ext>
            </a:extLst>
          </p:cNvPr>
          <p:cNvSpPr>
            <a:spLocks noChangeShapeType="1"/>
          </p:cNvSpPr>
          <p:nvPr/>
        </p:nvSpPr>
        <p:spPr bwMode="auto">
          <a:xfrm flipH="1">
            <a:off x="2411413" y="3500438"/>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24" name="Text Box 7">
            <a:extLst>
              <a:ext uri="{FF2B5EF4-FFF2-40B4-BE49-F238E27FC236}">
                <a16:creationId xmlns:a16="http://schemas.microsoft.com/office/drawing/2014/main" id="{986768FF-D593-FDB2-59B2-249A53D43ADE}"/>
              </a:ext>
            </a:extLst>
          </p:cNvPr>
          <p:cNvSpPr txBox="1">
            <a:spLocks noChangeArrowheads="1"/>
          </p:cNvSpPr>
          <p:nvPr/>
        </p:nvSpPr>
        <p:spPr bwMode="auto">
          <a:xfrm>
            <a:off x="827088" y="5376863"/>
            <a:ext cx="2686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1" u="none" strike="noStrike" kern="1200" cap="none" spc="0" normalizeH="0" baseline="0" noProof="0">
                <a:ln>
                  <a:noFill/>
                </a:ln>
                <a:solidFill>
                  <a:prstClr val="black"/>
                </a:solidFill>
                <a:effectLst/>
                <a:uLnTx/>
                <a:uFillTx/>
                <a:latin typeface="Arial" panose="020B0604020202020204" pitchFamily="34" charset="0"/>
                <a:ea typeface="+mn-ea"/>
                <a:cs typeface="+mn-cs"/>
              </a:rPr>
              <a:t>n</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-bit operands yield </a:t>
            </a:r>
            <a:r>
              <a:rPr kumimoji="0" lang="en-US" altLang="en-US" sz="1800" b="0" i="1" u="none" strike="noStrike" kern="1200" cap="none" spc="0" normalizeH="0" baseline="0" noProof="0">
                <a:ln>
                  <a:noFill/>
                </a:ln>
                <a:solidFill>
                  <a:prstClr val="black"/>
                </a:solidFill>
                <a:effectLst/>
                <a:uLnTx/>
                <a:uFillTx/>
                <a:latin typeface="Arial" panose="020B0604020202020204" pitchFamily="34" charset="0"/>
                <a:ea typeface="+mn-ea"/>
                <a:cs typeface="+mn-cs"/>
              </a:rPr>
              <a:t>n</a:t>
            </a: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-bit</a:t>
            </a:r>
            <a:b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quotient and remainder</a:t>
            </a:r>
            <a:endParaRPr kumimoji="0" lang="en-AU"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825" name="AutoShape 8">
            <a:extLst>
              <a:ext uri="{FF2B5EF4-FFF2-40B4-BE49-F238E27FC236}">
                <a16:creationId xmlns:a16="http://schemas.microsoft.com/office/drawing/2014/main" id="{F30DFBFB-167E-F117-7226-D126FC9DD260}"/>
              </a:ext>
            </a:extLst>
          </p:cNvPr>
          <p:cNvSpPr>
            <a:spLocks/>
          </p:cNvSpPr>
          <p:nvPr/>
        </p:nvSpPr>
        <p:spPr bwMode="auto">
          <a:xfrm>
            <a:off x="684213" y="1844675"/>
            <a:ext cx="1439862" cy="330200"/>
          </a:xfrm>
          <a:prstGeom prst="borderCallout1">
            <a:avLst>
              <a:gd name="adj1" fmla="val 34616"/>
              <a:gd name="adj2" fmla="val 105292"/>
              <a:gd name="adj3" fmla="val 237019"/>
              <a:gd name="adj4" fmla="val 154245"/>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quotient</a:t>
            </a:r>
            <a:endParaRPr kumimoji="0" lang="en-AU"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826" name="AutoShape 9">
            <a:extLst>
              <a:ext uri="{FF2B5EF4-FFF2-40B4-BE49-F238E27FC236}">
                <a16:creationId xmlns:a16="http://schemas.microsoft.com/office/drawing/2014/main" id="{85482B74-EA02-9310-07D0-4EA66240DCEF}"/>
              </a:ext>
            </a:extLst>
          </p:cNvPr>
          <p:cNvSpPr>
            <a:spLocks/>
          </p:cNvSpPr>
          <p:nvPr/>
        </p:nvSpPr>
        <p:spPr bwMode="auto">
          <a:xfrm>
            <a:off x="684213" y="2276475"/>
            <a:ext cx="1439862" cy="330200"/>
          </a:xfrm>
          <a:prstGeom prst="borderCallout1">
            <a:avLst>
              <a:gd name="adj1" fmla="val 34616"/>
              <a:gd name="adj2" fmla="val 105292"/>
              <a:gd name="adj3" fmla="val 178366"/>
              <a:gd name="adj4" fmla="val 13087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dividend</a:t>
            </a:r>
            <a:endParaRPr kumimoji="0" lang="en-AU"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827" name="AutoShape 10">
            <a:extLst>
              <a:ext uri="{FF2B5EF4-FFF2-40B4-BE49-F238E27FC236}">
                <a16:creationId xmlns:a16="http://schemas.microsoft.com/office/drawing/2014/main" id="{1CB47F25-542C-7904-1226-1F49B14F9353}"/>
              </a:ext>
            </a:extLst>
          </p:cNvPr>
          <p:cNvSpPr>
            <a:spLocks/>
          </p:cNvSpPr>
          <p:nvPr/>
        </p:nvSpPr>
        <p:spPr bwMode="auto">
          <a:xfrm>
            <a:off x="1042988" y="4797425"/>
            <a:ext cx="1150937" cy="330200"/>
          </a:xfrm>
          <a:prstGeom prst="borderCallout1">
            <a:avLst>
              <a:gd name="adj1" fmla="val 34616"/>
              <a:gd name="adj2" fmla="val 106620"/>
              <a:gd name="adj3" fmla="val 33171"/>
              <a:gd name="adj4" fmla="val 180690"/>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remainder</a:t>
            </a:r>
            <a:endParaRPr kumimoji="0" lang="en-AU"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828" name="Line 11">
            <a:extLst>
              <a:ext uri="{FF2B5EF4-FFF2-40B4-BE49-F238E27FC236}">
                <a16:creationId xmlns:a16="http://schemas.microsoft.com/office/drawing/2014/main" id="{DB9CA4EB-2C45-894D-146F-9C97060EB851}"/>
              </a:ext>
            </a:extLst>
          </p:cNvPr>
          <p:cNvSpPr>
            <a:spLocks noChangeShapeType="1"/>
          </p:cNvSpPr>
          <p:nvPr/>
        </p:nvSpPr>
        <p:spPr bwMode="auto">
          <a:xfrm flipH="1">
            <a:off x="2843213" y="4724400"/>
            <a:ext cx="647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29" name="Arc 12">
            <a:extLst>
              <a:ext uri="{FF2B5EF4-FFF2-40B4-BE49-F238E27FC236}">
                <a16:creationId xmlns:a16="http://schemas.microsoft.com/office/drawing/2014/main" id="{CA423881-8A52-BDF1-B5D7-F587F5C2773E}"/>
              </a:ext>
            </a:extLst>
          </p:cNvPr>
          <p:cNvSpPr>
            <a:spLocks/>
          </p:cNvSpPr>
          <p:nvPr/>
        </p:nvSpPr>
        <p:spPr bwMode="auto">
          <a:xfrm>
            <a:off x="2339975" y="2924175"/>
            <a:ext cx="73025" cy="14446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30" name="Arc 13">
            <a:extLst>
              <a:ext uri="{FF2B5EF4-FFF2-40B4-BE49-F238E27FC236}">
                <a16:creationId xmlns:a16="http://schemas.microsoft.com/office/drawing/2014/main" id="{D3B7C918-40F8-C550-7F98-F14681962C01}"/>
              </a:ext>
            </a:extLst>
          </p:cNvPr>
          <p:cNvSpPr>
            <a:spLocks/>
          </p:cNvSpPr>
          <p:nvPr/>
        </p:nvSpPr>
        <p:spPr bwMode="auto">
          <a:xfrm flipV="1">
            <a:off x="2339975" y="3068638"/>
            <a:ext cx="73025" cy="1444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31" name="AutoShape 14">
            <a:extLst>
              <a:ext uri="{FF2B5EF4-FFF2-40B4-BE49-F238E27FC236}">
                <a16:creationId xmlns:a16="http://schemas.microsoft.com/office/drawing/2014/main" id="{D9CCD985-AA73-38FA-F06F-9A9427A67A62}"/>
              </a:ext>
            </a:extLst>
          </p:cNvPr>
          <p:cNvSpPr>
            <a:spLocks/>
          </p:cNvSpPr>
          <p:nvPr/>
        </p:nvSpPr>
        <p:spPr bwMode="auto">
          <a:xfrm>
            <a:off x="250825" y="3357563"/>
            <a:ext cx="1079500" cy="330200"/>
          </a:xfrm>
          <a:prstGeom prst="borderCallout1">
            <a:avLst>
              <a:gd name="adj1" fmla="val 34616"/>
              <a:gd name="adj2" fmla="val 107060"/>
              <a:gd name="adj3" fmla="val -48556"/>
              <a:gd name="adj4" fmla="val 131912"/>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divisor</a:t>
            </a:r>
            <a:endParaRPr kumimoji="0" lang="en-AU"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45813768-2F5A-C062-2368-A6727A54412F}"/>
              </a:ext>
            </a:extLst>
          </p:cNvPr>
          <p:cNvSpPr>
            <a:spLocks noGrp="1"/>
          </p:cNvSpPr>
          <p:nvPr>
            <p:ph type="title"/>
          </p:nvPr>
        </p:nvSpPr>
        <p:spPr>
          <a:xfrm>
            <a:off x="684213" y="146050"/>
            <a:ext cx="8259762" cy="546100"/>
          </a:xfrm>
        </p:spPr>
        <p:txBody>
          <a:bodyPr>
            <a:normAutofit/>
          </a:bodyPr>
          <a:lstStyle/>
          <a:p>
            <a:r>
              <a:rPr lang="en-US" altLang="en-US"/>
              <a:t>Division</a:t>
            </a:r>
            <a:endParaRPr lang="en-IN" altLang="en-US"/>
          </a:p>
        </p:txBody>
      </p:sp>
      <p:pic>
        <p:nvPicPr>
          <p:cNvPr id="36868" name="Picture 9" descr="f03-10-P374493">
            <a:extLst>
              <a:ext uri="{FF2B5EF4-FFF2-40B4-BE49-F238E27FC236}">
                <a16:creationId xmlns:a16="http://schemas.microsoft.com/office/drawing/2014/main" id="{E4175F0D-9002-A044-744E-5C8B7D7B85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692150"/>
            <a:ext cx="6840537" cy="5832475"/>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F878DFB6-459A-4EBC-F3FB-86B82EFEE6B4}"/>
              </a:ext>
            </a:extLst>
          </p:cNvPr>
          <p:cNvSpPr>
            <a:spLocks noGrp="1"/>
          </p:cNvSpPr>
          <p:nvPr>
            <p:ph type="title"/>
          </p:nvPr>
        </p:nvSpPr>
        <p:spPr/>
        <p:txBody>
          <a:bodyPr/>
          <a:lstStyle/>
          <a:p>
            <a:r>
              <a:rPr lang="en-IN" altLang="en-US"/>
              <a:t>Division: 7 by 2</a:t>
            </a:r>
          </a:p>
        </p:txBody>
      </p:sp>
      <p:pic>
        <p:nvPicPr>
          <p:cNvPr id="37891" name="Content Placeholder 4">
            <a:extLst>
              <a:ext uri="{FF2B5EF4-FFF2-40B4-BE49-F238E27FC236}">
                <a16:creationId xmlns:a16="http://schemas.microsoft.com/office/drawing/2014/main" id="{243DFC85-1B4F-C886-D94F-3BAD5125D9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2568" y="1825625"/>
            <a:ext cx="7798864" cy="4351338"/>
          </a:xfr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5" name="Rectangle 2">
            <a:extLst>
              <a:ext uri="{FF2B5EF4-FFF2-40B4-BE49-F238E27FC236}">
                <a16:creationId xmlns:a16="http://schemas.microsoft.com/office/drawing/2014/main" id="{2931D8D2-7930-3C1D-3B27-5AED7B0890FA}"/>
              </a:ext>
            </a:extLst>
          </p:cNvPr>
          <p:cNvSpPr>
            <a:spLocks noGrp="1" noChangeArrowheads="1"/>
          </p:cNvSpPr>
          <p:nvPr>
            <p:ph type="title"/>
          </p:nvPr>
        </p:nvSpPr>
        <p:spPr/>
        <p:txBody>
          <a:bodyPr/>
          <a:lstStyle/>
          <a:p>
            <a:pPr eaLnBrk="1" hangingPunct="1"/>
            <a:r>
              <a:rPr lang="en-US" altLang="en-US"/>
              <a:t>Division Hardware</a:t>
            </a:r>
            <a:endParaRPr lang="en-AU" altLang="en-US"/>
          </a:p>
        </p:txBody>
      </p:sp>
      <p:grpSp>
        <p:nvGrpSpPr>
          <p:cNvPr id="38916" name="Group 1">
            <a:extLst>
              <a:ext uri="{FF2B5EF4-FFF2-40B4-BE49-F238E27FC236}">
                <a16:creationId xmlns:a16="http://schemas.microsoft.com/office/drawing/2014/main" id="{EC87BE2E-8037-1540-8897-C2195D24F94E}"/>
              </a:ext>
            </a:extLst>
          </p:cNvPr>
          <p:cNvGrpSpPr>
            <a:grpSpLocks/>
          </p:cNvGrpSpPr>
          <p:nvPr/>
        </p:nvGrpSpPr>
        <p:grpSpPr bwMode="auto">
          <a:xfrm>
            <a:off x="2601913" y="1341438"/>
            <a:ext cx="4425950" cy="4362450"/>
            <a:chOff x="4500563" y="1484313"/>
            <a:chExt cx="4425950" cy="4362450"/>
          </a:xfrm>
        </p:grpSpPr>
        <p:sp>
          <p:nvSpPr>
            <p:cNvPr id="38918" name="AutoShape 5">
              <a:extLst>
                <a:ext uri="{FF2B5EF4-FFF2-40B4-BE49-F238E27FC236}">
                  <a16:creationId xmlns:a16="http://schemas.microsoft.com/office/drawing/2014/main" id="{9347F5FA-8234-022A-10E9-1EBB050365E2}"/>
                </a:ext>
              </a:extLst>
            </p:cNvPr>
            <p:cNvSpPr>
              <a:spLocks/>
            </p:cNvSpPr>
            <p:nvPr/>
          </p:nvSpPr>
          <p:spPr bwMode="auto">
            <a:xfrm>
              <a:off x="6588125" y="5516563"/>
              <a:ext cx="1728788" cy="330200"/>
            </a:xfrm>
            <a:prstGeom prst="borderCallout1">
              <a:avLst>
                <a:gd name="adj1" fmla="val 34616"/>
                <a:gd name="adj2" fmla="val -4407"/>
                <a:gd name="adj3" fmla="val -157213"/>
                <a:gd name="adj4" fmla="val -32139"/>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Initially dividend</a:t>
              </a:r>
              <a:endParaRPr kumimoji="0" lang="en-AU"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919" name="AutoShape 6">
              <a:extLst>
                <a:ext uri="{FF2B5EF4-FFF2-40B4-BE49-F238E27FC236}">
                  <a16:creationId xmlns:a16="http://schemas.microsoft.com/office/drawing/2014/main" id="{DF118CF1-BAAE-EE96-6B0D-B31E0689E443}"/>
                </a:ext>
              </a:extLst>
            </p:cNvPr>
            <p:cNvSpPr>
              <a:spLocks/>
            </p:cNvSpPr>
            <p:nvPr/>
          </p:nvSpPr>
          <p:spPr bwMode="auto">
            <a:xfrm>
              <a:off x="7092950" y="1484313"/>
              <a:ext cx="1584325" cy="576262"/>
            </a:xfrm>
            <a:prstGeom prst="borderCallout1">
              <a:avLst>
                <a:gd name="adj1" fmla="val 19833"/>
                <a:gd name="adj2" fmla="val -4810"/>
                <a:gd name="adj3" fmla="val 155648"/>
                <a:gd name="adj4" fmla="val -34468"/>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Initially divisor in left half</a:t>
              </a:r>
              <a:endParaRPr kumimoji="0" lang="en-AU"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38920" name="Picture 7" descr="f03-09-P374493">
              <a:extLst>
                <a:ext uri="{FF2B5EF4-FFF2-40B4-BE49-F238E27FC236}">
                  <a16:creationId xmlns:a16="http://schemas.microsoft.com/office/drawing/2014/main" id="{460E4E67-13A6-6B73-EB74-936B96197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349500"/>
              <a:ext cx="442595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63" name="Picture 6" descr="f03-12-P374493">
            <a:extLst>
              <a:ext uri="{FF2B5EF4-FFF2-40B4-BE49-F238E27FC236}">
                <a16:creationId xmlns:a16="http://schemas.microsoft.com/office/drawing/2014/main" id="{DC6C26B0-399C-57AA-0E9A-9201F0B42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484313"/>
            <a:ext cx="534035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Rectangle 2">
            <a:extLst>
              <a:ext uri="{FF2B5EF4-FFF2-40B4-BE49-F238E27FC236}">
                <a16:creationId xmlns:a16="http://schemas.microsoft.com/office/drawing/2014/main" id="{789937D6-EAA8-0E07-C2E6-DE40C2534266}"/>
              </a:ext>
            </a:extLst>
          </p:cNvPr>
          <p:cNvSpPr>
            <a:spLocks noGrp="1" noChangeArrowheads="1"/>
          </p:cNvSpPr>
          <p:nvPr>
            <p:ph type="title"/>
          </p:nvPr>
        </p:nvSpPr>
        <p:spPr/>
        <p:txBody>
          <a:bodyPr/>
          <a:lstStyle/>
          <a:p>
            <a:pPr eaLnBrk="1" hangingPunct="1"/>
            <a:r>
              <a:rPr lang="en-US" altLang="en-US"/>
              <a:t>Optimized Divider</a:t>
            </a:r>
            <a:endParaRPr lang="en-AU" altLang="en-US"/>
          </a:p>
        </p:txBody>
      </p:sp>
      <p:sp>
        <p:nvSpPr>
          <p:cNvPr id="40965" name="Rectangle 3">
            <a:extLst>
              <a:ext uri="{FF2B5EF4-FFF2-40B4-BE49-F238E27FC236}">
                <a16:creationId xmlns:a16="http://schemas.microsoft.com/office/drawing/2014/main" id="{7164A247-B30B-224C-3D11-6C20E15D3E79}"/>
              </a:ext>
            </a:extLst>
          </p:cNvPr>
          <p:cNvSpPr>
            <a:spLocks noGrp="1" noChangeArrowheads="1"/>
          </p:cNvSpPr>
          <p:nvPr>
            <p:ph idx="1"/>
          </p:nvPr>
        </p:nvSpPr>
        <p:spPr>
          <a:xfrm>
            <a:off x="684213" y="4583113"/>
            <a:ext cx="8270875" cy="1654175"/>
          </a:xfrm>
        </p:spPr>
        <p:txBody>
          <a:bodyPr/>
          <a:lstStyle/>
          <a:p>
            <a:pPr eaLnBrk="1" hangingPunct="1"/>
            <a:r>
              <a:rPr lang="en-US" altLang="en-US" sz="2800"/>
              <a:t>One cycle per partial-remainder subtraction</a:t>
            </a:r>
          </a:p>
          <a:p>
            <a:pPr eaLnBrk="1" hangingPunct="1"/>
            <a:r>
              <a:rPr lang="en-US" altLang="en-US" sz="2800"/>
              <a:t>Looks a lot like a multiplier!</a:t>
            </a:r>
          </a:p>
          <a:p>
            <a:pPr lvl="1" eaLnBrk="1" hangingPunct="1"/>
            <a:r>
              <a:rPr lang="en-US" altLang="en-US" sz="2400"/>
              <a:t>Same hardware can be used for both</a:t>
            </a:r>
            <a:endParaRPr lang="en-AU" altLang="en-US"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697C5D24-7A21-43F5-5473-8A3E6ACF0F95}"/>
              </a:ext>
            </a:extLst>
          </p:cNvPr>
          <p:cNvSpPr>
            <a:spLocks noGrp="1" noChangeArrowheads="1"/>
          </p:cNvSpPr>
          <p:nvPr>
            <p:ph type="title"/>
          </p:nvPr>
        </p:nvSpPr>
        <p:spPr/>
        <p:txBody>
          <a:bodyPr>
            <a:normAutofit/>
          </a:bodyPr>
          <a:lstStyle/>
          <a:p>
            <a:pPr eaLnBrk="1" hangingPunct="1"/>
            <a:r>
              <a:rPr lang="en-US" altLang="en-US" sz="3600" dirty="0"/>
              <a:t>MIPS Division</a:t>
            </a:r>
            <a:endParaRPr lang="en-AU" altLang="en-US" sz="3600" dirty="0"/>
          </a:p>
        </p:txBody>
      </p:sp>
      <p:sp>
        <p:nvSpPr>
          <p:cNvPr id="43012" name="Rectangle 3">
            <a:extLst>
              <a:ext uri="{FF2B5EF4-FFF2-40B4-BE49-F238E27FC236}">
                <a16:creationId xmlns:a16="http://schemas.microsoft.com/office/drawing/2014/main" id="{63278E6A-A787-C696-3BFE-D71A6DAC4AA2}"/>
              </a:ext>
            </a:extLst>
          </p:cNvPr>
          <p:cNvSpPr>
            <a:spLocks noGrp="1" noChangeArrowheads="1"/>
          </p:cNvSpPr>
          <p:nvPr>
            <p:ph idx="1"/>
          </p:nvPr>
        </p:nvSpPr>
        <p:spPr/>
        <p:txBody>
          <a:bodyPr>
            <a:normAutofit/>
          </a:bodyPr>
          <a:lstStyle/>
          <a:p>
            <a:pPr eaLnBrk="1" hangingPunct="1"/>
            <a:r>
              <a:rPr lang="en-US" altLang="en-US" sz="3200" dirty="0"/>
              <a:t>Use HI/LO registers for result</a:t>
            </a:r>
          </a:p>
          <a:p>
            <a:pPr lvl="1" eaLnBrk="1" hangingPunct="1"/>
            <a:r>
              <a:rPr lang="en-US" altLang="en-US" sz="2800" dirty="0"/>
              <a:t>HI: 32-bit remainder</a:t>
            </a:r>
          </a:p>
          <a:p>
            <a:pPr lvl="1" eaLnBrk="1" hangingPunct="1"/>
            <a:r>
              <a:rPr lang="en-US" altLang="en-US" sz="2800" dirty="0"/>
              <a:t>LO: 32-bit quotient</a:t>
            </a:r>
          </a:p>
          <a:p>
            <a:pPr eaLnBrk="1" hangingPunct="1"/>
            <a:r>
              <a:rPr lang="en-US" altLang="en-US" sz="3200" dirty="0"/>
              <a:t>Instructions</a:t>
            </a:r>
          </a:p>
          <a:p>
            <a:pPr lvl="1" eaLnBrk="1" hangingPunct="1"/>
            <a:r>
              <a:rPr lang="en-US" altLang="en-US" sz="2800" dirty="0">
                <a:latin typeface="Lucida Console" panose="020B0609040504020204" pitchFamily="49" charset="0"/>
              </a:rPr>
              <a:t>div </a:t>
            </a:r>
            <a:r>
              <a:rPr lang="en-US" altLang="en-US" sz="2800" dirty="0" err="1">
                <a:latin typeface="Lucida Console" panose="020B0609040504020204" pitchFamily="49" charset="0"/>
              </a:rPr>
              <a:t>rs</a:t>
            </a:r>
            <a:r>
              <a:rPr lang="en-US" altLang="en-US" sz="2800" dirty="0">
                <a:latin typeface="Lucida Console" panose="020B0609040504020204" pitchFamily="49" charset="0"/>
              </a:rPr>
              <a:t>, rt  /  </a:t>
            </a:r>
            <a:r>
              <a:rPr lang="en-US" altLang="en-US" sz="2800" dirty="0" err="1">
                <a:latin typeface="Lucida Console" panose="020B0609040504020204" pitchFamily="49" charset="0"/>
              </a:rPr>
              <a:t>divu</a:t>
            </a:r>
            <a:r>
              <a:rPr lang="en-US" altLang="en-US" sz="2800" dirty="0">
                <a:latin typeface="Lucida Console" panose="020B0609040504020204" pitchFamily="49" charset="0"/>
              </a:rPr>
              <a:t> </a:t>
            </a:r>
            <a:r>
              <a:rPr lang="en-US" altLang="en-US" sz="2800" dirty="0" err="1">
                <a:latin typeface="Lucida Console" panose="020B0609040504020204" pitchFamily="49" charset="0"/>
              </a:rPr>
              <a:t>rs</a:t>
            </a:r>
            <a:r>
              <a:rPr lang="en-US" altLang="en-US" sz="2800" dirty="0">
                <a:latin typeface="Lucida Console" panose="020B0609040504020204" pitchFamily="49" charset="0"/>
              </a:rPr>
              <a:t>, rt</a:t>
            </a:r>
          </a:p>
          <a:p>
            <a:pPr lvl="1" eaLnBrk="1" hangingPunct="1"/>
            <a:r>
              <a:rPr lang="en-US" altLang="en-US" sz="2800" dirty="0"/>
              <a:t>No overflow or divide-by-0 checking</a:t>
            </a:r>
          </a:p>
          <a:p>
            <a:pPr lvl="2" eaLnBrk="1" hangingPunct="1"/>
            <a:r>
              <a:rPr lang="en-US" altLang="en-US" sz="2000" dirty="0"/>
              <a:t>Software must perform checks if required</a:t>
            </a:r>
          </a:p>
          <a:p>
            <a:pPr lvl="1" eaLnBrk="1" hangingPunct="1"/>
            <a:r>
              <a:rPr lang="en-US" altLang="en-US" sz="2800" dirty="0"/>
              <a:t>Use </a:t>
            </a:r>
            <a:r>
              <a:rPr lang="en-US" altLang="en-US" sz="2800" dirty="0" err="1">
                <a:latin typeface="Lucida Console" panose="020B0609040504020204" pitchFamily="49" charset="0"/>
              </a:rPr>
              <a:t>mfhi</a:t>
            </a:r>
            <a:r>
              <a:rPr lang="en-US" altLang="en-US" sz="2800" dirty="0"/>
              <a:t>, </a:t>
            </a:r>
            <a:r>
              <a:rPr lang="en-US" altLang="en-US" sz="2800" dirty="0" err="1">
                <a:latin typeface="Lucida Console" panose="020B0609040504020204" pitchFamily="49" charset="0"/>
              </a:rPr>
              <a:t>mflo</a:t>
            </a:r>
            <a:r>
              <a:rPr lang="en-US" altLang="en-US" sz="2800" dirty="0"/>
              <a:t> to access result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F5CA39B5-6D09-F214-1E27-26C39B74A57F}"/>
              </a:ext>
            </a:extLst>
          </p:cNvPr>
          <p:cNvSpPr>
            <a:spLocks noGrp="1" noChangeArrowheads="1"/>
          </p:cNvSpPr>
          <p:nvPr>
            <p:ph type="title"/>
          </p:nvPr>
        </p:nvSpPr>
        <p:spPr/>
        <p:txBody>
          <a:bodyPr>
            <a:normAutofit/>
          </a:bodyPr>
          <a:lstStyle/>
          <a:p>
            <a:pPr eaLnBrk="1" hangingPunct="1"/>
            <a:r>
              <a:rPr lang="en-US" altLang="en-US" sz="4000" dirty="0"/>
              <a:t>Floating Point</a:t>
            </a:r>
            <a:endParaRPr lang="en-AU" altLang="en-US" sz="4000" dirty="0"/>
          </a:p>
        </p:txBody>
      </p:sp>
      <p:sp>
        <p:nvSpPr>
          <p:cNvPr id="45060" name="Rectangle 3">
            <a:extLst>
              <a:ext uri="{FF2B5EF4-FFF2-40B4-BE49-F238E27FC236}">
                <a16:creationId xmlns:a16="http://schemas.microsoft.com/office/drawing/2014/main" id="{9E554845-5C0F-A581-97C9-02BABB8D1A32}"/>
              </a:ext>
            </a:extLst>
          </p:cNvPr>
          <p:cNvSpPr>
            <a:spLocks noGrp="1" noChangeArrowheads="1"/>
          </p:cNvSpPr>
          <p:nvPr>
            <p:ph idx="1"/>
          </p:nvPr>
        </p:nvSpPr>
        <p:spPr/>
        <p:txBody>
          <a:bodyPr>
            <a:normAutofit/>
          </a:bodyPr>
          <a:lstStyle/>
          <a:p>
            <a:pPr eaLnBrk="1" hangingPunct="1"/>
            <a:r>
              <a:rPr lang="en-US" altLang="en-US" sz="2800" dirty="0"/>
              <a:t>Representation for non-integral numbers</a:t>
            </a:r>
          </a:p>
          <a:p>
            <a:pPr lvl="1" eaLnBrk="1" hangingPunct="1"/>
            <a:r>
              <a:rPr lang="en-US" altLang="en-US" sz="2400" dirty="0"/>
              <a:t>Including very small and very large numbers</a:t>
            </a:r>
          </a:p>
          <a:p>
            <a:pPr eaLnBrk="1" hangingPunct="1"/>
            <a:r>
              <a:rPr lang="en-US" altLang="en-US" sz="2800" dirty="0"/>
              <a:t>Like scientific notation</a:t>
            </a:r>
          </a:p>
          <a:p>
            <a:pPr lvl="1" eaLnBrk="1" hangingPunct="1"/>
            <a:r>
              <a:rPr lang="en-US" altLang="en-US" sz="2400" dirty="0"/>
              <a:t>–2.34 × 10</a:t>
            </a:r>
            <a:r>
              <a:rPr lang="en-US" altLang="en-US" sz="2400" baseline="30000" dirty="0"/>
              <a:t>56</a:t>
            </a:r>
            <a:endParaRPr lang="en-US" altLang="en-US" sz="2400" dirty="0"/>
          </a:p>
          <a:p>
            <a:pPr lvl="1" eaLnBrk="1" hangingPunct="1"/>
            <a:r>
              <a:rPr lang="en-US" altLang="en-US" sz="2400" dirty="0"/>
              <a:t>+0.002 × 10</a:t>
            </a:r>
            <a:r>
              <a:rPr lang="en-US" altLang="en-US" sz="2400" baseline="30000" dirty="0"/>
              <a:t>–4</a:t>
            </a:r>
            <a:endParaRPr lang="en-US" altLang="en-US" sz="2400" dirty="0"/>
          </a:p>
          <a:p>
            <a:pPr lvl="1" eaLnBrk="1" hangingPunct="1"/>
            <a:r>
              <a:rPr lang="en-US" altLang="en-US" sz="2400" dirty="0"/>
              <a:t>+987.02 × 10</a:t>
            </a:r>
            <a:r>
              <a:rPr lang="en-US" altLang="en-US" sz="2400" baseline="30000" dirty="0"/>
              <a:t>9</a:t>
            </a:r>
            <a:endParaRPr lang="en-US" altLang="en-US" sz="2400" dirty="0"/>
          </a:p>
          <a:p>
            <a:pPr eaLnBrk="1" hangingPunct="1"/>
            <a:r>
              <a:rPr lang="en-US" altLang="en-US" sz="2800" dirty="0"/>
              <a:t>In binary</a:t>
            </a:r>
          </a:p>
          <a:p>
            <a:pPr lvl="1" eaLnBrk="1" hangingPunct="1"/>
            <a:r>
              <a:rPr lang="en-US" altLang="en-US" sz="2400" dirty="0">
                <a:cs typeface="Arial" panose="020B0604020202020204" pitchFamily="34" charset="0"/>
              </a:rPr>
              <a:t>±1.</a:t>
            </a:r>
            <a:r>
              <a:rPr lang="en-US" altLang="en-US" sz="2400" i="1" dirty="0">
                <a:cs typeface="Arial" panose="020B0604020202020204" pitchFamily="34" charset="0"/>
              </a:rPr>
              <a:t>xxxxxxx</a:t>
            </a:r>
            <a:r>
              <a:rPr lang="en-US" altLang="en-US" sz="2400" baseline="-25000" dirty="0">
                <a:cs typeface="Arial" panose="020B0604020202020204" pitchFamily="34" charset="0"/>
              </a:rPr>
              <a:t>2</a:t>
            </a:r>
            <a:r>
              <a:rPr lang="en-US" altLang="en-US" sz="2400" dirty="0">
                <a:cs typeface="Arial" panose="020B0604020202020204" pitchFamily="34" charset="0"/>
              </a:rPr>
              <a:t> × 2</a:t>
            </a:r>
            <a:r>
              <a:rPr lang="en-US" altLang="en-US" sz="2400" i="1" baseline="30000" dirty="0">
                <a:cs typeface="Arial" panose="020B0604020202020204" pitchFamily="34" charset="0"/>
              </a:rPr>
              <a:t>yyyy</a:t>
            </a:r>
          </a:p>
          <a:p>
            <a:pPr eaLnBrk="1" hangingPunct="1"/>
            <a:r>
              <a:rPr lang="en-US" altLang="en-US" sz="2800" dirty="0"/>
              <a:t>Types </a:t>
            </a:r>
            <a:r>
              <a:rPr lang="en-US" altLang="en-US" sz="2800" dirty="0">
                <a:latin typeface="Lucida Console" panose="020B0609040504020204" pitchFamily="49" charset="0"/>
              </a:rPr>
              <a:t>float</a:t>
            </a:r>
            <a:r>
              <a:rPr lang="en-US" altLang="en-US" sz="2800" dirty="0"/>
              <a:t> and </a:t>
            </a:r>
            <a:r>
              <a:rPr lang="en-US" altLang="en-US" sz="2800" dirty="0">
                <a:latin typeface="Lucida Console" panose="020B0609040504020204" pitchFamily="49" charset="0"/>
              </a:rPr>
              <a:t>double</a:t>
            </a:r>
            <a:r>
              <a:rPr lang="en-US" altLang="en-US" sz="2800" dirty="0"/>
              <a:t> in C</a:t>
            </a:r>
            <a:endParaRPr lang="en-AU" altLang="en-US" sz="2800" dirty="0"/>
          </a:p>
        </p:txBody>
      </p:sp>
      <p:sp>
        <p:nvSpPr>
          <p:cNvPr id="45061" name="AutoShape 4">
            <a:extLst>
              <a:ext uri="{FF2B5EF4-FFF2-40B4-BE49-F238E27FC236}">
                <a16:creationId xmlns:a16="http://schemas.microsoft.com/office/drawing/2014/main" id="{3275BF5D-0AC3-3C57-2088-65C531504562}"/>
              </a:ext>
            </a:extLst>
          </p:cNvPr>
          <p:cNvSpPr>
            <a:spLocks/>
          </p:cNvSpPr>
          <p:nvPr/>
        </p:nvSpPr>
        <p:spPr bwMode="auto">
          <a:xfrm>
            <a:off x="5219700" y="2924175"/>
            <a:ext cx="1508125" cy="401638"/>
          </a:xfrm>
          <a:prstGeom prst="borderCallout1">
            <a:avLst>
              <a:gd name="adj1" fmla="val 28458"/>
              <a:gd name="adj2" fmla="val -5051"/>
              <a:gd name="adj3" fmla="val 28458"/>
              <a:gd name="adj4" fmla="val -91051"/>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normalized</a:t>
            </a:r>
            <a:endParaRPr kumimoji="0" lang="en-AU"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5062" name="AutoShape 5">
            <a:extLst>
              <a:ext uri="{FF2B5EF4-FFF2-40B4-BE49-F238E27FC236}">
                <a16:creationId xmlns:a16="http://schemas.microsoft.com/office/drawing/2014/main" id="{CB6BC323-AC44-CC05-5F9B-2123D52D4DED}"/>
              </a:ext>
            </a:extLst>
          </p:cNvPr>
          <p:cNvSpPr>
            <a:spLocks/>
          </p:cNvSpPr>
          <p:nvPr/>
        </p:nvSpPr>
        <p:spPr bwMode="auto">
          <a:xfrm>
            <a:off x="5651500" y="3573463"/>
            <a:ext cx="1944688" cy="401637"/>
          </a:xfrm>
          <a:prstGeom prst="borderCallout1">
            <a:avLst>
              <a:gd name="adj1" fmla="val 28458"/>
              <a:gd name="adj2" fmla="val -3917"/>
              <a:gd name="adj3" fmla="val -2370"/>
              <a:gd name="adj4" fmla="val -87264"/>
            </a:avLst>
          </a:prstGeom>
          <a:solidFill>
            <a:schemeClr val="accent1"/>
          </a:solidFill>
          <a:ln w="9525">
            <a:solidFill>
              <a:schemeClr val="tx1"/>
            </a:solidFill>
            <a:miter lim="800000"/>
            <a:headEnd/>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not normalized</a:t>
            </a:r>
            <a:endParaRPr kumimoji="0" lang="en-AU"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5063" name="Line 6">
            <a:extLst>
              <a:ext uri="{FF2B5EF4-FFF2-40B4-BE49-F238E27FC236}">
                <a16:creationId xmlns:a16="http://schemas.microsoft.com/office/drawing/2014/main" id="{5AD8B2E3-89BD-63C9-6DBF-D153E0983ED3}"/>
              </a:ext>
            </a:extLst>
          </p:cNvPr>
          <p:cNvSpPr>
            <a:spLocks noChangeShapeType="1"/>
          </p:cNvSpPr>
          <p:nvPr/>
        </p:nvSpPr>
        <p:spPr bwMode="auto">
          <a:xfrm flipH="1">
            <a:off x="4067175" y="3790950"/>
            <a:ext cx="1512888"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42D4FA84-CB1B-54A1-AA47-3C2293E6B9AC}"/>
              </a:ext>
            </a:extLst>
          </p:cNvPr>
          <p:cNvSpPr>
            <a:spLocks noGrp="1" noChangeArrowheads="1"/>
          </p:cNvSpPr>
          <p:nvPr>
            <p:ph type="title"/>
          </p:nvPr>
        </p:nvSpPr>
        <p:spPr/>
        <p:txBody>
          <a:bodyPr/>
          <a:lstStyle/>
          <a:p>
            <a:r>
              <a:rPr lang="en-US" altLang="en-US"/>
              <a:t>Constant or Immediate Operands</a:t>
            </a:r>
          </a:p>
        </p:txBody>
      </p:sp>
      <p:sp>
        <p:nvSpPr>
          <p:cNvPr id="32771" name="Rectangle 3">
            <a:extLst>
              <a:ext uri="{FF2B5EF4-FFF2-40B4-BE49-F238E27FC236}">
                <a16:creationId xmlns:a16="http://schemas.microsoft.com/office/drawing/2014/main" id="{BC50CAD4-1BE3-D00A-F553-8ED85A385C36}"/>
              </a:ext>
            </a:extLst>
          </p:cNvPr>
          <p:cNvSpPr>
            <a:spLocks noGrp="1" noChangeArrowheads="1"/>
          </p:cNvSpPr>
          <p:nvPr>
            <p:ph type="body" idx="1"/>
          </p:nvPr>
        </p:nvSpPr>
        <p:spPr/>
        <p:txBody>
          <a:bodyPr/>
          <a:lstStyle/>
          <a:p>
            <a:r>
              <a:rPr lang="en-US" altLang="en-US" sz="2800"/>
              <a:t>There is NO subtract immediate instruction in MIPS: Why?</a:t>
            </a:r>
          </a:p>
          <a:p>
            <a:pPr lvl="1"/>
            <a:r>
              <a:rPr lang="en-US" altLang="en-US" sz="2400"/>
              <a:t>ISA design principle:</a:t>
            </a:r>
            <a:r>
              <a:rPr lang="en-US" altLang="en-US" sz="2400">
                <a:solidFill>
                  <a:schemeClr val="folHlink"/>
                </a:solidFill>
              </a:rPr>
              <a:t> </a:t>
            </a:r>
            <a:r>
              <a:rPr lang="en-US" altLang="en-US" sz="2400">
                <a:solidFill>
                  <a:srgbClr val="A50021"/>
                </a:solidFill>
              </a:rPr>
              <a:t>limit types of operations that can be done to minimum </a:t>
            </a:r>
          </a:p>
          <a:p>
            <a:pPr lvl="1"/>
            <a:r>
              <a:rPr lang="en-US" altLang="en-US" sz="2400"/>
              <a:t>If an operation can be decomposed into a simpler operation, do not include it</a:t>
            </a:r>
          </a:p>
          <a:p>
            <a:pPr lvl="1"/>
            <a:r>
              <a:rPr lang="en-US" altLang="en-US" sz="2400"/>
              <a:t>addi …, -X = subi …, X =&gt; so no subi</a:t>
            </a:r>
          </a:p>
          <a:p>
            <a:r>
              <a:rPr lang="en-US" altLang="en-US" sz="2800"/>
              <a:t>Example</a:t>
            </a:r>
          </a:p>
          <a:p>
            <a:pPr lvl="1"/>
            <a:r>
              <a:rPr lang="en-US" altLang="en-US" sz="2400"/>
              <a:t>C code:	f = g - 10 </a:t>
            </a:r>
          </a:p>
          <a:p>
            <a:pPr lvl="1"/>
            <a:r>
              <a:rPr lang="en-US" altLang="en-US" sz="2400"/>
              <a:t>MIPS code:</a:t>
            </a:r>
            <a:r>
              <a:rPr lang="en-US" altLang="en-US" sz="2400">
                <a:solidFill>
                  <a:schemeClr val="folHlink"/>
                </a:solidFill>
              </a:rPr>
              <a:t> </a:t>
            </a:r>
            <a:r>
              <a:rPr lang="en-US" altLang="en-US" sz="2400">
                <a:solidFill>
                  <a:srgbClr val="A50021"/>
                </a:solidFill>
              </a:rPr>
              <a:t>addi $s0,$s1,-10</a:t>
            </a:r>
          </a:p>
          <a:p>
            <a:pPr lvl="2"/>
            <a:r>
              <a:rPr lang="en-US" altLang="en-US" sz="2000"/>
              <a:t>MIPS registers $s0,$s1 are associated with C variables f, g </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Rectangle 2">
            <a:extLst>
              <a:ext uri="{FF2B5EF4-FFF2-40B4-BE49-F238E27FC236}">
                <a16:creationId xmlns:a16="http://schemas.microsoft.com/office/drawing/2014/main" id="{CCCF6EF6-DA46-79AB-6179-AA814E7B8F1C}"/>
              </a:ext>
            </a:extLst>
          </p:cNvPr>
          <p:cNvSpPr>
            <a:spLocks noGrp="1" noChangeArrowheads="1"/>
          </p:cNvSpPr>
          <p:nvPr>
            <p:ph type="title"/>
          </p:nvPr>
        </p:nvSpPr>
        <p:spPr/>
        <p:txBody>
          <a:bodyPr>
            <a:normAutofit/>
          </a:bodyPr>
          <a:lstStyle/>
          <a:p>
            <a:pPr eaLnBrk="1" hangingPunct="1"/>
            <a:r>
              <a:rPr lang="en-US" altLang="en-US" sz="3600" dirty="0"/>
              <a:t>Floating Point Standard</a:t>
            </a:r>
            <a:endParaRPr lang="en-AU" altLang="en-US" sz="3600" dirty="0"/>
          </a:p>
        </p:txBody>
      </p:sp>
      <p:sp>
        <p:nvSpPr>
          <p:cNvPr id="47108" name="Rectangle 3">
            <a:extLst>
              <a:ext uri="{FF2B5EF4-FFF2-40B4-BE49-F238E27FC236}">
                <a16:creationId xmlns:a16="http://schemas.microsoft.com/office/drawing/2014/main" id="{29EA0E92-56A6-D0B6-4963-7059A5B47B0E}"/>
              </a:ext>
            </a:extLst>
          </p:cNvPr>
          <p:cNvSpPr>
            <a:spLocks noGrp="1" noChangeArrowheads="1"/>
          </p:cNvSpPr>
          <p:nvPr>
            <p:ph idx="1"/>
          </p:nvPr>
        </p:nvSpPr>
        <p:spPr/>
        <p:txBody>
          <a:bodyPr>
            <a:normAutofit/>
          </a:bodyPr>
          <a:lstStyle/>
          <a:p>
            <a:pPr eaLnBrk="1" hangingPunct="1"/>
            <a:r>
              <a:rPr lang="en-US" altLang="en-US" sz="3200" dirty="0"/>
              <a:t>Defined by IEEE Std 754-1985</a:t>
            </a:r>
          </a:p>
          <a:p>
            <a:pPr eaLnBrk="1" hangingPunct="1"/>
            <a:r>
              <a:rPr lang="en-US" altLang="en-US" sz="3200" dirty="0"/>
              <a:t>Developed in response to divergence of representations</a:t>
            </a:r>
          </a:p>
          <a:p>
            <a:pPr lvl="1" eaLnBrk="1" hangingPunct="1"/>
            <a:r>
              <a:rPr lang="en-US" altLang="en-US" sz="2800" dirty="0"/>
              <a:t>Portability issues for scientific code</a:t>
            </a:r>
          </a:p>
          <a:p>
            <a:pPr eaLnBrk="1" hangingPunct="1"/>
            <a:r>
              <a:rPr lang="en-US" altLang="en-US" sz="3200" dirty="0"/>
              <a:t>Now almost universally adopted</a:t>
            </a:r>
          </a:p>
          <a:p>
            <a:pPr eaLnBrk="1" hangingPunct="1"/>
            <a:r>
              <a:rPr lang="en-US" altLang="en-US" sz="3200" dirty="0"/>
              <a:t>Two representations</a:t>
            </a:r>
          </a:p>
          <a:p>
            <a:pPr lvl="1" eaLnBrk="1" hangingPunct="1"/>
            <a:r>
              <a:rPr lang="en-US" altLang="en-US" sz="2800" dirty="0"/>
              <a:t>Single precision (32-bit)</a:t>
            </a:r>
          </a:p>
          <a:p>
            <a:pPr lvl="1" eaLnBrk="1" hangingPunct="1"/>
            <a:r>
              <a:rPr lang="en-US" altLang="en-US" sz="2800" dirty="0"/>
              <a:t>Double precision (64-bit) </a:t>
            </a:r>
            <a:endParaRPr lang="en-AU" altLang="en-US" sz="2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5221E44C-536B-B303-16DE-13883ED3F144}"/>
              </a:ext>
            </a:extLst>
          </p:cNvPr>
          <p:cNvSpPr>
            <a:spLocks noGrp="1"/>
          </p:cNvSpPr>
          <p:nvPr>
            <p:ph type="title"/>
          </p:nvPr>
        </p:nvSpPr>
        <p:spPr/>
        <p:txBody>
          <a:bodyPr/>
          <a:lstStyle/>
          <a:p>
            <a:r>
              <a:rPr lang="en-US" altLang="en-US"/>
              <a:t>Floating Point</a:t>
            </a:r>
            <a:endParaRPr lang="en-IN" altLang="en-US"/>
          </a:p>
        </p:txBody>
      </p:sp>
      <p:pic>
        <p:nvPicPr>
          <p:cNvPr id="49155" name="Content Placeholder 4">
            <a:extLst>
              <a:ext uri="{FF2B5EF4-FFF2-40B4-BE49-F238E27FC236}">
                <a16:creationId xmlns:a16="http://schemas.microsoft.com/office/drawing/2014/main" id="{3BBF3EF7-5D0D-B55A-05D9-B5A5A7A9BC8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73100" y="2913063"/>
            <a:ext cx="8270875" cy="1025525"/>
          </a:xfrm>
        </p:spPr>
      </p:pic>
      <p:sp>
        <p:nvSpPr>
          <p:cNvPr id="49157" name="Rectangle 5">
            <a:extLst>
              <a:ext uri="{FF2B5EF4-FFF2-40B4-BE49-F238E27FC236}">
                <a16:creationId xmlns:a16="http://schemas.microsoft.com/office/drawing/2014/main" id="{A9F1ABE0-8F09-4410-AEAC-05F178ED3D01}"/>
              </a:ext>
            </a:extLst>
          </p:cNvPr>
          <p:cNvSpPr>
            <a:spLocks noChangeArrowheads="1"/>
          </p:cNvSpPr>
          <p:nvPr/>
        </p:nvSpPr>
        <p:spPr bwMode="auto">
          <a:xfrm>
            <a:off x="900113" y="2420938"/>
            <a:ext cx="604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Arial" panose="020B0604020202020204" pitchFamily="34" charset="0"/>
                <a:ea typeface="+mn-ea"/>
                <a:cs typeface="+mn-cs"/>
              </a:rPr>
              <a:t>Single Precision</a:t>
            </a:r>
          </a:p>
        </p:txBody>
      </p:sp>
      <p:pic>
        <p:nvPicPr>
          <p:cNvPr id="49158" name="Picture 6">
            <a:extLst>
              <a:ext uri="{FF2B5EF4-FFF2-40B4-BE49-F238E27FC236}">
                <a16:creationId xmlns:a16="http://schemas.microsoft.com/office/drawing/2014/main" id="{44E45B37-3EF9-84C6-AFDC-C24ACFFC9F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954213"/>
            <a:ext cx="22288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Rectangle 7">
            <a:extLst>
              <a:ext uri="{FF2B5EF4-FFF2-40B4-BE49-F238E27FC236}">
                <a16:creationId xmlns:a16="http://schemas.microsoft.com/office/drawing/2014/main" id="{37DC16B5-DD23-21C3-3D56-389451FAE29B}"/>
              </a:ext>
            </a:extLst>
          </p:cNvPr>
          <p:cNvSpPr>
            <a:spLocks noChangeArrowheads="1"/>
          </p:cNvSpPr>
          <p:nvPr/>
        </p:nvSpPr>
        <p:spPr bwMode="auto">
          <a:xfrm>
            <a:off x="900113" y="1300163"/>
            <a:ext cx="604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 general, the floating point numbers are of the form, </a:t>
            </a:r>
          </a:p>
        </p:txBody>
      </p:sp>
      <p:pic>
        <p:nvPicPr>
          <p:cNvPr id="49160" name="Picture 8">
            <a:extLst>
              <a:ext uri="{FF2B5EF4-FFF2-40B4-BE49-F238E27FC236}">
                <a16:creationId xmlns:a16="http://schemas.microsoft.com/office/drawing/2014/main" id="{7203786A-D65A-45C9-2AE9-AE7CA68B93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350" y="4437063"/>
            <a:ext cx="8970963"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Rectangle 9">
            <a:extLst>
              <a:ext uri="{FF2B5EF4-FFF2-40B4-BE49-F238E27FC236}">
                <a16:creationId xmlns:a16="http://schemas.microsoft.com/office/drawing/2014/main" id="{7970F686-72E7-8615-0D7F-625A10C39129}"/>
              </a:ext>
            </a:extLst>
          </p:cNvPr>
          <p:cNvSpPr>
            <a:spLocks noChangeArrowheads="1"/>
          </p:cNvSpPr>
          <p:nvPr/>
        </p:nvSpPr>
        <p:spPr bwMode="auto">
          <a:xfrm>
            <a:off x="874713" y="3976688"/>
            <a:ext cx="604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Arial" panose="020B0604020202020204" pitchFamily="34" charset="0"/>
                <a:ea typeface="+mn-ea"/>
                <a:cs typeface="+mn-cs"/>
              </a:rPr>
              <a:t>Double Precision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9" name="Rectangle 10">
            <a:extLst>
              <a:ext uri="{FF2B5EF4-FFF2-40B4-BE49-F238E27FC236}">
                <a16:creationId xmlns:a16="http://schemas.microsoft.com/office/drawing/2014/main" id="{1B7BCF91-5011-A119-3CE5-E2F4D81AB4D6}"/>
              </a:ext>
            </a:extLst>
          </p:cNvPr>
          <p:cNvSpPr>
            <a:spLocks noGrp="1" noChangeArrowheads="1"/>
          </p:cNvSpPr>
          <p:nvPr>
            <p:ph type="title"/>
          </p:nvPr>
        </p:nvSpPr>
        <p:spPr/>
        <p:txBody>
          <a:bodyPr/>
          <a:lstStyle/>
          <a:p>
            <a:pPr eaLnBrk="1" hangingPunct="1"/>
            <a:r>
              <a:rPr lang="en-US" altLang="en-US"/>
              <a:t>IEEE Floating-Point Format</a:t>
            </a:r>
          </a:p>
        </p:txBody>
      </p:sp>
      <p:sp>
        <p:nvSpPr>
          <p:cNvPr id="50180" name="Rectangle 11">
            <a:extLst>
              <a:ext uri="{FF2B5EF4-FFF2-40B4-BE49-F238E27FC236}">
                <a16:creationId xmlns:a16="http://schemas.microsoft.com/office/drawing/2014/main" id="{71E2BDF4-9C8B-EE7B-A1A8-317B7EDACD4C}"/>
              </a:ext>
            </a:extLst>
          </p:cNvPr>
          <p:cNvSpPr>
            <a:spLocks noGrp="1" noChangeArrowheads="1"/>
          </p:cNvSpPr>
          <p:nvPr>
            <p:ph idx="1"/>
          </p:nvPr>
        </p:nvSpPr>
        <p:spPr>
          <a:xfrm>
            <a:off x="684213" y="3573463"/>
            <a:ext cx="8270875" cy="2663825"/>
          </a:xfrm>
        </p:spPr>
        <p:txBody>
          <a:bodyPr>
            <a:normAutofit/>
          </a:bodyPr>
          <a:lstStyle/>
          <a:p>
            <a:pPr eaLnBrk="1" hangingPunct="1">
              <a:lnSpc>
                <a:spcPct val="80000"/>
              </a:lnSpc>
            </a:pPr>
            <a:r>
              <a:rPr lang="en-US" altLang="en-US" sz="2400" dirty="0"/>
              <a:t>S: sign bit (0 </a:t>
            </a:r>
            <a:r>
              <a:rPr lang="en-US" altLang="en-US" sz="2400" dirty="0">
                <a:sym typeface="Symbol" panose="05050102010706020507" pitchFamily="18" charset="2"/>
              </a:rPr>
              <a:t> non-negative, 1  negative)</a:t>
            </a:r>
          </a:p>
          <a:p>
            <a:pPr eaLnBrk="1" hangingPunct="1">
              <a:lnSpc>
                <a:spcPct val="80000"/>
              </a:lnSpc>
            </a:pPr>
            <a:r>
              <a:rPr lang="en-US" altLang="en-US" sz="2400" dirty="0">
                <a:sym typeface="Symbol" panose="05050102010706020507" pitchFamily="18" charset="2"/>
              </a:rPr>
              <a:t>Normalize significand: 1.0 ≤ |significand| &lt; 2.0</a:t>
            </a:r>
          </a:p>
          <a:p>
            <a:pPr lvl="1" eaLnBrk="1" hangingPunct="1">
              <a:lnSpc>
                <a:spcPct val="80000"/>
              </a:lnSpc>
            </a:pPr>
            <a:r>
              <a:rPr lang="en-US" altLang="en-US" sz="2000" dirty="0">
                <a:sym typeface="Symbol" panose="05050102010706020507" pitchFamily="18" charset="2"/>
              </a:rPr>
              <a:t>Always has a leading pre-binary-point 1 bit, so no need to represent it explicitly (hidden bit)</a:t>
            </a:r>
          </a:p>
          <a:p>
            <a:pPr lvl="1" eaLnBrk="1" hangingPunct="1">
              <a:lnSpc>
                <a:spcPct val="80000"/>
              </a:lnSpc>
            </a:pPr>
            <a:r>
              <a:rPr lang="en-US" altLang="en-US" sz="2000" dirty="0">
                <a:sym typeface="Symbol" panose="05050102010706020507" pitchFamily="18" charset="2"/>
              </a:rPr>
              <a:t>Significand is Fraction with the “1.” restored</a:t>
            </a:r>
          </a:p>
          <a:p>
            <a:pPr eaLnBrk="1" hangingPunct="1">
              <a:lnSpc>
                <a:spcPct val="80000"/>
              </a:lnSpc>
            </a:pPr>
            <a:r>
              <a:rPr lang="en-US" altLang="en-US" sz="2400" dirty="0">
                <a:sym typeface="Symbol" panose="05050102010706020507" pitchFamily="18" charset="2"/>
              </a:rPr>
              <a:t>Exponent: excess representation: actual exponent + Bias</a:t>
            </a:r>
          </a:p>
          <a:p>
            <a:pPr lvl="1" eaLnBrk="1" hangingPunct="1">
              <a:lnSpc>
                <a:spcPct val="80000"/>
              </a:lnSpc>
            </a:pPr>
            <a:r>
              <a:rPr lang="en-US" altLang="en-US" sz="2000" dirty="0">
                <a:sym typeface="Symbol" panose="05050102010706020507" pitchFamily="18" charset="2"/>
              </a:rPr>
              <a:t>Ensures exponent is unsigned</a:t>
            </a:r>
          </a:p>
          <a:p>
            <a:pPr lvl="1" eaLnBrk="1" hangingPunct="1">
              <a:lnSpc>
                <a:spcPct val="80000"/>
              </a:lnSpc>
            </a:pPr>
            <a:r>
              <a:rPr lang="en-US" altLang="en-US" sz="2000" dirty="0">
                <a:sym typeface="Symbol" panose="05050102010706020507" pitchFamily="18" charset="2"/>
              </a:rPr>
              <a:t>Single: Bias = 127; Double: Bias = 1023</a:t>
            </a:r>
          </a:p>
        </p:txBody>
      </p:sp>
      <p:sp>
        <p:nvSpPr>
          <p:cNvPr id="50181" name="Text Box 4">
            <a:extLst>
              <a:ext uri="{FF2B5EF4-FFF2-40B4-BE49-F238E27FC236}">
                <a16:creationId xmlns:a16="http://schemas.microsoft.com/office/drawing/2014/main" id="{DA4E376F-556C-ACE3-3AD4-1EE1ABA31082}"/>
              </a:ext>
            </a:extLst>
          </p:cNvPr>
          <p:cNvSpPr txBox="1">
            <a:spLocks noChangeArrowheads="1"/>
          </p:cNvSpPr>
          <p:nvPr/>
        </p:nvSpPr>
        <p:spPr bwMode="auto">
          <a:xfrm>
            <a:off x="1549400" y="1917700"/>
            <a:ext cx="35877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S</a:t>
            </a:r>
          </a:p>
        </p:txBody>
      </p:sp>
      <p:sp>
        <p:nvSpPr>
          <p:cNvPr id="50182" name="Text Box 5">
            <a:extLst>
              <a:ext uri="{FF2B5EF4-FFF2-40B4-BE49-F238E27FC236}">
                <a16:creationId xmlns:a16="http://schemas.microsoft.com/office/drawing/2014/main" id="{F2577732-F24B-39F5-0615-8AD9B3C28CB2}"/>
              </a:ext>
            </a:extLst>
          </p:cNvPr>
          <p:cNvSpPr txBox="1">
            <a:spLocks noChangeArrowheads="1"/>
          </p:cNvSpPr>
          <p:nvPr/>
        </p:nvSpPr>
        <p:spPr bwMode="auto">
          <a:xfrm>
            <a:off x="1908175" y="1917700"/>
            <a:ext cx="1584325"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Exponent</a:t>
            </a:r>
          </a:p>
        </p:txBody>
      </p:sp>
      <p:sp>
        <p:nvSpPr>
          <p:cNvPr id="50183" name="Text Box 6">
            <a:extLst>
              <a:ext uri="{FF2B5EF4-FFF2-40B4-BE49-F238E27FC236}">
                <a16:creationId xmlns:a16="http://schemas.microsoft.com/office/drawing/2014/main" id="{A4474F6C-D64B-567E-B757-128D1150D4F5}"/>
              </a:ext>
            </a:extLst>
          </p:cNvPr>
          <p:cNvSpPr txBox="1">
            <a:spLocks noChangeArrowheads="1"/>
          </p:cNvSpPr>
          <p:nvPr/>
        </p:nvSpPr>
        <p:spPr bwMode="auto">
          <a:xfrm>
            <a:off x="3494088" y="1917700"/>
            <a:ext cx="3671887" cy="469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Fraction</a:t>
            </a:r>
          </a:p>
        </p:txBody>
      </p:sp>
      <p:sp>
        <p:nvSpPr>
          <p:cNvPr id="50184" name="Text Box 7">
            <a:extLst>
              <a:ext uri="{FF2B5EF4-FFF2-40B4-BE49-F238E27FC236}">
                <a16:creationId xmlns:a16="http://schemas.microsoft.com/office/drawing/2014/main" id="{089E353F-20C4-27DB-47EE-61B48B904CA2}"/>
              </a:ext>
            </a:extLst>
          </p:cNvPr>
          <p:cNvSpPr txBox="1">
            <a:spLocks noChangeArrowheads="1"/>
          </p:cNvSpPr>
          <p:nvPr/>
        </p:nvSpPr>
        <p:spPr bwMode="auto">
          <a:xfrm>
            <a:off x="1836738" y="1196975"/>
            <a:ext cx="1857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ahoma" panose="020B0604030504040204" pitchFamily="34" charset="0"/>
                <a:ea typeface="+mn-ea"/>
                <a:cs typeface="+mn-cs"/>
              </a:rPr>
              <a:t>single: 8 bits</a:t>
            </a:r>
            <a:br>
              <a:rPr kumimoji="0" lang="en-US" altLang="en-US" sz="2000" b="0" i="0" u="none" strike="noStrike" kern="1200" cap="none" spc="0" normalizeH="0" baseline="0" noProof="0">
                <a:ln>
                  <a:noFill/>
                </a:ln>
                <a:solidFill>
                  <a:prstClr val="black"/>
                </a:solidFill>
                <a:effectLst/>
                <a:uLnTx/>
                <a:uFillTx/>
                <a:latin typeface="Tahoma" panose="020B0604030504040204" pitchFamily="34" charset="0"/>
                <a:ea typeface="+mn-ea"/>
                <a:cs typeface="+mn-cs"/>
              </a:rPr>
            </a:br>
            <a:r>
              <a:rPr kumimoji="0" lang="en-US" altLang="en-US" sz="2000" b="0" i="0" u="none" strike="noStrike" kern="1200" cap="none" spc="0" normalizeH="0" baseline="0" noProof="0">
                <a:ln>
                  <a:noFill/>
                </a:ln>
                <a:solidFill>
                  <a:prstClr val="black"/>
                </a:solidFill>
                <a:effectLst/>
                <a:uLnTx/>
                <a:uFillTx/>
                <a:latin typeface="Tahoma" panose="020B0604030504040204" pitchFamily="34" charset="0"/>
                <a:ea typeface="+mn-ea"/>
                <a:cs typeface="+mn-cs"/>
              </a:rPr>
              <a:t>double: 11 bits</a:t>
            </a:r>
          </a:p>
        </p:txBody>
      </p:sp>
      <p:sp>
        <p:nvSpPr>
          <p:cNvPr id="50185" name="Text Box 8">
            <a:extLst>
              <a:ext uri="{FF2B5EF4-FFF2-40B4-BE49-F238E27FC236}">
                <a16:creationId xmlns:a16="http://schemas.microsoft.com/office/drawing/2014/main" id="{F6B90434-317E-91F6-18D6-9E3B1A83822A}"/>
              </a:ext>
            </a:extLst>
          </p:cNvPr>
          <p:cNvSpPr txBox="1">
            <a:spLocks noChangeArrowheads="1"/>
          </p:cNvSpPr>
          <p:nvPr/>
        </p:nvSpPr>
        <p:spPr bwMode="auto">
          <a:xfrm>
            <a:off x="4427538" y="1196975"/>
            <a:ext cx="1857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ahoma" panose="020B0604030504040204" pitchFamily="34" charset="0"/>
                <a:ea typeface="+mn-ea"/>
                <a:cs typeface="+mn-cs"/>
              </a:rPr>
              <a:t>single: 23 bits</a:t>
            </a:r>
            <a:br>
              <a:rPr kumimoji="0" lang="en-US" altLang="en-US" sz="2000" b="0" i="0" u="none" strike="noStrike" kern="1200" cap="none" spc="0" normalizeH="0" baseline="0" noProof="0">
                <a:ln>
                  <a:noFill/>
                </a:ln>
                <a:solidFill>
                  <a:prstClr val="black"/>
                </a:solidFill>
                <a:effectLst/>
                <a:uLnTx/>
                <a:uFillTx/>
                <a:latin typeface="Tahoma" panose="020B0604030504040204" pitchFamily="34" charset="0"/>
                <a:ea typeface="+mn-ea"/>
                <a:cs typeface="+mn-cs"/>
              </a:rPr>
            </a:br>
            <a:r>
              <a:rPr kumimoji="0" lang="en-US" altLang="en-US" sz="2000" b="0" i="0" u="none" strike="noStrike" kern="1200" cap="none" spc="0" normalizeH="0" baseline="0" noProof="0">
                <a:ln>
                  <a:noFill/>
                </a:ln>
                <a:solidFill>
                  <a:prstClr val="black"/>
                </a:solidFill>
                <a:effectLst/>
                <a:uLnTx/>
                <a:uFillTx/>
                <a:latin typeface="Tahoma" panose="020B0604030504040204" pitchFamily="34" charset="0"/>
                <a:ea typeface="+mn-ea"/>
                <a:cs typeface="+mn-cs"/>
              </a:rPr>
              <a:t>double: 52 bits</a:t>
            </a:r>
          </a:p>
        </p:txBody>
      </p:sp>
      <p:graphicFrame>
        <p:nvGraphicFramePr>
          <p:cNvPr id="50186" name="Object 9">
            <a:extLst>
              <a:ext uri="{FF2B5EF4-FFF2-40B4-BE49-F238E27FC236}">
                <a16:creationId xmlns:a16="http://schemas.microsoft.com/office/drawing/2014/main" id="{CF1D0A07-232B-1C4C-3B24-21AF4374E68B}"/>
              </a:ext>
            </a:extLst>
          </p:cNvPr>
          <p:cNvGraphicFramePr>
            <a:graphicFrameLocks noChangeAspect="1"/>
          </p:cNvGraphicFramePr>
          <p:nvPr/>
        </p:nvGraphicFramePr>
        <p:xfrm>
          <a:off x="1476375" y="2667000"/>
          <a:ext cx="5867400" cy="546100"/>
        </p:xfrm>
        <a:graphic>
          <a:graphicData uri="http://schemas.openxmlformats.org/presentationml/2006/ole">
            <mc:AlternateContent xmlns:mc="http://schemas.openxmlformats.org/markup-compatibility/2006">
              <mc:Choice xmlns:v="urn:schemas-microsoft-com:vml" Requires="v">
                <p:oleObj name="Equation" r:id="rId3" imgW="2451100" imgH="228600" progId="Equation.3">
                  <p:embed/>
                </p:oleObj>
              </mc:Choice>
              <mc:Fallback>
                <p:oleObj name="Equation" r:id="rId3" imgW="2451100" imgH="228600" progId="Equation.3">
                  <p:embed/>
                  <p:pic>
                    <p:nvPicPr>
                      <p:cNvPr id="50186" name="Object 9">
                        <a:extLst>
                          <a:ext uri="{FF2B5EF4-FFF2-40B4-BE49-F238E27FC236}">
                            <a16:creationId xmlns:a16="http://schemas.microsoft.com/office/drawing/2014/main" id="{CF1D0A07-232B-1C4C-3B24-21AF4374E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667000"/>
                        <a:ext cx="5867400" cy="5461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85E996B8-63F3-DD55-F1D7-E2C8F194BD40}"/>
              </a:ext>
            </a:extLst>
          </p:cNvPr>
          <p:cNvSpPr>
            <a:spLocks noGrp="1"/>
          </p:cNvSpPr>
          <p:nvPr>
            <p:ph type="title"/>
          </p:nvPr>
        </p:nvSpPr>
        <p:spPr>
          <a:xfrm>
            <a:off x="628650" y="365127"/>
            <a:ext cx="7886700" cy="687610"/>
          </a:xfrm>
        </p:spPr>
        <p:txBody>
          <a:bodyPr/>
          <a:lstStyle/>
          <a:p>
            <a:r>
              <a:rPr lang="en-IN" altLang="en-US" dirty="0"/>
              <a:t>IEEE 754 format</a:t>
            </a:r>
          </a:p>
        </p:txBody>
      </p:sp>
      <p:pic>
        <p:nvPicPr>
          <p:cNvPr id="53251" name="Content Placeholder 8">
            <a:extLst>
              <a:ext uri="{FF2B5EF4-FFF2-40B4-BE49-F238E27FC236}">
                <a16:creationId xmlns:a16="http://schemas.microsoft.com/office/drawing/2014/main" id="{7E00FE34-DBDA-1511-0B63-47B40CB64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750" y="1100138"/>
            <a:ext cx="7920038" cy="1371600"/>
          </a:xfrm>
        </p:spPr>
      </p:pic>
      <p:sp>
        <p:nvSpPr>
          <p:cNvPr id="53253" name="Rectangle 8">
            <a:extLst>
              <a:ext uri="{FF2B5EF4-FFF2-40B4-BE49-F238E27FC236}">
                <a16:creationId xmlns:a16="http://schemas.microsoft.com/office/drawing/2014/main" id="{681949B4-4C65-3D12-0F34-FC46CBA0EC8B}"/>
              </a:ext>
            </a:extLst>
          </p:cNvPr>
          <p:cNvSpPr>
            <a:spLocks noChangeArrowheads="1"/>
          </p:cNvSpPr>
          <p:nvPr/>
        </p:nvSpPr>
        <p:spPr bwMode="auto">
          <a:xfrm>
            <a:off x="539750" y="4608513"/>
            <a:ext cx="748823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Floating point numbers needs to be compared easily – for sorting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Placing the exponent before significand</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Negative exponents pose a challenge to simplified sorting</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Biased Notation – bias being subtracted from the normal, unsigned representation</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So, the exponent in IEEE 754 format is </a:t>
            </a:r>
          </a:p>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53254" name="Picture 9">
            <a:extLst>
              <a:ext uri="{FF2B5EF4-FFF2-40B4-BE49-F238E27FC236}">
                <a16:creationId xmlns:a16="http://schemas.microsoft.com/office/drawing/2014/main" id="{61ADA768-6467-FE74-3F40-F19A418BF5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6105525"/>
            <a:ext cx="3638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9">
            <a:extLst>
              <a:ext uri="{FF2B5EF4-FFF2-40B4-BE49-F238E27FC236}">
                <a16:creationId xmlns:a16="http://schemas.microsoft.com/office/drawing/2014/main" id="{1F8924E9-B0AF-7275-2EB9-1C463693DF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1988" y="2346325"/>
            <a:ext cx="7675562"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5" name="Rectangle 6">
            <a:extLst>
              <a:ext uri="{FF2B5EF4-FFF2-40B4-BE49-F238E27FC236}">
                <a16:creationId xmlns:a16="http://schemas.microsoft.com/office/drawing/2014/main" id="{0175604C-F4C4-6D40-F850-6B1D22CE210D}"/>
              </a:ext>
            </a:extLst>
          </p:cNvPr>
          <p:cNvSpPr>
            <a:spLocks noGrp="1" noChangeArrowheads="1"/>
          </p:cNvSpPr>
          <p:nvPr>
            <p:ph type="title"/>
          </p:nvPr>
        </p:nvSpPr>
        <p:spPr/>
        <p:txBody>
          <a:bodyPr/>
          <a:lstStyle/>
          <a:p>
            <a:pPr eaLnBrk="1" hangingPunct="1"/>
            <a:r>
              <a:rPr lang="en-US" altLang="en-US"/>
              <a:t>Single-Precision Range</a:t>
            </a:r>
          </a:p>
        </p:txBody>
      </p:sp>
      <p:sp>
        <p:nvSpPr>
          <p:cNvPr id="54276" name="Rectangle 7">
            <a:extLst>
              <a:ext uri="{FF2B5EF4-FFF2-40B4-BE49-F238E27FC236}">
                <a16:creationId xmlns:a16="http://schemas.microsoft.com/office/drawing/2014/main" id="{818F7E20-823F-0CCA-78D9-FE32B8E83F29}"/>
              </a:ext>
            </a:extLst>
          </p:cNvPr>
          <p:cNvSpPr>
            <a:spLocks noGrp="1" noChangeArrowheads="1"/>
          </p:cNvSpPr>
          <p:nvPr>
            <p:ph idx="1"/>
          </p:nvPr>
        </p:nvSpPr>
        <p:spPr/>
        <p:txBody>
          <a:bodyPr>
            <a:normAutofit lnSpcReduction="10000"/>
          </a:bodyPr>
          <a:lstStyle/>
          <a:p>
            <a:pPr eaLnBrk="1" hangingPunct="1"/>
            <a:r>
              <a:rPr lang="en-US" altLang="en-US" sz="2800"/>
              <a:t>Exponents 00000000 and 11111111 reserved</a:t>
            </a:r>
          </a:p>
          <a:p>
            <a:pPr eaLnBrk="1" hangingPunct="1"/>
            <a:r>
              <a:rPr lang="en-US" altLang="en-US" sz="2800"/>
              <a:t>Smallest value</a:t>
            </a:r>
          </a:p>
          <a:p>
            <a:pPr lvl="1" eaLnBrk="1" hangingPunct="1"/>
            <a:r>
              <a:rPr lang="en-US" altLang="en-US" sz="2400"/>
              <a:t>Exponent: 00000001</a:t>
            </a:r>
            <a:br>
              <a:rPr lang="en-US" altLang="en-US" sz="2400"/>
            </a:br>
            <a:r>
              <a:rPr lang="en-US" altLang="en-US" sz="2400">
                <a:sym typeface="Symbol" panose="05050102010706020507" pitchFamily="18" charset="2"/>
              </a:rPr>
              <a:t> actual exponent = 1 – 127 = –126</a:t>
            </a:r>
          </a:p>
          <a:p>
            <a:pPr lvl="1" eaLnBrk="1" hangingPunct="1"/>
            <a:r>
              <a:rPr lang="en-US" altLang="en-US" sz="2400">
                <a:sym typeface="Symbol" panose="05050102010706020507" pitchFamily="18" charset="2"/>
              </a:rPr>
              <a:t>Fraction: 000…00</a:t>
            </a:r>
            <a:r>
              <a:rPr lang="en-US" altLang="en-US" sz="2400"/>
              <a:t> </a:t>
            </a:r>
            <a:r>
              <a:rPr lang="en-US" altLang="en-US" sz="2400">
                <a:sym typeface="Symbol" panose="05050102010706020507" pitchFamily="18" charset="2"/>
              </a:rPr>
              <a:t> significand = 1.0</a:t>
            </a:r>
          </a:p>
          <a:p>
            <a:pPr lvl="1" eaLnBrk="1" hangingPunct="1"/>
            <a:r>
              <a:rPr lang="en-US" altLang="en-US" sz="2400">
                <a:sym typeface="Symbol" panose="05050102010706020507" pitchFamily="18" charset="2"/>
              </a:rPr>
              <a:t>±1.0 × 2</a:t>
            </a:r>
            <a:r>
              <a:rPr lang="en-US" altLang="en-US" sz="2400" baseline="30000">
                <a:sym typeface="Symbol" panose="05050102010706020507" pitchFamily="18" charset="2"/>
              </a:rPr>
              <a:t>–126</a:t>
            </a:r>
            <a:r>
              <a:rPr lang="en-US" altLang="en-US" sz="2400">
                <a:sym typeface="Symbol" panose="05050102010706020507" pitchFamily="18" charset="2"/>
              </a:rPr>
              <a:t> ≈ ±1.2 × 10</a:t>
            </a:r>
            <a:r>
              <a:rPr lang="en-US" altLang="en-US" sz="2400" baseline="30000">
                <a:sym typeface="Symbol" panose="05050102010706020507" pitchFamily="18" charset="2"/>
              </a:rPr>
              <a:t>–38</a:t>
            </a:r>
          </a:p>
          <a:p>
            <a:pPr eaLnBrk="1" hangingPunct="1"/>
            <a:r>
              <a:rPr lang="en-US" altLang="en-US" sz="2800">
                <a:sym typeface="Symbol" panose="05050102010706020507" pitchFamily="18" charset="2"/>
              </a:rPr>
              <a:t>Largest value</a:t>
            </a:r>
          </a:p>
          <a:p>
            <a:pPr lvl="1" eaLnBrk="1" hangingPunct="1"/>
            <a:r>
              <a:rPr lang="en-US" altLang="en-US" sz="2400">
                <a:sym typeface="Symbol" panose="05050102010706020507" pitchFamily="18" charset="2"/>
              </a:rPr>
              <a:t>exponent: 11111110</a:t>
            </a:r>
            <a:br>
              <a:rPr lang="en-US" altLang="en-US" sz="2400">
                <a:sym typeface="Symbol" panose="05050102010706020507" pitchFamily="18" charset="2"/>
              </a:rPr>
            </a:br>
            <a:r>
              <a:rPr lang="en-US" altLang="en-US" sz="2400">
                <a:sym typeface="Symbol" panose="05050102010706020507" pitchFamily="18" charset="2"/>
              </a:rPr>
              <a:t> actual exponent = 254 – 127 = +127</a:t>
            </a:r>
          </a:p>
          <a:p>
            <a:pPr lvl="1" eaLnBrk="1" hangingPunct="1"/>
            <a:r>
              <a:rPr lang="en-US" altLang="en-US" sz="2400">
                <a:sym typeface="Symbol" panose="05050102010706020507" pitchFamily="18" charset="2"/>
              </a:rPr>
              <a:t>Fraction: 111…11</a:t>
            </a:r>
            <a:r>
              <a:rPr lang="en-US" altLang="en-US" sz="2400"/>
              <a:t> </a:t>
            </a:r>
            <a:r>
              <a:rPr lang="en-US" altLang="en-US" sz="2400">
                <a:sym typeface="Symbol" panose="05050102010706020507" pitchFamily="18" charset="2"/>
              </a:rPr>
              <a:t> significand ≈ 2.0</a:t>
            </a:r>
          </a:p>
          <a:p>
            <a:pPr lvl="1" eaLnBrk="1" hangingPunct="1"/>
            <a:r>
              <a:rPr lang="en-US" altLang="en-US" sz="2400">
                <a:sym typeface="Symbol" panose="05050102010706020507" pitchFamily="18" charset="2"/>
              </a:rPr>
              <a:t>±2.0 × 2</a:t>
            </a:r>
            <a:r>
              <a:rPr lang="en-US" altLang="en-US" sz="2400" baseline="30000">
                <a:sym typeface="Symbol" panose="05050102010706020507" pitchFamily="18" charset="2"/>
              </a:rPr>
              <a:t>+127</a:t>
            </a:r>
            <a:r>
              <a:rPr lang="en-US" altLang="en-US" sz="2400">
                <a:sym typeface="Symbol" panose="05050102010706020507" pitchFamily="18" charset="2"/>
              </a:rPr>
              <a:t> ≈ ±3.4 × 10</a:t>
            </a:r>
            <a:r>
              <a:rPr lang="en-US" altLang="en-US" sz="2400" baseline="30000">
                <a:sym typeface="Symbol" panose="05050102010706020507" pitchFamily="18" charset="2"/>
              </a:rPr>
              <a:t>+38</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3" name="Rectangle 6">
            <a:extLst>
              <a:ext uri="{FF2B5EF4-FFF2-40B4-BE49-F238E27FC236}">
                <a16:creationId xmlns:a16="http://schemas.microsoft.com/office/drawing/2014/main" id="{C12D5847-8902-2A4D-06DE-190EB3BCF114}"/>
              </a:ext>
            </a:extLst>
          </p:cNvPr>
          <p:cNvSpPr>
            <a:spLocks noGrp="1" noChangeArrowheads="1"/>
          </p:cNvSpPr>
          <p:nvPr>
            <p:ph type="title"/>
          </p:nvPr>
        </p:nvSpPr>
        <p:spPr/>
        <p:txBody>
          <a:bodyPr/>
          <a:lstStyle/>
          <a:p>
            <a:pPr eaLnBrk="1" hangingPunct="1"/>
            <a:r>
              <a:rPr lang="en-US" altLang="en-US"/>
              <a:t>Double-Precision Range</a:t>
            </a:r>
          </a:p>
        </p:txBody>
      </p:sp>
      <p:sp>
        <p:nvSpPr>
          <p:cNvPr id="56324" name="Rectangle 7">
            <a:extLst>
              <a:ext uri="{FF2B5EF4-FFF2-40B4-BE49-F238E27FC236}">
                <a16:creationId xmlns:a16="http://schemas.microsoft.com/office/drawing/2014/main" id="{1A1618EC-2280-A009-49A2-9CF9456279E2}"/>
              </a:ext>
            </a:extLst>
          </p:cNvPr>
          <p:cNvSpPr>
            <a:spLocks noGrp="1" noChangeArrowheads="1"/>
          </p:cNvSpPr>
          <p:nvPr>
            <p:ph idx="1"/>
          </p:nvPr>
        </p:nvSpPr>
        <p:spPr/>
        <p:txBody>
          <a:bodyPr>
            <a:normAutofit lnSpcReduction="10000"/>
          </a:bodyPr>
          <a:lstStyle/>
          <a:p>
            <a:pPr eaLnBrk="1" hangingPunct="1"/>
            <a:r>
              <a:rPr lang="en-US" altLang="en-US" sz="2800"/>
              <a:t>Exponents 0000…00 and 1111…11 reserved</a:t>
            </a:r>
          </a:p>
          <a:p>
            <a:pPr eaLnBrk="1" hangingPunct="1"/>
            <a:r>
              <a:rPr lang="en-US" altLang="en-US" sz="2800"/>
              <a:t>Smallest value</a:t>
            </a:r>
          </a:p>
          <a:p>
            <a:pPr lvl="1" eaLnBrk="1" hangingPunct="1"/>
            <a:r>
              <a:rPr lang="en-US" altLang="en-US" sz="2400"/>
              <a:t>Exponent: 00000000001</a:t>
            </a:r>
            <a:br>
              <a:rPr lang="en-US" altLang="en-US" sz="2400"/>
            </a:br>
            <a:r>
              <a:rPr lang="en-US" altLang="en-US" sz="2400">
                <a:sym typeface="Symbol" panose="05050102010706020507" pitchFamily="18" charset="2"/>
              </a:rPr>
              <a:t> actual exponent = 1 – 1023 = –1022</a:t>
            </a:r>
          </a:p>
          <a:p>
            <a:pPr lvl="1" eaLnBrk="1" hangingPunct="1"/>
            <a:r>
              <a:rPr lang="en-US" altLang="en-US" sz="2400">
                <a:sym typeface="Symbol" panose="05050102010706020507" pitchFamily="18" charset="2"/>
              </a:rPr>
              <a:t>Fraction: 000…00</a:t>
            </a:r>
            <a:r>
              <a:rPr lang="en-US" altLang="en-US" sz="2400"/>
              <a:t> </a:t>
            </a:r>
            <a:r>
              <a:rPr lang="en-US" altLang="en-US" sz="2400">
                <a:sym typeface="Symbol" panose="05050102010706020507" pitchFamily="18" charset="2"/>
              </a:rPr>
              <a:t> significand = 1.0</a:t>
            </a:r>
          </a:p>
          <a:p>
            <a:pPr lvl="1" eaLnBrk="1" hangingPunct="1"/>
            <a:r>
              <a:rPr lang="en-US" altLang="en-US" sz="2400">
                <a:sym typeface="Symbol" panose="05050102010706020507" pitchFamily="18" charset="2"/>
              </a:rPr>
              <a:t>±1.0 × 2</a:t>
            </a:r>
            <a:r>
              <a:rPr lang="en-US" altLang="en-US" sz="2400" baseline="30000">
                <a:sym typeface="Symbol" panose="05050102010706020507" pitchFamily="18" charset="2"/>
              </a:rPr>
              <a:t>–1022</a:t>
            </a:r>
            <a:r>
              <a:rPr lang="en-US" altLang="en-US" sz="2400">
                <a:sym typeface="Symbol" panose="05050102010706020507" pitchFamily="18" charset="2"/>
              </a:rPr>
              <a:t> ≈ ±2.2 × 10</a:t>
            </a:r>
            <a:r>
              <a:rPr lang="en-US" altLang="en-US" sz="2400" baseline="30000">
                <a:sym typeface="Symbol" panose="05050102010706020507" pitchFamily="18" charset="2"/>
              </a:rPr>
              <a:t>–308</a:t>
            </a:r>
          </a:p>
          <a:p>
            <a:pPr eaLnBrk="1" hangingPunct="1"/>
            <a:r>
              <a:rPr lang="en-US" altLang="en-US" sz="2800">
                <a:sym typeface="Symbol" panose="05050102010706020507" pitchFamily="18" charset="2"/>
              </a:rPr>
              <a:t>Largest value</a:t>
            </a:r>
          </a:p>
          <a:p>
            <a:pPr lvl="1" eaLnBrk="1" hangingPunct="1"/>
            <a:r>
              <a:rPr lang="en-US" altLang="en-US" sz="2400">
                <a:sym typeface="Symbol" panose="05050102010706020507" pitchFamily="18" charset="2"/>
              </a:rPr>
              <a:t>Exponent: 11111111110</a:t>
            </a:r>
            <a:br>
              <a:rPr lang="en-US" altLang="en-US" sz="2400">
                <a:sym typeface="Symbol" panose="05050102010706020507" pitchFamily="18" charset="2"/>
              </a:rPr>
            </a:br>
            <a:r>
              <a:rPr lang="en-US" altLang="en-US" sz="2400">
                <a:sym typeface="Symbol" panose="05050102010706020507" pitchFamily="18" charset="2"/>
              </a:rPr>
              <a:t> actual exponent = 2046 – 1023 = +1023</a:t>
            </a:r>
          </a:p>
          <a:p>
            <a:pPr lvl="1" eaLnBrk="1" hangingPunct="1"/>
            <a:r>
              <a:rPr lang="en-US" altLang="en-US" sz="2400">
                <a:sym typeface="Symbol" panose="05050102010706020507" pitchFamily="18" charset="2"/>
              </a:rPr>
              <a:t>Fraction: 111…11</a:t>
            </a:r>
            <a:r>
              <a:rPr lang="en-US" altLang="en-US" sz="2400"/>
              <a:t> </a:t>
            </a:r>
            <a:r>
              <a:rPr lang="en-US" altLang="en-US" sz="2400">
                <a:sym typeface="Symbol" panose="05050102010706020507" pitchFamily="18" charset="2"/>
              </a:rPr>
              <a:t> significand ≈ 2.0</a:t>
            </a:r>
          </a:p>
          <a:p>
            <a:pPr lvl="1" eaLnBrk="1" hangingPunct="1"/>
            <a:r>
              <a:rPr lang="en-US" altLang="en-US" sz="2400">
                <a:sym typeface="Symbol" panose="05050102010706020507" pitchFamily="18" charset="2"/>
              </a:rPr>
              <a:t>±2.0 × 2</a:t>
            </a:r>
            <a:r>
              <a:rPr lang="en-US" altLang="en-US" sz="2400" baseline="30000">
                <a:sym typeface="Symbol" panose="05050102010706020507" pitchFamily="18" charset="2"/>
              </a:rPr>
              <a:t>+1023</a:t>
            </a:r>
            <a:r>
              <a:rPr lang="en-US" altLang="en-US" sz="2400">
                <a:sym typeface="Symbol" panose="05050102010706020507" pitchFamily="18" charset="2"/>
              </a:rPr>
              <a:t> ≈ ±1.8 × 10</a:t>
            </a:r>
            <a:r>
              <a:rPr lang="en-US" altLang="en-US" sz="2400" baseline="30000">
                <a:sym typeface="Symbol" panose="05050102010706020507" pitchFamily="18" charset="2"/>
              </a:rPr>
              <a:t>+308</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EBA68371-B15F-B1E7-E256-941F0FE6EF55}"/>
              </a:ext>
            </a:extLst>
          </p:cNvPr>
          <p:cNvSpPr>
            <a:spLocks noGrp="1"/>
          </p:cNvSpPr>
          <p:nvPr>
            <p:ph type="title"/>
          </p:nvPr>
        </p:nvSpPr>
        <p:spPr/>
        <p:txBody>
          <a:bodyPr/>
          <a:lstStyle/>
          <a:p>
            <a:r>
              <a:rPr lang="en-IN" altLang="en-US"/>
              <a:t>Zero, Infinity and NaN</a:t>
            </a:r>
          </a:p>
        </p:txBody>
      </p:sp>
      <p:pic>
        <p:nvPicPr>
          <p:cNvPr id="58371" name="Content Placeholder 4">
            <a:extLst>
              <a:ext uri="{FF2B5EF4-FFF2-40B4-BE49-F238E27FC236}">
                <a16:creationId xmlns:a16="http://schemas.microsoft.com/office/drawing/2014/main" id="{2B695680-A4B1-5089-F0C4-A2BA5B0876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1254" y="1825625"/>
            <a:ext cx="7061492" cy="4351338"/>
          </a:xfr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7ACFB89B-F6B0-B1C5-DDF2-C4A61350D97B}"/>
              </a:ext>
            </a:extLst>
          </p:cNvPr>
          <p:cNvSpPr>
            <a:spLocks noGrp="1"/>
          </p:cNvSpPr>
          <p:nvPr>
            <p:ph type="title"/>
          </p:nvPr>
        </p:nvSpPr>
        <p:spPr/>
        <p:txBody>
          <a:bodyPr/>
          <a:lstStyle/>
          <a:p>
            <a:r>
              <a:rPr lang="en-IN" altLang="en-US"/>
              <a:t>Denormalized Numbers </a:t>
            </a:r>
          </a:p>
        </p:txBody>
      </p:sp>
      <p:pic>
        <p:nvPicPr>
          <p:cNvPr id="59395" name="Content Placeholder 4">
            <a:extLst>
              <a:ext uri="{FF2B5EF4-FFF2-40B4-BE49-F238E27FC236}">
                <a16:creationId xmlns:a16="http://schemas.microsoft.com/office/drawing/2014/main" id="{04715649-7E5A-DA81-BF56-4C8AD2DE1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241" y="1825625"/>
            <a:ext cx="6749518" cy="4351338"/>
          </a:xfrm>
        </p:spPr>
      </p:pic>
      <p:sp>
        <p:nvSpPr>
          <p:cNvPr id="59397" name="Rectangle 6">
            <a:extLst>
              <a:ext uri="{FF2B5EF4-FFF2-40B4-BE49-F238E27FC236}">
                <a16:creationId xmlns:a16="http://schemas.microsoft.com/office/drawing/2014/main" id="{DD5D43F9-A984-77A8-5864-F35D746921F1}"/>
              </a:ext>
            </a:extLst>
          </p:cNvPr>
          <p:cNvSpPr>
            <a:spLocks noChangeArrowheads="1"/>
          </p:cNvSpPr>
          <p:nvPr/>
        </p:nvSpPr>
        <p:spPr bwMode="auto">
          <a:xfrm>
            <a:off x="971550" y="1116013"/>
            <a:ext cx="71993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285750" marR="0" lvl="0"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200" b="0" i="0" u="none" strike="noStrike" kern="1200" cap="none" spc="0" normalizeH="0" baseline="0" noProof="0">
                <a:ln>
                  <a:noFill/>
                </a:ln>
                <a:solidFill>
                  <a:prstClr val="black"/>
                </a:solidFill>
                <a:effectLst/>
                <a:uLnTx/>
                <a:uFillTx/>
                <a:latin typeface="Arial" panose="020B0604020202020204" pitchFamily="34" charset="0"/>
                <a:ea typeface="+mn-ea"/>
                <a:cs typeface="+mn-cs"/>
              </a:rPr>
              <a:t>Numbers represented in Unnormalized form</a:t>
            </a:r>
          </a:p>
        </p:txBody>
      </p:sp>
      <p:pic>
        <p:nvPicPr>
          <p:cNvPr id="59398" name="Picture 7">
            <a:extLst>
              <a:ext uri="{FF2B5EF4-FFF2-40B4-BE49-F238E27FC236}">
                <a16:creationId xmlns:a16="http://schemas.microsoft.com/office/drawing/2014/main" id="{AFC72043-1A91-6439-D7FC-79F64E4C68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546225"/>
            <a:ext cx="58769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9E63D88B-78FC-CAB0-9133-B6179CCB2FAC}"/>
              </a:ext>
            </a:extLst>
          </p:cNvPr>
          <p:cNvSpPr>
            <a:spLocks noGrp="1"/>
          </p:cNvSpPr>
          <p:nvPr>
            <p:ph type="title"/>
          </p:nvPr>
        </p:nvSpPr>
        <p:spPr/>
        <p:txBody>
          <a:bodyPr/>
          <a:lstStyle/>
          <a:p>
            <a:r>
              <a:rPr lang="en-IN" altLang="en-US"/>
              <a:t>IEEE 754 Encoding Summary</a:t>
            </a:r>
          </a:p>
        </p:txBody>
      </p:sp>
      <p:pic>
        <p:nvPicPr>
          <p:cNvPr id="60419" name="Content Placeholder 4">
            <a:extLst>
              <a:ext uri="{FF2B5EF4-FFF2-40B4-BE49-F238E27FC236}">
                <a16:creationId xmlns:a16="http://schemas.microsoft.com/office/drawing/2014/main" id="{0363BDD3-B114-169C-ABF3-B8CD4AA6DB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5375" y="1825625"/>
            <a:ext cx="7593250" cy="4351338"/>
          </a:xfr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8" name="Title 1">
            <a:extLst>
              <a:ext uri="{FF2B5EF4-FFF2-40B4-BE49-F238E27FC236}">
                <a16:creationId xmlns:a16="http://schemas.microsoft.com/office/drawing/2014/main" id="{9F27AE75-363F-B7F0-8A25-8C9F08375879}"/>
              </a:ext>
            </a:extLst>
          </p:cNvPr>
          <p:cNvSpPr>
            <a:spLocks noGrp="1"/>
          </p:cNvSpPr>
          <p:nvPr>
            <p:ph type="title"/>
          </p:nvPr>
        </p:nvSpPr>
        <p:spPr/>
        <p:txBody>
          <a:bodyPr/>
          <a:lstStyle/>
          <a:p>
            <a:r>
              <a:rPr lang="en-IN" altLang="en-US"/>
              <a:t>Floating Point Example</a:t>
            </a:r>
          </a:p>
        </p:txBody>
      </p:sp>
      <p:pic>
        <p:nvPicPr>
          <p:cNvPr id="62466" name="Content Placeholder 6">
            <a:extLst>
              <a:ext uri="{FF2B5EF4-FFF2-40B4-BE49-F238E27FC236}">
                <a16:creationId xmlns:a16="http://schemas.microsoft.com/office/drawing/2014/main" id="{9776D5C2-E669-7371-F0B5-A0A949E4F5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041" y="1825625"/>
            <a:ext cx="6145918" cy="4351338"/>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7FB789F-0E3B-25D6-2817-E4D4E13566B9}"/>
              </a:ext>
            </a:extLst>
          </p:cNvPr>
          <p:cNvSpPr>
            <a:spLocks noGrp="1" noChangeArrowheads="1"/>
          </p:cNvSpPr>
          <p:nvPr>
            <p:ph type="title"/>
          </p:nvPr>
        </p:nvSpPr>
        <p:spPr/>
        <p:txBody>
          <a:bodyPr/>
          <a:lstStyle/>
          <a:p>
            <a:r>
              <a:rPr lang="en-US" altLang="en-US"/>
              <a:t>Register Zero</a:t>
            </a:r>
          </a:p>
        </p:txBody>
      </p:sp>
      <p:sp>
        <p:nvSpPr>
          <p:cNvPr id="34819" name="Rectangle 3">
            <a:extLst>
              <a:ext uri="{FF2B5EF4-FFF2-40B4-BE49-F238E27FC236}">
                <a16:creationId xmlns:a16="http://schemas.microsoft.com/office/drawing/2014/main" id="{12AC99BF-3676-2E8F-6069-DBFD80849D01}"/>
              </a:ext>
            </a:extLst>
          </p:cNvPr>
          <p:cNvSpPr>
            <a:spLocks noGrp="1" noChangeArrowheads="1"/>
          </p:cNvSpPr>
          <p:nvPr>
            <p:ph type="body" idx="1"/>
          </p:nvPr>
        </p:nvSpPr>
        <p:spPr/>
        <p:txBody>
          <a:bodyPr/>
          <a:lstStyle/>
          <a:p>
            <a:r>
              <a:rPr lang="en-US" altLang="en-US" sz="2800"/>
              <a:t>One particular immediate, the number zero (0), appears very often in code</a:t>
            </a:r>
          </a:p>
          <a:p>
            <a:r>
              <a:rPr lang="en-US" altLang="en-US" sz="2800"/>
              <a:t>So we define register zero ($0 or $zero) to always have the value 0</a:t>
            </a:r>
          </a:p>
          <a:p>
            <a:pPr lvl="1"/>
            <a:r>
              <a:rPr lang="en-US" altLang="en-US" sz="2400"/>
              <a:t>Often used to move values or set constant values</a:t>
            </a:r>
          </a:p>
          <a:p>
            <a:pPr lvl="1"/>
            <a:r>
              <a:rPr lang="en-US" altLang="en-US" sz="2400"/>
              <a:t>f = g (in C)</a:t>
            </a:r>
          </a:p>
          <a:p>
            <a:pPr lvl="1"/>
            <a:r>
              <a:rPr lang="en-US" altLang="en-US" sz="2400">
                <a:solidFill>
                  <a:srgbClr val="A50021"/>
                </a:solidFill>
              </a:rPr>
              <a:t>add $s0,$s1,$zero</a:t>
            </a:r>
            <a:r>
              <a:rPr lang="en-US" altLang="en-US" sz="2400"/>
              <a:t> (in MIPS)</a:t>
            </a:r>
          </a:p>
          <a:p>
            <a:pPr lvl="2"/>
            <a:r>
              <a:rPr lang="en-US" altLang="en-US" sz="2000"/>
              <a:t>MIPS registers $s0, $s1 are associated with C variables f, g</a:t>
            </a:r>
          </a:p>
          <a:p>
            <a:r>
              <a:rPr lang="en-US" altLang="en-US" sz="2800"/>
              <a:t>$zero defined in hardware</a:t>
            </a:r>
          </a:p>
          <a:p>
            <a:pPr lvl="1"/>
            <a:r>
              <a:rPr lang="en-US" altLang="en-US" sz="2400"/>
              <a:t>Instruction </a:t>
            </a:r>
            <a:r>
              <a:rPr lang="en-US" altLang="en-US" sz="2400">
                <a:solidFill>
                  <a:srgbClr val="A50021"/>
                </a:solidFill>
              </a:rPr>
              <a:t>add $zero,$zero,$s0</a:t>
            </a:r>
            <a:r>
              <a:rPr lang="en-US" altLang="en-US" sz="2400"/>
              <a:t> will not do anything!</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35AB03D-EBAB-777C-F66D-4A47EB6B23FC}"/>
              </a:ext>
            </a:extLst>
          </p:cNvPr>
          <p:cNvSpPr txBox="1">
            <a:spLocks/>
          </p:cNvSpPr>
          <p:nvPr/>
        </p:nvSpPr>
        <p:spPr>
          <a:xfrm>
            <a:off x="628650" y="365127"/>
            <a:ext cx="7886700" cy="75961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IN" altLang="en-US" sz="3300" b="0" i="0" u="none" strike="noStrike" kern="1200" cap="none" spc="0" normalizeH="0" baseline="0" noProof="0">
                <a:ln>
                  <a:noFill/>
                </a:ln>
                <a:solidFill>
                  <a:prstClr val="black"/>
                </a:solidFill>
                <a:effectLst/>
                <a:uLnTx/>
                <a:uFillTx/>
                <a:latin typeface="Calibri Light" panose="020F0302020204030204"/>
                <a:ea typeface="+mj-ea"/>
                <a:cs typeface="+mj-cs"/>
              </a:rPr>
              <a:t>Example</a:t>
            </a:r>
            <a:endParaRPr kumimoji="0" lang="en-IN" altLang="en-US"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8" name="Picture 7">
            <a:extLst>
              <a:ext uri="{FF2B5EF4-FFF2-40B4-BE49-F238E27FC236}">
                <a16:creationId xmlns:a16="http://schemas.microsoft.com/office/drawing/2014/main" id="{A14D2BDF-9295-7CD1-9343-017DFCCAE233}"/>
              </a:ext>
            </a:extLst>
          </p:cNvPr>
          <p:cNvPicPr>
            <a:picLocks noChangeAspect="1"/>
          </p:cNvPicPr>
          <p:nvPr/>
        </p:nvPicPr>
        <p:blipFill>
          <a:blip r:embed="rId2"/>
          <a:stretch>
            <a:fillRect/>
          </a:stretch>
        </p:blipFill>
        <p:spPr>
          <a:xfrm>
            <a:off x="611560" y="1196752"/>
            <a:ext cx="5403048" cy="655377"/>
          </a:xfrm>
          <a:prstGeom prst="rect">
            <a:avLst/>
          </a:prstGeom>
        </p:spPr>
      </p:pic>
    </p:spTree>
    <p:extLst>
      <p:ext uri="{BB962C8B-B14F-4D97-AF65-F5344CB8AC3E}">
        <p14:creationId xmlns:p14="http://schemas.microsoft.com/office/powerpoint/2010/main" val="16995868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02F4F976-E6DD-82C5-F676-4E9CD9CB1448}"/>
              </a:ext>
            </a:extLst>
          </p:cNvPr>
          <p:cNvSpPr>
            <a:spLocks noGrp="1"/>
          </p:cNvSpPr>
          <p:nvPr>
            <p:ph type="title"/>
          </p:nvPr>
        </p:nvSpPr>
        <p:spPr/>
        <p:txBody>
          <a:bodyPr/>
          <a:lstStyle/>
          <a:p>
            <a:r>
              <a:rPr lang="en-IN" altLang="en-US"/>
              <a:t>Example </a:t>
            </a:r>
          </a:p>
        </p:txBody>
      </p:sp>
      <p:pic>
        <p:nvPicPr>
          <p:cNvPr id="4" name="Picture 3">
            <a:extLst>
              <a:ext uri="{FF2B5EF4-FFF2-40B4-BE49-F238E27FC236}">
                <a16:creationId xmlns:a16="http://schemas.microsoft.com/office/drawing/2014/main" id="{C5C5517D-3D20-95F8-47BA-0AECDC560E38}"/>
              </a:ext>
            </a:extLst>
          </p:cNvPr>
          <p:cNvPicPr>
            <a:picLocks noChangeAspect="1"/>
          </p:cNvPicPr>
          <p:nvPr/>
        </p:nvPicPr>
        <p:blipFill>
          <a:blip r:embed="rId2"/>
          <a:stretch>
            <a:fillRect/>
          </a:stretch>
        </p:blipFill>
        <p:spPr>
          <a:xfrm>
            <a:off x="539552" y="1628800"/>
            <a:ext cx="6811948" cy="2476182"/>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3" name="Rectangle 2">
            <a:extLst>
              <a:ext uri="{FF2B5EF4-FFF2-40B4-BE49-F238E27FC236}">
                <a16:creationId xmlns:a16="http://schemas.microsoft.com/office/drawing/2014/main" id="{BD3DCC4B-F29B-AC4D-CBCC-80522519AEE6}"/>
              </a:ext>
            </a:extLst>
          </p:cNvPr>
          <p:cNvSpPr>
            <a:spLocks noGrp="1" noChangeArrowheads="1"/>
          </p:cNvSpPr>
          <p:nvPr>
            <p:ph type="title"/>
          </p:nvPr>
        </p:nvSpPr>
        <p:spPr/>
        <p:txBody>
          <a:bodyPr/>
          <a:lstStyle/>
          <a:p>
            <a:pPr eaLnBrk="1" hangingPunct="1"/>
            <a:r>
              <a:rPr lang="en-US" altLang="en-US"/>
              <a:t>FP Arithmetic Hardware</a:t>
            </a:r>
            <a:endParaRPr lang="en-AU" altLang="en-US"/>
          </a:p>
        </p:txBody>
      </p:sp>
      <p:sp>
        <p:nvSpPr>
          <p:cNvPr id="76804" name="Rectangle 3">
            <a:extLst>
              <a:ext uri="{FF2B5EF4-FFF2-40B4-BE49-F238E27FC236}">
                <a16:creationId xmlns:a16="http://schemas.microsoft.com/office/drawing/2014/main" id="{5460641D-C648-50F5-DCD3-56F658BCA329}"/>
              </a:ext>
            </a:extLst>
          </p:cNvPr>
          <p:cNvSpPr>
            <a:spLocks noGrp="1" noChangeArrowheads="1"/>
          </p:cNvSpPr>
          <p:nvPr>
            <p:ph idx="1"/>
          </p:nvPr>
        </p:nvSpPr>
        <p:spPr/>
        <p:txBody>
          <a:bodyPr/>
          <a:lstStyle/>
          <a:p>
            <a:pPr eaLnBrk="1" hangingPunct="1">
              <a:lnSpc>
                <a:spcPct val="90000"/>
              </a:lnSpc>
            </a:pPr>
            <a:r>
              <a:rPr lang="en-US" altLang="en-US"/>
              <a:t>FP multiplier is of similar complexity to FP adder</a:t>
            </a:r>
          </a:p>
          <a:p>
            <a:pPr lvl="1" eaLnBrk="1" hangingPunct="1">
              <a:lnSpc>
                <a:spcPct val="90000"/>
              </a:lnSpc>
            </a:pPr>
            <a:r>
              <a:rPr lang="en-US" altLang="en-US"/>
              <a:t>But uses a multiplier for significands instead of an adder</a:t>
            </a:r>
          </a:p>
          <a:p>
            <a:pPr eaLnBrk="1" hangingPunct="1">
              <a:lnSpc>
                <a:spcPct val="90000"/>
              </a:lnSpc>
            </a:pPr>
            <a:r>
              <a:rPr lang="en-US" altLang="en-US"/>
              <a:t>FP arithmetic hardware usually does</a:t>
            </a:r>
          </a:p>
          <a:p>
            <a:pPr lvl="1" eaLnBrk="1" hangingPunct="1">
              <a:lnSpc>
                <a:spcPct val="90000"/>
              </a:lnSpc>
            </a:pPr>
            <a:r>
              <a:rPr lang="en-US" altLang="en-US"/>
              <a:t>Addition, subtraction, multiplication, division, reciprocal, square-root</a:t>
            </a:r>
          </a:p>
          <a:p>
            <a:pPr lvl="1" eaLnBrk="1" hangingPunct="1">
              <a:lnSpc>
                <a:spcPct val="90000"/>
              </a:lnSpc>
            </a:pPr>
            <a:r>
              <a:rPr lang="en-US" altLang="en-US"/>
              <a:t>FP </a:t>
            </a:r>
            <a:r>
              <a:rPr lang="en-US" altLang="en-US">
                <a:sym typeface="Symbol" panose="05050102010706020507" pitchFamily="18" charset="2"/>
              </a:rPr>
              <a:t> integer conversion</a:t>
            </a:r>
          </a:p>
          <a:p>
            <a:pPr eaLnBrk="1" hangingPunct="1">
              <a:lnSpc>
                <a:spcPct val="90000"/>
              </a:lnSpc>
            </a:pPr>
            <a:r>
              <a:rPr lang="en-US" altLang="en-US"/>
              <a:t>Operations usually takes several cycles</a:t>
            </a:r>
          </a:p>
          <a:p>
            <a:pPr lvl="1" eaLnBrk="1" hangingPunct="1">
              <a:lnSpc>
                <a:spcPct val="90000"/>
              </a:lnSpc>
            </a:pPr>
            <a:r>
              <a:rPr lang="en-US" altLang="en-US"/>
              <a:t>Can be pipelined</a:t>
            </a:r>
            <a:endParaRPr lang="en-AU"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5" name="Rectangle 4">
            <a:extLst>
              <a:ext uri="{FF2B5EF4-FFF2-40B4-BE49-F238E27FC236}">
                <a16:creationId xmlns:a16="http://schemas.microsoft.com/office/drawing/2014/main" id="{85FFD49A-DA75-58A2-2858-967D67499E96}"/>
              </a:ext>
            </a:extLst>
          </p:cNvPr>
          <p:cNvSpPr>
            <a:spLocks noGrp="1" noChangeArrowheads="1"/>
          </p:cNvSpPr>
          <p:nvPr>
            <p:ph type="title"/>
          </p:nvPr>
        </p:nvSpPr>
        <p:spPr/>
        <p:txBody>
          <a:bodyPr/>
          <a:lstStyle/>
          <a:p>
            <a:pPr eaLnBrk="1" hangingPunct="1"/>
            <a:r>
              <a:rPr lang="en-US" altLang="en-US"/>
              <a:t>FP Instructions in MIPS</a:t>
            </a:r>
            <a:endParaRPr lang="en-AU" altLang="en-US"/>
          </a:p>
        </p:txBody>
      </p:sp>
      <p:sp>
        <p:nvSpPr>
          <p:cNvPr id="79876" name="Rectangle 5">
            <a:extLst>
              <a:ext uri="{FF2B5EF4-FFF2-40B4-BE49-F238E27FC236}">
                <a16:creationId xmlns:a16="http://schemas.microsoft.com/office/drawing/2014/main" id="{AFD49102-30AD-4AB6-B67B-A48D23AD5B84}"/>
              </a:ext>
            </a:extLst>
          </p:cNvPr>
          <p:cNvSpPr>
            <a:spLocks noGrp="1" noChangeArrowheads="1"/>
          </p:cNvSpPr>
          <p:nvPr>
            <p:ph idx="1"/>
          </p:nvPr>
        </p:nvSpPr>
        <p:spPr/>
        <p:txBody>
          <a:bodyPr>
            <a:normAutofit/>
          </a:bodyPr>
          <a:lstStyle/>
          <a:p>
            <a:pPr eaLnBrk="1" hangingPunct="1">
              <a:lnSpc>
                <a:spcPct val="80000"/>
              </a:lnSpc>
              <a:defRPr/>
            </a:pPr>
            <a:r>
              <a:rPr lang="en-US" altLang="en-US" sz="2800" dirty="0"/>
              <a:t>FP hardware is coprocessor 1</a:t>
            </a:r>
          </a:p>
          <a:p>
            <a:pPr lvl="1" eaLnBrk="1" hangingPunct="1">
              <a:lnSpc>
                <a:spcPct val="80000"/>
              </a:lnSpc>
              <a:defRPr/>
            </a:pPr>
            <a:r>
              <a:rPr lang="en-US" altLang="en-US" sz="2400" dirty="0"/>
              <a:t>Adjunct processor that extends the ISA</a:t>
            </a:r>
          </a:p>
          <a:p>
            <a:pPr eaLnBrk="1" hangingPunct="1">
              <a:lnSpc>
                <a:spcPct val="80000"/>
              </a:lnSpc>
              <a:defRPr/>
            </a:pPr>
            <a:r>
              <a:rPr lang="en-US" altLang="en-US" sz="2800" dirty="0"/>
              <a:t>Separate FP registers</a:t>
            </a:r>
          </a:p>
          <a:p>
            <a:pPr lvl="1" eaLnBrk="1" hangingPunct="1">
              <a:lnSpc>
                <a:spcPct val="80000"/>
              </a:lnSpc>
              <a:defRPr/>
            </a:pPr>
            <a:r>
              <a:rPr lang="en-US" altLang="en-US" sz="2400" dirty="0"/>
              <a:t>32 single-precision: $f0, $f1, … $f31</a:t>
            </a:r>
          </a:p>
          <a:p>
            <a:pPr lvl="1" eaLnBrk="1" hangingPunct="1">
              <a:lnSpc>
                <a:spcPct val="80000"/>
              </a:lnSpc>
              <a:defRPr/>
            </a:pPr>
            <a:r>
              <a:rPr lang="en-US" altLang="en-US" sz="2400" dirty="0"/>
              <a:t>Paired for double-precision: $f0/$f1, $f2/$f3, …</a:t>
            </a:r>
          </a:p>
          <a:p>
            <a:pPr eaLnBrk="1" hangingPunct="1">
              <a:lnSpc>
                <a:spcPct val="80000"/>
              </a:lnSpc>
              <a:defRPr/>
            </a:pPr>
            <a:r>
              <a:rPr lang="en-US" altLang="en-US" sz="2800" dirty="0"/>
              <a:t>FP instructions operate only on FP registers</a:t>
            </a:r>
          </a:p>
          <a:p>
            <a:pPr marL="457200" lvl="1" indent="0" eaLnBrk="1" hangingPunct="1">
              <a:lnSpc>
                <a:spcPct val="80000"/>
              </a:lnSpc>
              <a:buFont typeface="Wingdings" panose="05000000000000000000" pitchFamily="2" charset="2"/>
              <a:buNone/>
              <a:defRPr/>
            </a:pPr>
            <a:endParaRPr lang="en-US" altLang="en-US" sz="2400" dirty="0"/>
          </a:p>
          <a:p>
            <a:pPr eaLnBrk="1" hangingPunct="1">
              <a:lnSpc>
                <a:spcPct val="80000"/>
              </a:lnSpc>
              <a:defRPr/>
            </a:pPr>
            <a:r>
              <a:rPr lang="en-US" altLang="en-US" sz="2800" dirty="0"/>
              <a:t>FP load and store instructions</a:t>
            </a:r>
          </a:p>
          <a:p>
            <a:pPr lvl="1" eaLnBrk="1" hangingPunct="1">
              <a:lnSpc>
                <a:spcPct val="80000"/>
              </a:lnSpc>
              <a:defRPr/>
            </a:pPr>
            <a:r>
              <a:rPr lang="en-US" altLang="en-US" sz="2400" dirty="0">
                <a:solidFill>
                  <a:schemeClr val="tx2"/>
                </a:solidFill>
                <a:latin typeface="Lucida Console" panose="020B0609040504020204" pitchFamily="49" charset="0"/>
              </a:rPr>
              <a:t>lwc1</a:t>
            </a:r>
            <a:r>
              <a:rPr lang="en-US" altLang="en-US" sz="2400" dirty="0">
                <a:solidFill>
                  <a:schemeClr val="tx2"/>
                </a:solidFill>
              </a:rPr>
              <a:t>, </a:t>
            </a:r>
            <a:r>
              <a:rPr lang="en-US" altLang="en-US" sz="2400" dirty="0">
                <a:solidFill>
                  <a:schemeClr val="tx2"/>
                </a:solidFill>
                <a:latin typeface="Lucida Console" panose="020B0609040504020204" pitchFamily="49" charset="0"/>
              </a:rPr>
              <a:t>ldc1</a:t>
            </a:r>
            <a:r>
              <a:rPr lang="en-US" altLang="en-US" sz="2400" dirty="0">
                <a:solidFill>
                  <a:schemeClr val="tx2"/>
                </a:solidFill>
              </a:rPr>
              <a:t>, </a:t>
            </a:r>
            <a:r>
              <a:rPr lang="en-US" altLang="en-US" sz="2400" dirty="0">
                <a:solidFill>
                  <a:schemeClr val="tx2"/>
                </a:solidFill>
                <a:latin typeface="Lucida Console" panose="020B0609040504020204" pitchFamily="49" charset="0"/>
              </a:rPr>
              <a:t>swc1</a:t>
            </a:r>
            <a:r>
              <a:rPr lang="en-US" altLang="en-US" sz="2400" dirty="0">
                <a:solidFill>
                  <a:schemeClr val="tx2"/>
                </a:solidFill>
              </a:rPr>
              <a:t>, </a:t>
            </a:r>
            <a:r>
              <a:rPr lang="en-US" altLang="en-US" sz="2400" dirty="0">
                <a:solidFill>
                  <a:schemeClr val="tx2"/>
                </a:solidFill>
                <a:latin typeface="Lucida Console" panose="020B0609040504020204" pitchFamily="49" charset="0"/>
              </a:rPr>
              <a:t>sdc1</a:t>
            </a:r>
          </a:p>
          <a:p>
            <a:pPr lvl="2" eaLnBrk="1" hangingPunct="1">
              <a:lnSpc>
                <a:spcPct val="80000"/>
              </a:lnSpc>
              <a:defRPr/>
            </a:pPr>
            <a:r>
              <a:rPr lang="en-US" altLang="en-US" sz="2000" dirty="0"/>
              <a:t>e.g., </a:t>
            </a:r>
            <a:r>
              <a:rPr lang="en-US" altLang="en-US" sz="2000" dirty="0">
                <a:latin typeface="Lucida Console" panose="020B0609040504020204" pitchFamily="49" charset="0"/>
              </a:rPr>
              <a:t>ldc1 $f8, 32($</a:t>
            </a:r>
            <a:r>
              <a:rPr lang="en-US" altLang="en-US" sz="2000" dirty="0" err="1">
                <a:latin typeface="Lucida Console" panose="020B0609040504020204" pitchFamily="49" charset="0"/>
              </a:rPr>
              <a:t>sp</a:t>
            </a:r>
            <a:r>
              <a:rPr lang="en-US" altLang="en-US" sz="2000" dirty="0">
                <a:latin typeface="Lucida Console" panose="020B0609040504020204" pitchFamily="49" charset="0"/>
              </a:rPr>
              <a:t>)</a:t>
            </a:r>
            <a:endParaRPr lang="en-AU" altLang="en-US" sz="2000" dirty="0">
              <a:latin typeface="Lucida Console" panose="020B0609040504020204" pitchFamily="49"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6739" name="Rectangle 4">
            <a:extLst>
              <a:ext uri="{FF2B5EF4-FFF2-40B4-BE49-F238E27FC236}">
                <a16:creationId xmlns:a16="http://schemas.microsoft.com/office/drawing/2014/main" id="{D7D8BAB8-9939-E334-4ED2-CBD9C60BD779}"/>
              </a:ext>
            </a:extLst>
          </p:cNvPr>
          <p:cNvSpPr>
            <a:spLocks noGrp="1" noChangeArrowheads="1"/>
          </p:cNvSpPr>
          <p:nvPr>
            <p:ph type="title"/>
          </p:nvPr>
        </p:nvSpPr>
        <p:spPr/>
        <p:txBody>
          <a:bodyPr/>
          <a:lstStyle/>
          <a:p>
            <a:pPr eaLnBrk="1" hangingPunct="1"/>
            <a:r>
              <a:rPr lang="en-US" altLang="en-US"/>
              <a:t>FP Instructions in MIPS</a:t>
            </a:r>
            <a:endParaRPr lang="en-AU" altLang="en-US"/>
          </a:p>
        </p:txBody>
      </p:sp>
      <p:sp>
        <p:nvSpPr>
          <p:cNvPr id="116740" name="Rectangle 5">
            <a:extLst>
              <a:ext uri="{FF2B5EF4-FFF2-40B4-BE49-F238E27FC236}">
                <a16:creationId xmlns:a16="http://schemas.microsoft.com/office/drawing/2014/main" id="{369718EC-E6D0-9292-5CAA-C185CEC1D1FA}"/>
              </a:ext>
            </a:extLst>
          </p:cNvPr>
          <p:cNvSpPr>
            <a:spLocks noGrp="1" noChangeArrowheads="1"/>
          </p:cNvSpPr>
          <p:nvPr>
            <p:ph idx="1"/>
          </p:nvPr>
        </p:nvSpPr>
        <p:spPr/>
        <p:txBody>
          <a:bodyPr>
            <a:normAutofit fontScale="92500" lnSpcReduction="10000"/>
          </a:bodyPr>
          <a:lstStyle/>
          <a:p>
            <a:pPr eaLnBrk="1" hangingPunct="1">
              <a:lnSpc>
                <a:spcPct val="80000"/>
              </a:lnSpc>
            </a:pPr>
            <a:r>
              <a:rPr lang="en-US" altLang="en-US" sz="2800"/>
              <a:t>Single-precision arithmetic</a:t>
            </a:r>
          </a:p>
          <a:p>
            <a:pPr lvl="1" eaLnBrk="1" hangingPunct="1">
              <a:lnSpc>
                <a:spcPct val="80000"/>
              </a:lnSpc>
            </a:pPr>
            <a:r>
              <a:rPr lang="en-US" altLang="en-US" sz="2400">
                <a:solidFill>
                  <a:schemeClr val="tx2"/>
                </a:solidFill>
                <a:latin typeface="Lucida Console" panose="020B0609040504020204" pitchFamily="49" charset="0"/>
              </a:rPr>
              <a:t>add.s</a:t>
            </a:r>
            <a:r>
              <a:rPr lang="en-US" altLang="en-US" sz="2400">
                <a:solidFill>
                  <a:schemeClr val="tx2"/>
                </a:solidFill>
              </a:rPr>
              <a:t>, </a:t>
            </a:r>
            <a:r>
              <a:rPr lang="en-US" altLang="en-US" sz="2400">
                <a:solidFill>
                  <a:schemeClr val="tx2"/>
                </a:solidFill>
                <a:latin typeface="Lucida Console" panose="020B0609040504020204" pitchFamily="49" charset="0"/>
              </a:rPr>
              <a:t>sub.s</a:t>
            </a:r>
            <a:r>
              <a:rPr lang="en-US" altLang="en-US" sz="2400">
                <a:solidFill>
                  <a:schemeClr val="tx2"/>
                </a:solidFill>
              </a:rPr>
              <a:t>, </a:t>
            </a:r>
            <a:r>
              <a:rPr lang="en-US" altLang="en-US" sz="2400">
                <a:solidFill>
                  <a:schemeClr val="tx2"/>
                </a:solidFill>
                <a:latin typeface="Lucida Console" panose="020B0609040504020204" pitchFamily="49" charset="0"/>
              </a:rPr>
              <a:t>mul.s</a:t>
            </a:r>
            <a:r>
              <a:rPr lang="en-US" altLang="en-US" sz="2400">
                <a:solidFill>
                  <a:schemeClr val="tx2"/>
                </a:solidFill>
              </a:rPr>
              <a:t>, div.s</a:t>
            </a:r>
          </a:p>
          <a:p>
            <a:pPr lvl="2" eaLnBrk="1" hangingPunct="1">
              <a:lnSpc>
                <a:spcPct val="80000"/>
              </a:lnSpc>
            </a:pPr>
            <a:r>
              <a:rPr lang="en-US" altLang="en-US" sz="2000"/>
              <a:t>e.g., </a:t>
            </a:r>
            <a:r>
              <a:rPr lang="en-US" altLang="en-US" sz="2000">
                <a:latin typeface="Lucida Console" panose="020B0609040504020204" pitchFamily="49" charset="0"/>
              </a:rPr>
              <a:t>add.s $f0, $f1, $f6</a:t>
            </a:r>
          </a:p>
          <a:p>
            <a:pPr eaLnBrk="1" hangingPunct="1">
              <a:lnSpc>
                <a:spcPct val="80000"/>
              </a:lnSpc>
            </a:pPr>
            <a:r>
              <a:rPr lang="en-US" altLang="en-US" sz="2800"/>
              <a:t>Double-precision arithmetic</a:t>
            </a:r>
          </a:p>
          <a:p>
            <a:pPr lvl="1" eaLnBrk="1" hangingPunct="1">
              <a:lnSpc>
                <a:spcPct val="80000"/>
              </a:lnSpc>
            </a:pPr>
            <a:r>
              <a:rPr lang="en-US" altLang="en-US" sz="2400">
                <a:solidFill>
                  <a:schemeClr val="tx2"/>
                </a:solidFill>
                <a:latin typeface="Lucida Console" panose="020B0609040504020204" pitchFamily="49" charset="0"/>
              </a:rPr>
              <a:t>add.d</a:t>
            </a:r>
            <a:r>
              <a:rPr lang="en-US" altLang="en-US" sz="2400">
                <a:solidFill>
                  <a:schemeClr val="tx2"/>
                </a:solidFill>
              </a:rPr>
              <a:t>, </a:t>
            </a:r>
            <a:r>
              <a:rPr lang="en-US" altLang="en-US" sz="2400">
                <a:solidFill>
                  <a:schemeClr val="tx2"/>
                </a:solidFill>
                <a:latin typeface="Lucida Console" panose="020B0609040504020204" pitchFamily="49" charset="0"/>
              </a:rPr>
              <a:t>sub.d</a:t>
            </a:r>
            <a:r>
              <a:rPr lang="en-US" altLang="en-US" sz="2400">
                <a:solidFill>
                  <a:schemeClr val="tx2"/>
                </a:solidFill>
              </a:rPr>
              <a:t>, </a:t>
            </a:r>
            <a:r>
              <a:rPr lang="en-US" altLang="en-US" sz="2400">
                <a:solidFill>
                  <a:schemeClr val="tx2"/>
                </a:solidFill>
                <a:latin typeface="Lucida Console" panose="020B0609040504020204" pitchFamily="49" charset="0"/>
              </a:rPr>
              <a:t>mul.d</a:t>
            </a:r>
            <a:r>
              <a:rPr lang="en-US" altLang="en-US" sz="2400">
                <a:solidFill>
                  <a:schemeClr val="tx2"/>
                </a:solidFill>
              </a:rPr>
              <a:t>, </a:t>
            </a:r>
            <a:r>
              <a:rPr lang="en-US" altLang="en-US" sz="2400">
                <a:solidFill>
                  <a:schemeClr val="tx2"/>
                </a:solidFill>
                <a:latin typeface="Lucida Console" panose="020B0609040504020204" pitchFamily="49" charset="0"/>
              </a:rPr>
              <a:t>div.d</a:t>
            </a:r>
          </a:p>
          <a:p>
            <a:pPr lvl="2" eaLnBrk="1" hangingPunct="1">
              <a:lnSpc>
                <a:spcPct val="80000"/>
              </a:lnSpc>
            </a:pPr>
            <a:r>
              <a:rPr lang="en-US" altLang="en-US" sz="2000"/>
              <a:t>e.g., </a:t>
            </a:r>
            <a:r>
              <a:rPr lang="en-US" altLang="en-US" sz="2000">
                <a:latin typeface="Lucida Console" panose="020B0609040504020204" pitchFamily="49" charset="0"/>
              </a:rPr>
              <a:t>mul.d $f4, $f4, $f6</a:t>
            </a:r>
          </a:p>
          <a:p>
            <a:pPr eaLnBrk="1" hangingPunct="1">
              <a:lnSpc>
                <a:spcPct val="80000"/>
              </a:lnSpc>
            </a:pPr>
            <a:r>
              <a:rPr lang="en-US" altLang="en-US" sz="2800"/>
              <a:t>Single- and double-precision comparison</a:t>
            </a:r>
          </a:p>
          <a:p>
            <a:pPr lvl="1" eaLnBrk="1" hangingPunct="1">
              <a:lnSpc>
                <a:spcPct val="80000"/>
              </a:lnSpc>
            </a:pPr>
            <a:r>
              <a:rPr lang="en-US" altLang="en-US" sz="2400">
                <a:solidFill>
                  <a:schemeClr val="tx2"/>
                </a:solidFill>
                <a:latin typeface="Lucida Console" panose="020B0609040504020204" pitchFamily="49" charset="0"/>
              </a:rPr>
              <a:t>c.</a:t>
            </a:r>
            <a:r>
              <a:rPr lang="en-US" altLang="en-US" sz="2400" i="1">
                <a:solidFill>
                  <a:schemeClr val="tx2"/>
                </a:solidFill>
                <a:latin typeface="Lucida Console" panose="020B0609040504020204" pitchFamily="49" charset="0"/>
              </a:rPr>
              <a:t>xx</a:t>
            </a:r>
            <a:r>
              <a:rPr lang="en-US" altLang="en-US" sz="2400">
                <a:solidFill>
                  <a:schemeClr val="tx2"/>
                </a:solidFill>
                <a:latin typeface="Lucida Console" panose="020B0609040504020204" pitchFamily="49" charset="0"/>
              </a:rPr>
              <a:t>.s</a:t>
            </a:r>
            <a:r>
              <a:rPr lang="en-US" altLang="en-US" sz="2400">
                <a:solidFill>
                  <a:schemeClr val="tx2"/>
                </a:solidFill>
              </a:rPr>
              <a:t>, </a:t>
            </a:r>
            <a:r>
              <a:rPr lang="en-US" altLang="en-US" sz="2400">
                <a:solidFill>
                  <a:schemeClr val="tx2"/>
                </a:solidFill>
                <a:latin typeface="Lucida Console" panose="020B0609040504020204" pitchFamily="49" charset="0"/>
              </a:rPr>
              <a:t>c.</a:t>
            </a:r>
            <a:r>
              <a:rPr lang="en-US" altLang="en-US" sz="2400" i="1">
                <a:solidFill>
                  <a:schemeClr val="tx2"/>
                </a:solidFill>
                <a:latin typeface="Lucida Console" panose="020B0609040504020204" pitchFamily="49" charset="0"/>
              </a:rPr>
              <a:t>xx</a:t>
            </a:r>
            <a:r>
              <a:rPr lang="en-US" altLang="en-US" sz="2400">
                <a:solidFill>
                  <a:schemeClr val="tx2"/>
                </a:solidFill>
                <a:latin typeface="Lucida Console" panose="020B0609040504020204" pitchFamily="49" charset="0"/>
              </a:rPr>
              <a:t>.d</a:t>
            </a:r>
            <a:r>
              <a:rPr lang="en-US" altLang="en-US" sz="2400">
                <a:solidFill>
                  <a:schemeClr val="tx2"/>
                </a:solidFill>
              </a:rPr>
              <a:t> (</a:t>
            </a:r>
            <a:r>
              <a:rPr lang="en-US" altLang="en-US" sz="2400" i="1">
                <a:solidFill>
                  <a:schemeClr val="tx2"/>
                </a:solidFill>
              </a:rPr>
              <a:t>xx</a:t>
            </a:r>
            <a:r>
              <a:rPr lang="en-US" altLang="en-US" sz="2400">
                <a:solidFill>
                  <a:schemeClr val="tx2"/>
                </a:solidFill>
              </a:rPr>
              <a:t> is </a:t>
            </a:r>
            <a:r>
              <a:rPr lang="en-US" altLang="en-US" sz="2400">
                <a:solidFill>
                  <a:schemeClr val="tx2"/>
                </a:solidFill>
                <a:latin typeface="Lucida Console" panose="020B0609040504020204" pitchFamily="49" charset="0"/>
              </a:rPr>
              <a:t>eq</a:t>
            </a:r>
            <a:r>
              <a:rPr lang="en-US" altLang="en-US" sz="2400">
                <a:solidFill>
                  <a:schemeClr val="tx2"/>
                </a:solidFill>
              </a:rPr>
              <a:t>, </a:t>
            </a:r>
            <a:r>
              <a:rPr lang="en-US" altLang="en-US" sz="2400">
                <a:solidFill>
                  <a:schemeClr val="tx2"/>
                </a:solidFill>
                <a:latin typeface="Lucida Console" panose="020B0609040504020204" pitchFamily="49" charset="0"/>
              </a:rPr>
              <a:t>lt</a:t>
            </a:r>
            <a:r>
              <a:rPr lang="en-US" altLang="en-US" sz="2400">
                <a:solidFill>
                  <a:schemeClr val="tx2"/>
                </a:solidFill>
              </a:rPr>
              <a:t>, </a:t>
            </a:r>
            <a:r>
              <a:rPr lang="en-US" altLang="en-US" sz="2400">
                <a:solidFill>
                  <a:schemeClr val="tx2"/>
                </a:solidFill>
                <a:latin typeface="Lucida Console" panose="020B0609040504020204" pitchFamily="49" charset="0"/>
              </a:rPr>
              <a:t>le</a:t>
            </a:r>
            <a:r>
              <a:rPr lang="en-US" altLang="en-US" sz="2400">
                <a:solidFill>
                  <a:schemeClr val="tx2"/>
                </a:solidFill>
              </a:rPr>
              <a:t>, …)</a:t>
            </a:r>
          </a:p>
          <a:p>
            <a:pPr lvl="1" eaLnBrk="1" hangingPunct="1">
              <a:lnSpc>
                <a:spcPct val="80000"/>
              </a:lnSpc>
            </a:pPr>
            <a:r>
              <a:rPr lang="en-US" altLang="en-US" sz="2400"/>
              <a:t>Sets or clears </a:t>
            </a:r>
            <a:r>
              <a:rPr lang="en-US" altLang="en-US" sz="2400">
                <a:solidFill>
                  <a:srgbClr val="C00000"/>
                </a:solidFill>
              </a:rPr>
              <a:t>FP condition-code </a:t>
            </a:r>
            <a:r>
              <a:rPr lang="en-US" altLang="en-US" sz="2400"/>
              <a:t>bit</a:t>
            </a:r>
          </a:p>
          <a:p>
            <a:pPr lvl="2" eaLnBrk="1" hangingPunct="1">
              <a:lnSpc>
                <a:spcPct val="80000"/>
              </a:lnSpc>
            </a:pPr>
            <a:r>
              <a:rPr lang="en-US" altLang="en-US" sz="2000"/>
              <a:t>e.g. </a:t>
            </a:r>
            <a:r>
              <a:rPr lang="en-US" altLang="en-US" sz="2000">
                <a:latin typeface="Lucida Console" panose="020B0609040504020204" pitchFamily="49" charset="0"/>
              </a:rPr>
              <a:t>c.lt.s $f3, $f4</a:t>
            </a:r>
          </a:p>
          <a:p>
            <a:pPr eaLnBrk="1" hangingPunct="1">
              <a:lnSpc>
                <a:spcPct val="80000"/>
              </a:lnSpc>
            </a:pPr>
            <a:r>
              <a:rPr lang="en-US" altLang="en-US" sz="2800"/>
              <a:t>Branch on FP condition code true or false</a:t>
            </a:r>
          </a:p>
          <a:p>
            <a:pPr lvl="1" eaLnBrk="1" hangingPunct="1">
              <a:lnSpc>
                <a:spcPct val="80000"/>
              </a:lnSpc>
            </a:pPr>
            <a:r>
              <a:rPr lang="en-US" altLang="en-US" sz="2400">
                <a:solidFill>
                  <a:schemeClr val="tx2"/>
                </a:solidFill>
                <a:latin typeface="Lucida Console" panose="020B0609040504020204" pitchFamily="49" charset="0"/>
              </a:rPr>
              <a:t>bc1t</a:t>
            </a:r>
            <a:r>
              <a:rPr lang="en-US" altLang="en-US" sz="2400">
                <a:solidFill>
                  <a:schemeClr val="tx2"/>
                </a:solidFill>
              </a:rPr>
              <a:t>, </a:t>
            </a:r>
            <a:r>
              <a:rPr lang="en-US" altLang="en-US" sz="2400">
                <a:solidFill>
                  <a:schemeClr val="tx2"/>
                </a:solidFill>
                <a:latin typeface="Lucida Console" panose="020B0609040504020204" pitchFamily="49" charset="0"/>
              </a:rPr>
              <a:t>bc1f</a:t>
            </a:r>
          </a:p>
          <a:p>
            <a:pPr lvl="2" eaLnBrk="1" hangingPunct="1">
              <a:lnSpc>
                <a:spcPct val="80000"/>
              </a:lnSpc>
            </a:pPr>
            <a:r>
              <a:rPr lang="en-US" altLang="en-US" sz="2000"/>
              <a:t>e.g., </a:t>
            </a:r>
            <a:r>
              <a:rPr lang="en-US" altLang="en-US" sz="2000">
                <a:latin typeface="Lucida Console" panose="020B0609040504020204" pitchFamily="49" charset="0"/>
              </a:rPr>
              <a:t>bc1t TargetLabel</a:t>
            </a:r>
            <a:endParaRPr lang="en-AU" altLang="en-US" sz="2000">
              <a:latin typeface="Lucida Console" panose="020B0609040504020204" pitchFamily="49"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4AC15D42-5078-EAB6-187B-C9DF0DC65F75}"/>
              </a:ext>
            </a:extLst>
          </p:cNvPr>
          <p:cNvSpPr>
            <a:spLocks noGrp="1"/>
          </p:cNvSpPr>
          <p:nvPr>
            <p:ph type="title"/>
          </p:nvPr>
        </p:nvSpPr>
        <p:spPr>
          <a:xfrm>
            <a:off x="628650" y="365127"/>
            <a:ext cx="7886700" cy="687610"/>
          </a:xfrm>
        </p:spPr>
        <p:txBody>
          <a:bodyPr/>
          <a:lstStyle/>
          <a:p>
            <a:r>
              <a:rPr lang="en-US" altLang="en-US" dirty="0"/>
              <a:t>FP Instructions in MIPS</a:t>
            </a:r>
            <a:endParaRPr lang="en-IN" altLang="en-US" dirty="0"/>
          </a:p>
        </p:txBody>
      </p:sp>
      <p:pic>
        <p:nvPicPr>
          <p:cNvPr id="81923" name="Content Placeholder 4">
            <a:extLst>
              <a:ext uri="{FF2B5EF4-FFF2-40B4-BE49-F238E27FC236}">
                <a16:creationId xmlns:a16="http://schemas.microsoft.com/office/drawing/2014/main" id="{49B59684-5A84-63A9-9EA9-3B0A6A80417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23850" y="1052513"/>
            <a:ext cx="8631238" cy="5184775"/>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5" name="Rectangle 2">
            <a:extLst>
              <a:ext uri="{FF2B5EF4-FFF2-40B4-BE49-F238E27FC236}">
                <a16:creationId xmlns:a16="http://schemas.microsoft.com/office/drawing/2014/main" id="{09B18C08-7D60-2B5D-7744-F7AE385853D4}"/>
              </a:ext>
            </a:extLst>
          </p:cNvPr>
          <p:cNvSpPr>
            <a:spLocks noGrp="1" noChangeArrowheads="1"/>
          </p:cNvSpPr>
          <p:nvPr>
            <p:ph type="title"/>
          </p:nvPr>
        </p:nvSpPr>
        <p:spPr>
          <a:xfrm>
            <a:off x="628650" y="365127"/>
            <a:ext cx="7886700" cy="759618"/>
          </a:xfrm>
        </p:spPr>
        <p:txBody>
          <a:bodyPr/>
          <a:lstStyle/>
          <a:p>
            <a:pPr eaLnBrk="1" hangingPunct="1"/>
            <a:r>
              <a:rPr lang="en-US" altLang="en-US" sz="4000" dirty="0"/>
              <a:t>Who Cares About FP Accuracy?</a:t>
            </a:r>
            <a:endParaRPr lang="en-AU" altLang="en-US" sz="4000" dirty="0"/>
          </a:p>
        </p:txBody>
      </p:sp>
      <p:sp>
        <p:nvSpPr>
          <p:cNvPr id="84996" name="Rectangle 3">
            <a:extLst>
              <a:ext uri="{FF2B5EF4-FFF2-40B4-BE49-F238E27FC236}">
                <a16:creationId xmlns:a16="http://schemas.microsoft.com/office/drawing/2014/main" id="{C00885C8-2DA7-A8ED-86F7-527AF0A997D2}"/>
              </a:ext>
            </a:extLst>
          </p:cNvPr>
          <p:cNvSpPr>
            <a:spLocks noGrp="1" noChangeArrowheads="1"/>
          </p:cNvSpPr>
          <p:nvPr>
            <p:ph idx="1"/>
          </p:nvPr>
        </p:nvSpPr>
        <p:spPr>
          <a:xfrm>
            <a:off x="673100" y="1125538"/>
            <a:ext cx="8270875" cy="5111750"/>
          </a:xfrm>
        </p:spPr>
        <p:txBody>
          <a:bodyPr>
            <a:normAutofit/>
          </a:bodyPr>
          <a:lstStyle/>
          <a:p>
            <a:pPr eaLnBrk="1" hangingPunct="1"/>
            <a:r>
              <a:rPr lang="en-US" altLang="en-US" sz="2800" dirty="0"/>
              <a:t>Important for scientific code</a:t>
            </a:r>
          </a:p>
          <a:p>
            <a:pPr lvl="1" eaLnBrk="1" hangingPunct="1"/>
            <a:r>
              <a:rPr lang="en-US" altLang="en-US" sz="2400" dirty="0"/>
              <a:t>But for everyday consumer use?</a:t>
            </a:r>
          </a:p>
          <a:p>
            <a:pPr lvl="2" eaLnBrk="1" hangingPunct="1"/>
            <a:r>
              <a:rPr lang="en-US" altLang="en-US" sz="1800" dirty="0"/>
              <a:t>“My bank balance is out by 0.0002p!” </a:t>
            </a:r>
            <a:r>
              <a:rPr lang="en-US" altLang="en-US" sz="1800" dirty="0">
                <a:sym typeface="Wingdings" panose="05000000000000000000" pitchFamily="2" charset="2"/>
              </a:rPr>
              <a:t></a:t>
            </a:r>
          </a:p>
          <a:p>
            <a:pPr eaLnBrk="1" hangingPunct="1"/>
            <a:r>
              <a:rPr lang="en-US" altLang="en-US" sz="2800" dirty="0"/>
              <a:t>The Intel Pentium FDIV bug</a:t>
            </a:r>
          </a:p>
          <a:p>
            <a:pPr lvl="1" eaLnBrk="1" hangingPunct="1"/>
            <a:r>
              <a:rPr lang="en-US" altLang="en-US" sz="2400" dirty="0"/>
              <a:t>The market expects accuracy</a:t>
            </a:r>
          </a:p>
          <a:p>
            <a:pPr lvl="1" eaLnBrk="1" hangingPunct="1"/>
            <a:r>
              <a:rPr lang="en-US" altLang="en-US" sz="2400" dirty="0"/>
              <a:t>Discovered by Prof. Thomas R. Nicely</a:t>
            </a:r>
          </a:p>
          <a:p>
            <a:pPr lvl="1" eaLnBrk="1" hangingPunct="1"/>
            <a:r>
              <a:rPr lang="en-US" altLang="en-US" sz="2400" dirty="0"/>
              <a:t>Intel: “The common user would experience it  once in 27 years”</a:t>
            </a:r>
          </a:p>
          <a:p>
            <a:pPr lvl="1" eaLnBrk="1" hangingPunct="1"/>
            <a:r>
              <a:rPr lang="en-US" altLang="en-US" sz="2400" dirty="0"/>
              <a:t>IBM: “Bug occurs once in 24 days”</a:t>
            </a:r>
          </a:p>
          <a:p>
            <a:pPr lvl="1" eaLnBrk="1" hangingPunct="1"/>
            <a:r>
              <a:rPr lang="en-US" altLang="en-US" sz="2400" dirty="0"/>
              <a:t>Intel apologized and made replacements on request</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C02C816F-ECAB-F81B-36A5-F8BD57A4F6FE}"/>
              </a:ext>
            </a:extLst>
          </p:cNvPr>
          <p:cNvSpPr>
            <a:spLocks noGrp="1"/>
          </p:cNvSpPr>
          <p:nvPr>
            <p:ph type="title"/>
          </p:nvPr>
        </p:nvSpPr>
        <p:spPr/>
        <p:txBody>
          <a:bodyPr/>
          <a:lstStyle/>
          <a:p>
            <a:r>
              <a:rPr lang="en-US" altLang="en-US"/>
              <a:t>Intel Pentium FDIV Bug </a:t>
            </a:r>
            <a:endParaRPr lang="en-IN" altLang="en-US"/>
          </a:p>
        </p:txBody>
      </p:sp>
      <p:pic>
        <p:nvPicPr>
          <p:cNvPr id="87043" name="Content Placeholder 4">
            <a:extLst>
              <a:ext uri="{FF2B5EF4-FFF2-40B4-BE49-F238E27FC236}">
                <a16:creationId xmlns:a16="http://schemas.microsoft.com/office/drawing/2014/main" id="{BF3D2EF6-61A7-DD56-A7DE-93B79391BA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00113" y="1341438"/>
            <a:ext cx="5959475" cy="1223962"/>
          </a:xfrm>
        </p:spPr>
      </p:pic>
      <p:pic>
        <p:nvPicPr>
          <p:cNvPr id="87045" name="Picture 5">
            <a:extLst>
              <a:ext uri="{FF2B5EF4-FFF2-40B4-BE49-F238E27FC236}">
                <a16:creationId xmlns:a16="http://schemas.microsoft.com/office/drawing/2014/main" id="{B7A7E80F-9F70-B825-F69F-B97CAFBFF9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879725"/>
            <a:ext cx="6704013"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6" name="Rectangle 6">
            <a:extLst>
              <a:ext uri="{FF2B5EF4-FFF2-40B4-BE49-F238E27FC236}">
                <a16:creationId xmlns:a16="http://schemas.microsoft.com/office/drawing/2014/main" id="{64602767-4DFC-1AB3-61FE-F1DDA10A3E93}"/>
              </a:ext>
            </a:extLst>
          </p:cNvPr>
          <p:cNvSpPr>
            <a:spLocks noChangeArrowheads="1"/>
          </p:cNvSpPr>
          <p:nvPr/>
        </p:nvSpPr>
        <p:spPr bwMode="auto">
          <a:xfrm>
            <a:off x="539750" y="3797300"/>
            <a:ext cx="7920038"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742950" marR="0" lvl="1" indent="-28575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altLang="en-US" sz="2200" b="0" i="0" u="none" strike="noStrike" kern="1200" cap="none" spc="0" normalizeH="0" baseline="0" noProof="0">
                <a:ln>
                  <a:noFill/>
                </a:ln>
                <a:solidFill>
                  <a:prstClr val="black"/>
                </a:solidFill>
                <a:effectLst/>
                <a:uLnTx/>
                <a:uFillTx/>
                <a:latin typeface="Arial" panose="020B0604020202020204" pitchFamily="34" charset="0"/>
                <a:ea typeface="+mn-ea"/>
                <a:cs typeface="+mn-cs"/>
              </a:rPr>
              <a:t>Can be checked using Windows Calculator of MS Excel in Windows 95/98 in a computer with the Pentium line of processors</a:t>
            </a:r>
            <a:endParaRPr kumimoji="0" lang="en-IN" altLang="en-US" sz="2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1" name="Rectangle 2">
            <a:extLst>
              <a:ext uri="{FF2B5EF4-FFF2-40B4-BE49-F238E27FC236}">
                <a16:creationId xmlns:a16="http://schemas.microsoft.com/office/drawing/2014/main" id="{EE1BCF7E-4C15-9AEC-F2B9-C0B610317A65}"/>
              </a:ext>
            </a:extLst>
          </p:cNvPr>
          <p:cNvSpPr>
            <a:spLocks noGrp="1" noChangeArrowheads="1"/>
          </p:cNvSpPr>
          <p:nvPr>
            <p:ph type="title"/>
          </p:nvPr>
        </p:nvSpPr>
        <p:spPr/>
        <p:txBody>
          <a:bodyPr/>
          <a:lstStyle/>
          <a:p>
            <a:pPr eaLnBrk="1" hangingPunct="1"/>
            <a:r>
              <a:rPr lang="en-US" altLang="en-US"/>
              <a:t>Accurate Arithmetic</a:t>
            </a:r>
            <a:endParaRPr lang="en-AU" altLang="en-US"/>
          </a:p>
        </p:txBody>
      </p:sp>
      <p:sp>
        <p:nvSpPr>
          <p:cNvPr id="99332" name="Rectangle 3">
            <a:extLst>
              <a:ext uri="{FF2B5EF4-FFF2-40B4-BE49-F238E27FC236}">
                <a16:creationId xmlns:a16="http://schemas.microsoft.com/office/drawing/2014/main" id="{9C60FA61-770A-8C1B-E2FB-021A1A8D7293}"/>
              </a:ext>
            </a:extLst>
          </p:cNvPr>
          <p:cNvSpPr>
            <a:spLocks noGrp="1" noChangeArrowheads="1"/>
          </p:cNvSpPr>
          <p:nvPr>
            <p:ph idx="1"/>
          </p:nvPr>
        </p:nvSpPr>
        <p:spPr/>
        <p:txBody>
          <a:bodyPr>
            <a:normAutofit/>
          </a:bodyPr>
          <a:lstStyle/>
          <a:p>
            <a:pPr eaLnBrk="1" hangingPunct="1">
              <a:lnSpc>
                <a:spcPct val="90000"/>
              </a:lnSpc>
            </a:pPr>
            <a:r>
              <a:rPr lang="en-US" altLang="en-US" sz="2800"/>
              <a:t>IEEE Std 754 specifies additional rounding control</a:t>
            </a:r>
          </a:p>
          <a:p>
            <a:pPr lvl="1" eaLnBrk="1" hangingPunct="1">
              <a:lnSpc>
                <a:spcPct val="90000"/>
              </a:lnSpc>
            </a:pPr>
            <a:r>
              <a:rPr lang="en-US" altLang="en-US" sz="2400"/>
              <a:t>Extra bits of precision (guard, round, sticky)</a:t>
            </a:r>
          </a:p>
          <a:p>
            <a:pPr lvl="1" eaLnBrk="1" hangingPunct="1">
              <a:lnSpc>
                <a:spcPct val="90000"/>
              </a:lnSpc>
            </a:pPr>
            <a:r>
              <a:rPr lang="en-US" altLang="en-US" sz="2400"/>
              <a:t>Choice of rounding modes</a:t>
            </a:r>
          </a:p>
          <a:p>
            <a:pPr lvl="1" eaLnBrk="1" hangingPunct="1">
              <a:lnSpc>
                <a:spcPct val="90000"/>
              </a:lnSpc>
            </a:pPr>
            <a:r>
              <a:rPr lang="en-US" altLang="en-US" sz="2400"/>
              <a:t>Allows programmer to fine-tune numerical behavior of a computation</a:t>
            </a:r>
          </a:p>
          <a:p>
            <a:pPr eaLnBrk="1" hangingPunct="1">
              <a:lnSpc>
                <a:spcPct val="90000"/>
              </a:lnSpc>
            </a:pPr>
            <a:r>
              <a:rPr lang="en-US" altLang="en-US" sz="2800"/>
              <a:t>Not all FP units implement all options</a:t>
            </a:r>
          </a:p>
          <a:p>
            <a:pPr lvl="1" eaLnBrk="1" hangingPunct="1">
              <a:lnSpc>
                <a:spcPct val="90000"/>
              </a:lnSpc>
            </a:pPr>
            <a:r>
              <a:rPr lang="en-US" altLang="en-US" sz="2400"/>
              <a:t>Most programming languages and FP libraries just use defaults</a:t>
            </a:r>
          </a:p>
          <a:p>
            <a:pPr eaLnBrk="1" hangingPunct="1">
              <a:lnSpc>
                <a:spcPct val="90000"/>
              </a:lnSpc>
            </a:pPr>
            <a:r>
              <a:rPr lang="en-US" altLang="en-US" sz="2800"/>
              <a:t>Trade-off between hardware complexity, performance, and market requirements</a:t>
            </a:r>
            <a:endParaRPr lang="en-AU" altLang="en-US" sz="280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E4F8E182-CE02-E7D8-1C68-C4D6FC83105E}"/>
              </a:ext>
            </a:extLst>
          </p:cNvPr>
          <p:cNvSpPr>
            <a:spLocks noGrp="1"/>
          </p:cNvSpPr>
          <p:nvPr>
            <p:ph type="title"/>
          </p:nvPr>
        </p:nvSpPr>
        <p:spPr/>
        <p:txBody>
          <a:bodyPr>
            <a:normAutofit/>
          </a:bodyPr>
          <a:lstStyle/>
          <a:p>
            <a:r>
              <a:rPr lang="en-US" altLang="en-US" sz="3600" dirty="0" err="1"/>
              <a:t>Subword</a:t>
            </a:r>
            <a:r>
              <a:rPr lang="en-US" altLang="en-US" sz="3600" dirty="0"/>
              <a:t> </a:t>
            </a:r>
            <a:r>
              <a:rPr lang="en-US" altLang="en-US" sz="3600" dirty="0" err="1"/>
              <a:t>Parallellism</a:t>
            </a:r>
            <a:endParaRPr lang="en-US" altLang="en-US" sz="3600" dirty="0"/>
          </a:p>
        </p:txBody>
      </p:sp>
      <p:sp>
        <p:nvSpPr>
          <p:cNvPr id="101379" name="Content Placeholder 2">
            <a:extLst>
              <a:ext uri="{FF2B5EF4-FFF2-40B4-BE49-F238E27FC236}">
                <a16:creationId xmlns:a16="http://schemas.microsoft.com/office/drawing/2014/main" id="{3B52EEF2-2563-C81E-2F0B-93FE00AEC9F1}"/>
              </a:ext>
            </a:extLst>
          </p:cNvPr>
          <p:cNvSpPr>
            <a:spLocks noGrp="1"/>
          </p:cNvSpPr>
          <p:nvPr>
            <p:ph idx="1"/>
          </p:nvPr>
        </p:nvSpPr>
        <p:spPr/>
        <p:txBody>
          <a:bodyPr>
            <a:normAutofit/>
          </a:bodyPr>
          <a:lstStyle/>
          <a:p>
            <a:r>
              <a:rPr lang="en-US" altLang="en-US" sz="2800" dirty="0"/>
              <a:t>Graphics and audio applications can take advantage of performing simultaneous operations on short vectors</a:t>
            </a:r>
          </a:p>
          <a:p>
            <a:pPr lvl="1"/>
            <a:r>
              <a:rPr lang="en-US" altLang="en-US" sz="2400" dirty="0"/>
              <a:t>Example:  128-bit adder:</a:t>
            </a:r>
          </a:p>
          <a:p>
            <a:pPr lvl="2"/>
            <a:r>
              <a:rPr lang="en-US" altLang="en-US" sz="1800" dirty="0"/>
              <a:t>Sixteen 8-bit adds</a:t>
            </a:r>
          </a:p>
          <a:p>
            <a:pPr lvl="2"/>
            <a:r>
              <a:rPr lang="en-US" altLang="en-US" sz="1800" dirty="0"/>
              <a:t>Eight 16-bit adds</a:t>
            </a:r>
          </a:p>
          <a:p>
            <a:pPr lvl="2"/>
            <a:r>
              <a:rPr lang="en-US" altLang="en-US" sz="1800" dirty="0"/>
              <a:t>Four 32-bit adds</a:t>
            </a:r>
          </a:p>
          <a:p>
            <a:r>
              <a:rPr lang="en-US" altLang="en-US" sz="2800" dirty="0"/>
              <a:t>Also called data-level parallelism, vector parallelism, or Single Instruction, Multiple Data (SIMD)</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d4e">
  <a:themeElements>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sz="1600" b="0" i="0" u="none" strike="noStrike" cap="none" normalizeH="0" baseline="0" smtClean="0">
            <a:ln>
              <a:noFill/>
            </a:ln>
            <a:solidFill>
              <a:schemeClr val="tx1"/>
            </a:solidFill>
            <a:effectLst/>
            <a:latin typeface="Arial" charset="0"/>
          </a:defRPr>
        </a:defPPr>
      </a:lstStyle>
    </a:lnDef>
  </a:objectDefaults>
  <a:extraClrSchemeLst>
    <a:extraClrScheme>
      <a:clrScheme name="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8556</Words>
  <Application>Microsoft Office PowerPoint</Application>
  <PresentationFormat>On-screen Show (4:3)</PresentationFormat>
  <Paragraphs>1366</Paragraphs>
  <Slides>129</Slides>
  <Notes>100</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129</vt:i4>
      </vt:variant>
    </vt:vector>
  </HeadingPairs>
  <TitlesOfParts>
    <vt:vector size="149" baseType="lpstr">
      <vt:lpstr>Andale Mono</vt:lpstr>
      <vt:lpstr>Arial</vt:lpstr>
      <vt:lpstr>Arial Black</vt:lpstr>
      <vt:lpstr>Calibri</vt:lpstr>
      <vt:lpstr>Calibri Light</vt:lpstr>
      <vt:lpstr>Corbel</vt:lpstr>
      <vt:lpstr>Courier</vt:lpstr>
      <vt:lpstr>Courier New</vt:lpstr>
      <vt:lpstr>GothamSSm</vt:lpstr>
      <vt:lpstr>Helvetica</vt:lpstr>
      <vt:lpstr>Lucida Console</vt:lpstr>
      <vt:lpstr>Tahoma</vt:lpstr>
      <vt:lpstr>Times New Roman</vt:lpstr>
      <vt:lpstr>urw-din</vt:lpstr>
      <vt:lpstr>Wingdings</vt:lpstr>
      <vt:lpstr>Default Design</vt:lpstr>
      <vt:lpstr>Office Theme</vt:lpstr>
      <vt:lpstr>cod4e</vt:lpstr>
      <vt:lpstr>1_Office Theme</vt:lpstr>
      <vt:lpstr>Equation</vt:lpstr>
      <vt:lpstr>MIPS Arithmetic</vt:lpstr>
      <vt:lpstr>Assembly Variables: Registers</vt:lpstr>
      <vt:lpstr>MIPS Registers</vt:lpstr>
      <vt:lpstr>MIPS Arithmetic with Registers</vt:lpstr>
      <vt:lpstr>MIPS Instructions</vt:lpstr>
      <vt:lpstr>Addition/Subtraction Example</vt:lpstr>
      <vt:lpstr>Constant or Immediate Operands</vt:lpstr>
      <vt:lpstr>Constant or Immediate Operands</vt:lpstr>
      <vt:lpstr>Register Zero</vt:lpstr>
      <vt:lpstr>Memory Organization</vt:lpstr>
      <vt:lpstr>Memory Organization</vt:lpstr>
      <vt:lpstr>Specify Memory Addresses</vt:lpstr>
      <vt:lpstr>Data Transfer Instructions</vt:lpstr>
      <vt:lpstr>Load Word Example</vt:lpstr>
      <vt:lpstr>Store Instruction</vt:lpstr>
      <vt:lpstr>Example</vt:lpstr>
      <vt:lpstr>Pointers vs. Values</vt:lpstr>
      <vt:lpstr> Loading &amp; Storing Bytes</vt:lpstr>
      <vt:lpstr>C Decisions: if Statements</vt:lpstr>
      <vt:lpstr>MIPS Decision Instructions</vt:lpstr>
      <vt:lpstr>MIPS Goto Instruction</vt:lpstr>
      <vt:lpstr>Compiling C if into MIPS</vt:lpstr>
      <vt:lpstr>Loops in C/Assembly (1/3)</vt:lpstr>
      <vt:lpstr>Loops in C/Assembly (2/3)</vt:lpstr>
      <vt:lpstr>Loops in C/Assembly (3/3)</vt:lpstr>
      <vt:lpstr>Inequalities in MIPS (1/3)</vt:lpstr>
      <vt:lpstr>Inequalities in MIPS (2/3)</vt:lpstr>
      <vt:lpstr>Immediates in Inequalities</vt:lpstr>
      <vt:lpstr>Bitwise Operations</vt:lpstr>
      <vt:lpstr>Logical Operators</vt:lpstr>
      <vt:lpstr>Uses for Logical Operators (1/3)</vt:lpstr>
      <vt:lpstr>Uses for Logical Operators (2/3)</vt:lpstr>
      <vt:lpstr>Uses for Logical Operators (3/3)</vt:lpstr>
      <vt:lpstr>Shift</vt:lpstr>
      <vt:lpstr>Logical Shift Instructions</vt:lpstr>
      <vt:lpstr>Stored Program Concept</vt:lpstr>
      <vt:lpstr>Instruction Representation</vt:lpstr>
      <vt:lpstr>Instruction Formats</vt:lpstr>
      <vt:lpstr>R-Format Instructions (1/4)</vt:lpstr>
      <vt:lpstr>R-Format Instructions (2/4)</vt:lpstr>
      <vt:lpstr>R-Format Instructions (3/4)</vt:lpstr>
      <vt:lpstr>R-Format Instructions (4/4)</vt:lpstr>
      <vt:lpstr>R-Format Example</vt:lpstr>
      <vt:lpstr>I-Format Instructions (1/4)</vt:lpstr>
      <vt:lpstr>I-Format Instructions (2/4)</vt:lpstr>
      <vt:lpstr>I-Format Instructions (3/4)</vt:lpstr>
      <vt:lpstr>I-Format Instructions (4/4)</vt:lpstr>
      <vt:lpstr>I-Format Example</vt:lpstr>
      <vt:lpstr>Large Immediates</vt:lpstr>
      <vt:lpstr>Large Immediates</vt:lpstr>
      <vt:lpstr>Immediates in Conditional Branches</vt:lpstr>
      <vt:lpstr>PC-Relative Addressing</vt:lpstr>
      <vt:lpstr>PC-Relative Addressing</vt:lpstr>
      <vt:lpstr>Branch Address Calculation</vt:lpstr>
      <vt:lpstr>J-Format Instructions</vt:lpstr>
      <vt:lpstr>J-Format Addressing</vt:lpstr>
      <vt:lpstr>J-Format Addressing</vt:lpstr>
      <vt:lpstr>Arithmetic Logic Unit</vt:lpstr>
      <vt:lpstr>PowerPoint Presentation</vt:lpstr>
      <vt:lpstr>Arithmetic for Computers</vt:lpstr>
      <vt:lpstr>Possible Representations</vt:lpstr>
      <vt:lpstr>MIPS: 32-bit signed integers</vt:lpstr>
      <vt:lpstr>Addition and Subtraction</vt:lpstr>
      <vt:lpstr>Add and Subtract</vt:lpstr>
      <vt:lpstr>Overflow with Unsigned</vt:lpstr>
      <vt:lpstr>Dealing with Overflow</vt:lpstr>
      <vt:lpstr>Multiplication</vt:lpstr>
      <vt:lpstr>Multiplication Hardware</vt:lpstr>
      <vt:lpstr>Example : 2 x 3</vt:lpstr>
      <vt:lpstr>Optimized Multiplier</vt:lpstr>
      <vt:lpstr>Faster Multiplier</vt:lpstr>
      <vt:lpstr>MIPS Multiplication</vt:lpstr>
      <vt:lpstr>Division</vt:lpstr>
      <vt:lpstr>Division</vt:lpstr>
      <vt:lpstr>Division: 7 by 2</vt:lpstr>
      <vt:lpstr>Division Hardware</vt:lpstr>
      <vt:lpstr>Optimized Divider</vt:lpstr>
      <vt:lpstr>MIPS Division</vt:lpstr>
      <vt:lpstr>Floating Point</vt:lpstr>
      <vt:lpstr>Floating Point Standard</vt:lpstr>
      <vt:lpstr>Floating Point</vt:lpstr>
      <vt:lpstr>IEEE Floating-Point Format</vt:lpstr>
      <vt:lpstr>IEEE 754 format</vt:lpstr>
      <vt:lpstr>Single-Precision Range</vt:lpstr>
      <vt:lpstr>Double-Precision Range</vt:lpstr>
      <vt:lpstr>Zero, Infinity and NaN</vt:lpstr>
      <vt:lpstr>Denormalized Numbers </vt:lpstr>
      <vt:lpstr>IEEE 754 Encoding Summary</vt:lpstr>
      <vt:lpstr>Floating Point Example</vt:lpstr>
      <vt:lpstr>PowerPoint Presentation</vt:lpstr>
      <vt:lpstr>Example </vt:lpstr>
      <vt:lpstr>FP Arithmetic Hardware</vt:lpstr>
      <vt:lpstr>FP Instructions in MIPS</vt:lpstr>
      <vt:lpstr>FP Instructions in MIPS</vt:lpstr>
      <vt:lpstr>FP Instructions in MIPS</vt:lpstr>
      <vt:lpstr>Who Cares About FP Accuracy?</vt:lpstr>
      <vt:lpstr>Intel Pentium FDIV Bug </vt:lpstr>
      <vt:lpstr>Accurate Arithmetic</vt:lpstr>
      <vt:lpstr>Subword Parallellism</vt:lpstr>
      <vt:lpstr>x86 FP Architecture</vt:lpstr>
      <vt:lpstr>Streaming SIMD Extension 2 (SSE2)</vt:lpstr>
      <vt:lpstr>Concluding Remarks</vt:lpstr>
      <vt:lpstr>Building a Datapath</vt:lpstr>
      <vt:lpstr>Instruction Fetch</vt:lpstr>
      <vt:lpstr>R-Format Instructions</vt:lpstr>
      <vt:lpstr>Load/Store Instructions</vt:lpstr>
      <vt:lpstr>Branch Instructions</vt:lpstr>
      <vt:lpstr>Branch Instructions</vt:lpstr>
      <vt:lpstr>Composing the Elements</vt:lpstr>
      <vt:lpstr>R-Type/Load/Store Datapath</vt:lpstr>
      <vt:lpstr>Full Datapath</vt:lpstr>
      <vt:lpstr>ALU Control</vt:lpstr>
      <vt:lpstr>ALU Control</vt:lpstr>
      <vt:lpstr>The Main Control Unit</vt:lpstr>
      <vt:lpstr>Datapath With Control</vt:lpstr>
      <vt:lpstr>R-Type Instruction</vt:lpstr>
      <vt:lpstr>Load Instruction</vt:lpstr>
      <vt:lpstr>Branch-on-Equal Instruction</vt:lpstr>
      <vt:lpstr>Implementing Jumps</vt:lpstr>
      <vt:lpstr>Datapath With Jumps Added</vt:lpstr>
      <vt:lpstr>Performance Issues</vt:lpstr>
      <vt:lpstr>Pipelining</vt:lpstr>
      <vt:lpstr>Pipelining</vt:lpstr>
      <vt:lpstr>Pipelined vs Non-Pipelined</vt:lpstr>
      <vt:lpstr>Question – GATE CS 2004</vt:lpstr>
      <vt:lpstr>Question – GATE CS 2015</vt:lpstr>
      <vt:lpstr>Hazards in pipelining</vt:lpstr>
      <vt:lpstr>Question – GATE CS 2018</vt:lpstr>
      <vt:lpstr>Question – GATE CS 2022</vt:lpstr>
    </vt:vector>
  </TitlesOfParts>
  <Company>George Mason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Assembly Languages  &amp;  MIPS ISA</dc:title>
  <dc:creator>IT&amp;E</dc:creator>
  <cp:lastModifiedBy>Sakthi Prasath</cp:lastModifiedBy>
  <cp:revision>39</cp:revision>
  <dcterms:created xsi:type="dcterms:W3CDTF">2008-07-17T16:27:20Z</dcterms:created>
  <dcterms:modified xsi:type="dcterms:W3CDTF">2023-02-16T08:23:04Z</dcterms:modified>
</cp:coreProperties>
</file>